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embeddedFontLst>
    <p:embeddedFont>
      <p:font typeface="Arial Narrow" panose="020B060602020203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Raleway" panose="020B0604020202020204" charset="0"/>
      <p:regular r:id="rId37"/>
      <p:bold r:id="rId38"/>
      <p:italic r:id="rId39"/>
      <p:boldItalic r:id="rId40"/>
    </p:embeddedFont>
    <p:embeddedFont>
      <p:font typeface="Univers" panose="020B0503020202020204" pitchFamily="34" charset="0"/>
      <p:regular r:id="rId41"/>
      <p:bold r:id="rId42"/>
    </p:embeddedFont>
    <p:embeddedFont>
      <p:font typeface="Univers Condensed" panose="020B0506020202050204" pitchFamily="34" charset="0"/>
      <p:regular r:id="rId43"/>
      <p:bold r:id="rId44"/>
    </p:embeddedFont>
    <p:embeddedFont>
      <p:font typeface="Univers Light" panose="020B0403020202020204" pitchFamily="34" charset="0"/>
      <p:regular r:id="rId45"/>
    </p:embeddedFont>
    <p:embeddedFont>
      <p:font typeface="Wingdings 3" panose="05040102010807070707" pitchFamily="18" charset="2"/>
      <p:regular r:id="rId46"/>
    </p:embeddedFont>
    <p:embeddedFont>
      <p:font typeface="Work Sans"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3/N2gWT8VRkqfIBBiLKPthO9O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184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C47D9-CC8B-753B-A1E9-4F5427D0E2B3}" v="6" dt="2021-04-28T13:20:47.040"/>
    <p1510:client id="{E593FDF0-0285-40B2-98B8-CA13665FCE3E}" v="5" dt="2021-04-28T08:40:14.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microsoft.com/office/2016/11/relationships/changesInfo" Target="changesInfos/changesInfo1.xml"/><Relationship Id="rId8" Type="http://schemas.openxmlformats.org/officeDocument/2006/relationships/slide" Target="slides/slide4.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6.xml"/><Relationship Id="rId41" Type="http://schemas.openxmlformats.org/officeDocument/2006/relationships/font" Target="fonts/font17.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b71c4e9425f474577dd25929cc44e7231a123f7270e1aee0685bab6a80ffc149::" providerId="AD" clId="Web-{4D1C47D9-CC8B-753B-A1E9-4F5427D0E2B3}"/>
    <pc:docChg chg="modSld">
      <pc:chgData name="Guest User" userId="S::urn:spo:anon#b71c4e9425f474577dd25929cc44e7231a123f7270e1aee0685bab6a80ffc149::" providerId="AD" clId="Web-{4D1C47D9-CC8B-753B-A1E9-4F5427D0E2B3}" dt="2021-04-28T13:20:47.024" v="2" actId="20577"/>
      <pc:docMkLst>
        <pc:docMk/>
      </pc:docMkLst>
      <pc:sldChg chg="modSp">
        <pc:chgData name="Guest User" userId="S::urn:spo:anon#b71c4e9425f474577dd25929cc44e7231a123f7270e1aee0685bab6a80ffc149::" providerId="AD" clId="Web-{4D1C47D9-CC8B-753B-A1E9-4F5427D0E2B3}" dt="2021-04-28T13:20:47.024" v="2" actId="20577"/>
        <pc:sldMkLst>
          <pc:docMk/>
          <pc:sldMk cId="0" sldId="264"/>
        </pc:sldMkLst>
        <pc:spChg chg="mod">
          <ac:chgData name="Guest User" userId="S::urn:spo:anon#b71c4e9425f474577dd25929cc44e7231a123f7270e1aee0685bab6a80ffc149::" providerId="AD" clId="Web-{4D1C47D9-CC8B-753B-A1E9-4F5427D0E2B3}" dt="2021-04-28T13:20:47.024" v="2" actId="20577"/>
          <ac:spMkLst>
            <pc:docMk/>
            <pc:sldMk cId="0" sldId="264"/>
            <ac:spMk id="170" creationId="{00000000-0000-0000-0000-000000000000}"/>
          </ac:spMkLst>
        </pc:spChg>
      </pc:sldChg>
    </pc:docChg>
  </pc:docChgLst>
  <pc:docChgLst>
    <pc:chgData name="Kathay Feng" userId="70fc6914-d8d9-4b4a-8f6a-498b5ef4f75f" providerId="ADAL" clId="{E593FDF0-0285-40B2-98B8-CA13665FCE3E}"/>
    <pc:docChg chg="modSld">
      <pc:chgData name="Kathay Feng" userId="70fc6914-d8d9-4b4a-8f6a-498b5ef4f75f" providerId="ADAL" clId="{E593FDF0-0285-40B2-98B8-CA13665FCE3E}" dt="2021-04-28T08:40:57.836" v="57" actId="1076"/>
      <pc:docMkLst>
        <pc:docMk/>
      </pc:docMkLst>
      <pc:sldChg chg="modSp mod">
        <pc:chgData name="Kathay Feng" userId="70fc6914-d8d9-4b4a-8f6a-498b5ef4f75f" providerId="ADAL" clId="{E593FDF0-0285-40B2-98B8-CA13665FCE3E}" dt="2021-04-28T08:38:45.123" v="30" actId="1076"/>
        <pc:sldMkLst>
          <pc:docMk/>
          <pc:sldMk cId="0" sldId="264"/>
        </pc:sldMkLst>
        <pc:spChg chg="mod">
          <ac:chgData name="Kathay Feng" userId="70fc6914-d8d9-4b4a-8f6a-498b5ef4f75f" providerId="ADAL" clId="{E593FDF0-0285-40B2-98B8-CA13665FCE3E}" dt="2021-04-28T08:38:45.123" v="30" actId="1076"/>
          <ac:spMkLst>
            <pc:docMk/>
            <pc:sldMk cId="0" sldId="264"/>
            <ac:spMk id="171" creationId="{00000000-0000-0000-0000-000000000000}"/>
          </ac:spMkLst>
        </pc:spChg>
        <pc:picChg chg="mod">
          <ac:chgData name="Kathay Feng" userId="70fc6914-d8d9-4b4a-8f6a-498b5ef4f75f" providerId="ADAL" clId="{E593FDF0-0285-40B2-98B8-CA13665FCE3E}" dt="2021-04-28T08:38:45.123" v="30" actId="1076"/>
          <ac:picMkLst>
            <pc:docMk/>
            <pc:sldMk cId="0" sldId="264"/>
            <ac:picMk id="172" creationId="{00000000-0000-0000-0000-000000000000}"/>
          </ac:picMkLst>
        </pc:picChg>
      </pc:sldChg>
      <pc:sldChg chg="addSp modSp mod">
        <pc:chgData name="Kathay Feng" userId="70fc6914-d8d9-4b4a-8f6a-498b5ef4f75f" providerId="ADAL" clId="{E593FDF0-0285-40B2-98B8-CA13665FCE3E}" dt="2021-04-28T08:37:21.832" v="26" actId="1038"/>
        <pc:sldMkLst>
          <pc:docMk/>
          <pc:sldMk cId="0" sldId="270"/>
        </pc:sldMkLst>
        <pc:spChg chg="mod">
          <ac:chgData name="Kathay Feng" userId="70fc6914-d8d9-4b4a-8f6a-498b5ef4f75f" providerId="ADAL" clId="{E593FDF0-0285-40B2-98B8-CA13665FCE3E}" dt="2021-04-28T08:37:11.762" v="13" actId="1035"/>
          <ac:spMkLst>
            <pc:docMk/>
            <pc:sldMk cId="0" sldId="270"/>
            <ac:spMk id="10" creationId="{C7586A65-3CB5-4A4A-B174-818489B06F79}"/>
          </ac:spMkLst>
        </pc:spChg>
        <pc:spChg chg="add mod">
          <ac:chgData name="Kathay Feng" userId="70fc6914-d8d9-4b4a-8f6a-498b5ef4f75f" providerId="ADAL" clId="{E593FDF0-0285-40B2-98B8-CA13665FCE3E}" dt="2021-04-28T08:37:21.832" v="26" actId="1038"/>
          <ac:spMkLst>
            <pc:docMk/>
            <pc:sldMk cId="0" sldId="270"/>
            <ac:spMk id="15" creationId="{5230EE99-FBD1-42C3-B5D1-F72144C4992A}"/>
          </ac:spMkLst>
        </pc:spChg>
        <pc:picChg chg="mod">
          <ac:chgData name="Kathay Feng" userId="70fc6914-d8d9-4b4a-8f6a-498b5ef4f75f" providerId="ADAL" clId="{E593FDF0-0285-40B2-98B8-CA13665FCE3E}" dt="2021-04-28T08:37:11.762" v="13" actId="1035"/>
          <ac:picMkLst>
            <pc:docMk/>
            <pc:sldMk cId="0" sldId="270"/>
            <ac:picMk id="8" creationId="{A40D75BE-94C8-474D-BF5E-6CADBBE7FBE5}"/>
          </ac:picMkLst>
        </pc:picChg>
        <pc:picChg chg="add mod">
          <ac:chgData name="Kathay Feng" userId="70fc6914-d8d9-4b4a-8f6a-498b5ef4f75f" providerId="ADAL" clId="{E593FDF0-0285-40B2-98B8-CA13665FCE3E}" dt="2021-04-28T08:37:21.832" v="26" actId="1038"/>
          <ac:picMkLst>
            <pc:docMk/>
            <pc:sldMk cId="0" sldId="270"/>
            <ac:picMk id="14" creationId="{0B902791-3444-4389-8B9C-0E64488FD77F}"/>
          </ac:picMkLst>
        </pc:picChg>
        <pc:picChg chg="mod">
          <ac:chgData name="Kathay Feng" userId="70fc6914-d8d9-4b4a-8f6a-498b5ef4f75f" providerId="ADAL" clId="{E593FDF0-0285-40B2-98B8-CA13665FCE3E}" dt="2021-04-28T08:37:15.865" v="14" actId="14100"/>
          <ac:picMkLst>
            <pc:docMk/>
            <pc:sldMk cId="0" sldId="270"/>
            <ac:picMk id="246" creationId="{00000000-0000-0000-0000-000000000000}"/>
          </ac:picMkLst>
        </pc:picChg>
      </pc:sldChg>
      <pc:sldChg chg="addSp modSp mod">
        <pc:chgData name="Kathay Feng" userId="70fc6914-d8d9-4b4a-8f6a-498b5ef4f75f" providerId="ADAL" clId="{E593FDF0-0285-40B2-98B8-CA13665FCE3E}" dt="2021-04-28T08:40:57.836" v="57" actId="1076"/>
        <pc:sldMkLst>
          <pc:docMk/>
          <pc:sldMk cId="0" sldId="272"/>
        </pc:sldMkLst>
        <pc:spChg chg="add mod">
          <ac:chgData name="Kathay Feng" userId="70fc6914-d8d9-4b4a-8f6a-498b5ef4f75f" providerId="ADAL" clId="{E593FDF0-0285-40B2-98B8-CA13665FCE3E}" dt="2021-04-28T08:40:44.838" v="54" actId="1035"/>
          <ac:spMkLst>
            <pc:docMk/>
            <pc:sldMk cId="0" sldId="272"/>
            <ac:spMk id="24" creationId="{57EE8EA7-979B-46D9-8D9E-F2CE40085CAD}"/>
          </ac:spMkLst>
        </pc:spChg>
        <pc:spChg chg="mod">
          <ac:chgData name="Kathay Feng" userId="70fc6914-d8d9-4b4a-8f6a-498b5ef4f75f" providerId="ADAL" clId="{E593FDF0-0285-40B2-98B8-CA13665FCE3E}" dt="2021-04-28T08:40:57.836" v="57" actId="1076"/>
          <ac:spMkLst>
            <pc:docMk/>
            <pc:sldMk cId="0" sldId="272"/>
            <ac:spMk id="268" creationId="{00000000-0000-0000-0000-000000000000}"/>
          </ac:spMkLst>
        </pc:spChg>
        <pc:picChg chg="add mod">
          <ac:chgData name="Kathay Feng" userId="70fc6914-d8d9-4b4a-8f6a-498b5ef4f75f" providerId="ADAL" clId="{E593FDF0-0285-40B2-98B8-CA13665FCE3E}" dt="2021-04-28T08:40:44.838" v="54" actId="1035"/>
          <ac:picMkLst>
            <pc:docMk/>
            <pc:sldMk cId="0" sldId="272"/>
            <ac:picMk id="23" creationId="{509F1A9E-EC42-4153-94CE-52962120B9EC}"/>
          </ac:picMkLst>
        </pc:picChg>
      </pc:sldChg>
      <pc:sldChg chg="addSp modSp">
        <pc:chgData name="Kathay Feng" userId="70fc6914-d8d9-4b4a-8f6a-498b5ef4f75f" providerId="ADAL" clId="{E593FDF0-0285-40B2-98B8-CA13665FCE3E}" dt="2021-04-28T08:38:29.324" v="29" actId="1076"/>
        <pc:sldMkLst>
          <pc:docMk/>
          <pc:sldMk cId="0" sldId="274"/>
        </pc:sldMkLst>
        <pc:picChg chg="add mod">
          <ac:chgData name="Kathay Feng" userId="70fc6914-d8d9-4b4a-8f6a-498b5ef4f75f" providerId="ADAL" clId="{E593FDF0-0285-40B2-98B8-CA13665FCE3E}" dt="2021-04-28T08:38:29.324" v="29" actId="1076"/>
          <ac:picMkLst>
            <pc:docMk/>
            <pc:sldMk cId="0" sldId="274"/>
            <ac:picMk id="1026" creationId="{AF411AFE-8207-42D5-A0BB-4277D898E0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chargehub@statevoices.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chargehub@statevoices.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wv.org/sites/default/files/2021-03/Transparency_Report_FINAL.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Introduce yourself</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a:p>
        </p:txBody>
      </p:sp>
      <p:sp>
        <p:nvSpPr>
          <p:cNvPr id="176" name="Google Shape;1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9914a79e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c9914a79e3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a:latin typeface="Arial Narrow"/>
                <a:ea typeface="Arial Narrow"/>
                <a:cs typeface="Arial Narrow"/>
                <a:sym typeface="Arial Narrow"/>
              </a:rPr>
              <a:t>From our examples and from the literature about effective testimony we know that there are certain building blocks that make a testimony effective.</a:t>
            </a:r>
            <a:endParaRPr>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endParaRPr sz="1100">
              <a:latin typeface="Arial Narrow"/>
              <a:ea typeface="Arial Narrow"/>
              <a:cs typeface="Arial Narrow"/>
              <a:sym typeface="Arial Narrow"/>
            </a:endParaRPr>
          </a:p>
          <a:p>
            <a:pPr marL="0" lvl="0" indent="0" algn="l" rtl="0">
              <a:lnSpc>
                <a:spcPct val="120000"/>
              </a:lnSpc>
              <a:spcBef>
                <a:spcPts val="0"/>
              </a:spcBef>
              <a:spcAft>
                <a:spcPts val="0"/>
              </a:spcAft>
              <a:buClr>
                <a:schemeClr val="dk1"/>
              </a:buClr>
              <a:buSzPts val="1100"/>
              <a:buFont typeface="Arial"/>
              <a:buNone/>
            </a:pPr>
            <a:r>
              <a:rPr lang="en-US">
                <a:latin typeface="Arial Narrow"/>
                <a:ea typeface="Arial Narrow"/>
                <a:cs typeface="Arial Narrow"/>
                <a:sym typeface="Arial Narrow"/>
              </a:rPr>
              <a:t>First, effective testimony establishes your credentials – who you are.</a:t>
            </a:r>
            <a:endParaRPr>
              <a:latin typeface="Arial Narrow"/>
              <a:ea typeface="Arial Narrow"/>
              <a:cs typeface="Arial Narrow"/>
              <a:sym typeface="Arial Narrow"/>
            </a:endParaRPr>
          </a:p>
          <a:p>
            <a:pPr marL="0" lvl="0" indent="0" algn="l" rtl="0">
              <a:lnSpc>
                <a:spcPct val="120000"/>
              </a:lnSpc>
              <a:spcBef>
                <a:spcPts val="0"/>
              </a:spcBef>
              <a:spcAft>
                <a:spcPts val="0"/>
              </a:spcAft>
              <a:buClr>
                <a:schemeClr val="dk1"/>
              </a:buClr>
              <a:buSzPts val="1100"/>
              <a:buFont typeface="Arial"/>
              <a:buNone/>
            </a:pPr>
            <a:endParaRPr>
              <a:latin typeface="Arial Narrow"/>
              <a:ea typeface="Arial Narrow"/>
              <a:cs typeface="Arial Narrow"/>
              <a:sym typeface="Arial Narrow"/>
            </a:endParaRPr>
          </a:p>
          <a:p>
            <a:pPr marL="0" lvl="0" indent="0" algn="l" rtl="0">
              <a:lnSpc>
                <a:spcPct val="120000"/>
              </a:lnSpc>
              <a:spcBef>
                <a:spcPts val="0"/>
              </a:spcBef>
              <a:spcAft>
                <a:spcPts val="0"/>
              </a:spcAft>
              <a:buClr>
                <a:schemeClr val="dk1"/>
              </a:buClr>
              <a:buSzPts val="1100"/>
              <a:buFont typeface="Arial"/>
              <a:buNone/>
            </a:pPr>
            <a:r>
              <a:rPr lang="en-US">
                <a:latin typeface="Arial Narrow"/>
                <a:ea typeface="Arial Narrow"/>
                <a:cs typeface="Arial Narrow"/>
                <a:sym typeface="Arial Narrow"/>
              </a:rPr>
              <a:t>Second, it clearly identifies the topic and purpose or critical point of your statement</a:t>
            </a:r>
            <a:endParaRPr>
              <a:latin typeface="Arial Narrow"/>
              <a:ea typeface="Arial Narrow"/>
              <a:cs typeface="Arial Narrow"/>
              <a:sym typeface="Arial Narrow"/>
            </a:endParaRPr>
          </a:p>
          <a:p>
            <a:pPr marL="0" lvl="0" indent="0" algn="l" rtl="0">
              <a:lnSpc>
                <a:spcPct val="120000"/>
              </a:lnSpc>
              <a:spcBef>
                <a:spcPts val="0"/>
              </a:spcBef>
              <a:spcAft>
                <a:spcPts val="0"/>
              </a:spcAft>
              <a:buClr>
                <a:schemeClr val="dk1"/>
              </a:buClr>
              <a:buSzPts val="1100"/>
              <a:buFont typeface="Arial"/>
              <a:buNone/>
            </a:pPr>
            <a:endParaRPr>
              <a:latin typeface="Arial Narrow"/>
              <a:ea typeface="Arial Narrow"/>
              <a:cs typeface="Arial Narrow"/>
              <a:sym typeface="Arial Narrow"/>
            </a:endParaRPr>
          </a:p>
          <a:p>
            <a:pPr marL="0" lvl="0" indent="0" algn="l" rtl="0">
              <a:lnSpc>
                <a:spcPct val="120000"/>
              </a:lnSpc>
              <a:spcBef>
                <a:spcPts val="0"/>
              </a:spcBef>
              <a:spcAft>
                <a:spcPts val="0"/>
              </a:spcAft>
              <a:buClr>
                <a:schemeClr val="dk1"/>
              </a:buClr>
              <a:buSzPts val="1100"/>
              <a:buFont typeface="Arial"/>
              <a:buNone/>
            </a:pPr>
            <a:r>
              <a:rPr lang="en-US">
                <a:latin typeface="Arial Narrow"/>
                <a:ea typeface="Arial Narrow"/>
                <a:cs typeface="Arial Narrow"/>
                <a:sym typeface="Arial Narrow"/>
              </a:rPr>
              <a:t>Third. The best testimony tells a story that engages the audience (that is, the commissioners or panel members).</a:t>
            </a:r>
            <a:endParaRPr>
              <a:latin typeface="Arial Narrow"/>
              <a:ea typeface="Arial Narrow"/>
              <a:cs typeface="Arial Narrow"/>
              <a:sym typeface="Arial Narrow"/>
            </a:endParaRPr>
          </a:p>
          <a:p>
            <a:pPr marL="0" lvl="0" indent="0" algn="l" rtl="0">
              <a:lnSpc>
                <a:spcPct val="120000"/>
              </a:lnSpc>
              <a:spcBef>
                <a:spcPts val="0"/>
              </a:spcBef>
              <a:spcAft>
                <a:spcPts val="0"/>
              </a:spcAft>
              <a:buClr>
                <a:schemeClr val="dk1"/>
              </a:buClr>
              <a:buSzPts val="1100"/>
              <a:buFont typeface="Arial"/>
              <a:buNone/>
            </a:pPr>
            <a:endParaRPr>
              <a:latin typeface="Arial Narrow"/>
              <a:ea typeface="Arial Narrow"/>
              <a:cs typeface="Arial Narrow"/>
              <a:sym typeface="Arial Narrow"/>
            </a:endParaRPr>
          </a:p>
          <a:p>
            <a:pPr marL="0" lvl="0" indent="0" algn="l" rtl="0">
              <a:lnSpc>
                <a:spcPct val="120000"/>
              </a:lnSpc>
              <a:spcBef>
                <a:spcPts val="0"/>
              </a:spcBef>
              <a:spcAft>
                <a:spcPts val="0"/>
              </a:spcAft>
              <a:buClr>
                <a:schemeClr val="dk1"/>
              </a:buClr>
              <a:buSzPts val="1100"/>
              <a:buFont typeface="Arial"/>
              <a:buNone/>
            </a:pPr>
            <a:r>
              <a:rPr lang="en-US">
                <a:latin typeface="Arial Narrow"/>
                <a:ea typeface="Arial Narrow"/>
                <a:cs typeface="Arial Narrow"/>
                <a:sym typeface="Arial Narrow"/>
              </a:rPr>
              <a:t>Fourth.  Facts or evidence to support your points are succinctly provided.</a:t>
            </a:r>
            <a:endParaRPr>
              <a:latin typeface="Arial Narrow"/>
              <a:ea typeface="Arial Narrow"/>
              <a:cs typeface="Arial Narrow"/>
              <a:sym typeface="Arial Narrow"/>
            </a:endParaRPr>
          </a:p>
          <a:p>
            <a:pPr marL="0" lvl="0" indent="0" algn="l" rtl="0">
              <a:lnSpc>
                <a:spcPct val="120000"/>
              </a:lnSpc>
              <a:spcBef>
                <a:spcPts val="0"/>
              </a:spcBef>
              <a:spcAft>
                <a:spcPts val="0"/>
              </a:spcAft>
              <a:buClr>
                <a:schemeClr val="dk1"/>
              </a:buClr>
              <a:buSzPts val="1100"/>
              <a:buFont typeface="Arial"/>
              <a:buNone/>
            </a:pPr>
            <a:r>
              <a:rPr lang="en-US">
                <a:latin typeface="Arial Narrow"/>
                <a:ea typeface="Arial Narrow"/>
                <a:cs typeface="Arial Narrow"/>
                <a:sym typeface="Arial Narrow"/>
              </a:rPr>
              <a:t>Consequences of not following your recommendations, if known, might be spelled out.</a:t>
            </a:r>
            <a:endParaRPr>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endParaRPr>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r>
              <a:rPr lang="en-US">
                <a:latin typeface="Arial Narrow"/>
                <a:ea typeface="Arial Narrow"/>
                <a:cs typeface="Arial Narrow"/>
                <a:sym typeface="Arial Narrow"/>
              </a:rPr>
              <a:t>Lastly, effective testimony closes with a specific “ask” – what you want the</a:t>
            </a:r>
            <a:endParaRPr>
              <a:latin typeface="Arial Narrow"/>
              <a:ea typeface="Arial Narrow"/>
              <a:cs typeface="Arial Narrow"/>
              <a:sym typeface="Arial Narrow"/>
            </a:endParaRPr>
          </a:p>
          <a:p>
            <a:pPr marL="0" lvl="0" indent="0" algn="l" rtl="0">
              <a:lnSpc>
                <a:spcPct val="115000"/>
              </a:lnSpc>
              <a:spcBef>
                <a:spcPts val="0"/>
              </a:spcBef>
              <a:spcAft>
                <a:spcPts val="0"/>
              </a:spcAft>
              <a:buNone/>
            </a:pPr>
            <a:r>
              <a:rPr lang="en-US">
                <a:latin typeface="Arial Narrow"/>
                <a:ea typeface="Arial Narrow"/>
                <a:cs typeface="Arial Narrow"/>
                <a:sym typeface="Arial Narrow"/>
              </a:rPr>
              <a:t>Commission to do.</a:t>
            </a:r>
            <a:endParaRPr/>
          </a:p>
        </p:txBody>
      </p:sp>
      <p:sp>
        <p:nvSpPr>
          <p:cNvPr id="188" name="Google Shape;188;gc9914a79e3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a6e74c91b_1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ca6e74c91b_1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100"/>
              <a:buNone/>
            </a:pPr>
            <a:r>
              <a:rPr lang="en-US" b="1" u="sng"/>
              <a:t>Your</a:t>
            </a:r>
            <a:r>
              <a:rPr lang="en-US" u="sng"/>
              <a:t> testimony is very important</a:t>
            </a:r>
            <a:r>
              <a:rPr lang="en-US"/>
              <a:t>, regardless of your prior experience or expertise in writing and giving testimony. The Commissioners want and need to hear from citizens – not just from political parties and lobbyists.</a:t>
            </a:r>
            <a:endParaRPr/>
          </a:p>
          <a:p>
            <a:pPr marL="0" lvl="0" indent="0" algn="l" rtl="0">
              <a:lnSpc>
                <a:spcPct val="115000"/>
              </a:lnSpc>
              <a:spcBef>
                <a:spcPts val="0"/>
              </a:spcBef>
              <a:spcAft>
                <a:spcPts val="0"/>
              </a:spcAft>
              <a:buSzPts val="1100"/>
              <a:buNone/>
            </a:pPr>
            <a:endParaRPr sz="1100">
              <a:latin typeface="Arial"/>
              <a:ea typeface="Arial"/>
              <a:cs typeface="Arial"/>
              <a:sym typeface="Arial"/>
            </a:endParaRPr>
          </a:p>
          <a:p>
            <a:pPr marL="0" lvl="0" indent="0" algn="l" rtl="0">
              <a:lnSpc>
                <a:spcPct val="120000"/>
              </a:lnSpc>
              <a:spcBef>
                <a:spcPts val="0"/>
              </a:spcBef>
              <a:spcAft>
                <a:spcPts val="0"/>
              </a:spcAft>
              <a:buSzPts val="1100"/>
              <a:buNone/>
            </a:pPr>
            <a:r>
              <a:rPr lang="en-US"/>
              <a:t> But, just what is Testimony? The dictionary definition indicates that a testimony is a declaration or statement given in evidence of a position.</a:t>
            </a:r>
            <a:endParaRPr/>
          </a:p>
          <a:p>
            <a:pPr marL="0" lvl="0" indent="0" algn="l" rtl="0">
              <a:lnSpc>
                <a:spcPct val="115000"/>
              </a:lnSpc>
              <a:spcBef>
                <a:spcPts val="0"/>
              </a:spcBef>
              <a:spcAft>
                <a:spcPts val="0"/>
              </a:spcAft>
              <a:buSzPts val="1100"/>
              <a:buNone/>
            </a:pPr>
            <a:endParaRPr sz="1100">
              <a:latin typeface="Arial"/>
              <a:ea typeface="Arial"/>
              <a:cs typeface="Arial"/>
              <a:sym typeface="Arial"/>
            </a:endParaRPr>
          </a:p>
          <a:p>
            <a:pPr marL="0" lvl="0" indent="0" algn="l" rtl="0">
              <a:lnSpc>
                <a:spcPct val="120000"/>
              </a:lnSpc>
              <a:spcBef>
                <a:spcPts val="0"/>
              </a:spcBef>
              <a:spcAft>
                <a:spcPts val="0"/>
              </a:spcAft>
              <a:buSzPts val="1100"/>
              <a:buNone/>
            </a:pPr>
            <a:r>
              <a:rPr lang="en-US"/>
              <a:t>You will note </a:t>
            </a:r>
            <a:r>
              <a:rPr lang="en-US" b="1"/>
              <a:t>two key features </a:t>
            </a:r>
            <a:r>
              <a:rPr lang="en-US"/>
              <a:t>of testimony</a:t>
            </a:r>
            <a:endParaRPr/>
          </a:p>
          <a:p>
            <a:pPr marL="0" lvl="0" indent="0" algn="l" rtl="0">
              <a:lnSpc>
                <a:spcPct val="120000"/>
              </a:lnSpc>
              <a:spcBef>
                <a:spcPts val="0"/>
              </a:spcBef>
              <a:spcAft>
                <a:spcPts val="0"/>
              </a:spcAft>
              <a:buSzPts val="1100"/>
              <a:buNone/>
            </a:pPr>
            <a:r>
              <a:rPr lang="en-US"/>
              <a:t>1.    It is a </a:t>
            </a:r>
            <a:r>
              <a:rPr lang="en-US">
                <a:solidFill>
                  <a:srgbClr val="FF0000"/>
                </a:solidFill>
              </a:rPr>
              <a:t>WRITTEN</a:t>
            </a:r>
            <a:r>
              <a:rPr lang="en-US"/>
              <a:t> document.</a:t>
            </a:r>
            <a:endParaRPr/>
          </a:p>
          <a:p>
            <a:pPr marL="304800" lvl="0" indent="-304800" algn="l" rtl="0">
              <a:lnSpc>
                <a:spcPct val="115000"/>
              </a:lnSpc>
              <a:spcBef>
                <a:spcPts val="0"/>
              </a:spcBef>
              <a:spcAft>
                <a:spcPts val="0"/>
              </a:spcAft>
              <a:buClr>
                <a:schemeClr val="dk1"/>
              </a:buClr>
              <a:buSzPts val="1200"/>
              <a:buFont typeface="Calibri"/>
              <a:buAutoNum type="arabicPeriod" startAt="2"/>
            </a:pPr>
            <a:r>
              <a:rPr lang="en-US"/>
              <a:t>Testimony contains the </a:t>
            </a:r>
            <a:r>
              <a:rPr lang="en-US">
                <a:solidFill>
                  <a:srgbClr val="FF0000"/>
                </a:solidFill>
              </a:rPr>
              <a:t>CONTENT</a:t>
            </a:r>
            <a:r>
              <a:rPr lang="en-US"/>
              <a:t> of what you will say when testifying</a:t>
            </a:r>
            <a:endParaRPr/>
          </a:p>
          <a:p>
            <a:pPr marL="0" lvl="0" indent="0" algn="l" rtl="0">
              <a:lnSpc>
                <a:spcPct val="120000"/>
              </a:lnSpc>
              <a:spcBef>
                <a:spcPts val="0"/>
              </a:spcBef>
              <a:spcAft>
                <a:spcPts val="0"/>
              </a:spcAft>
              <a:buSzPts val="1100"/>
              <a:buNone/>
            </a:pPr>
            <a:r>
              <a:rPr lang="en-US"/>
              <a:t>        Or it can be the content of what you will </a:t>
            </a:r>
            <a:r>
              <a:rPr lang="en-US" u="sng"/>
              <a:t>submit in writing</a:t>
            </a:r>
            <a:r>
              <a:rPr lang="en-US"/>
              <a:t>.</a:t>
            </a:r>
            <a:endParaRPr/>
          </a:p>
          <a:p>
            <a:pPr marL="0" lvl="0" indent="0" algn="l" rtl="0">
              <a:lnSpc>
                <a:spcPct val="115000"/>
              </a:lnSpc>
              <a:spcBef>
                <a:spcPts val="0"/>
              </a:spcBef>
              <a:spcAft>
                <a:spcPts val="0"/>
              </a:spcAft>
              <a:buSzPts val="1100"/>
              <a:buNone/>
            </a:pPr>
            <a:endParaRPr sz="1100">
              <a:latin typeface="Arial"/>
              <a:ea typeface="Arial"/>
              <a:cs typeface="Arial"/>
              <a:sym typeface="Arial"/>
            </a:endParaRPr>
          </a:p>
          <a:p>
            <a:pPr marL="0" lvl="0" indent="0" algn="l" rtl="0">
              <a:lnSpc>
                <a:spcPct val="120000"/>
              </a:lnSpc>
              <a:spcBef>
                <a:spcPts val="0"/>
              </a:spcBef>
              <a:spcAft>
                <a:spcPts val="0"/>
              </a:spcAft>
              <a:buSzPts val="1100"/>
              <a:buNone/>
            </a:pPr>
            <a:r>
              <a:rPr lang="en-US" u="sng"/>
              <a:t>TESTIFYING</a:t>
            </a:r>
            <a:r>
              <a:rPr lang="en-US"/>
              <a:t>, on the other hand, </a:t>
            </a:r>
            <a:r>
              <a:rPr lang="en-US" u="sng"/>
              <a:t>is the delivery of your </a:t>
            </a:r>
            <a:r>
              <a:rPr lang="en-US" i="1" u="sng"/>
              <a:t>testimony </a:t>
            </a:r>
            <a:r>
              <a:rPr lang="en-US" i="1"/>
              <a:t>.</a:t>
            </a:r>
            <a:endParaRPr i="1"/>
          </a:p>
          <a:p>
            <a:pPr marL="0" lvl="0" indent="0" algn="l" rtl="0">
              <a:lnSpc>
                <a:spcPct val="115000"/>
              </a:lnSpc>
              <a:spcBef>
                <a:spcPts val="0"/>
              </a:spcBef>
              <a:spcAft>
                <a:spcPts val="0"/>
              </a:spcAft>
              <a:buSzPts val="1100"/>
              <a:buNone/>
            </a:pPr>
            <a:endParaRPr sz="1100">
              <a:latin typeface="Arial"/>
              <a:ea typeface="Arial"/>
              <a:cs typeface="Arial"/>
              <a:sym typeface="Arial"/>
            </a:endParaRPr>
          </a:p>
          <a:p>
            <a:pPr marL="0" lvl="0" indent="0" algn="l" rtl="0">
              <a:spcBef>
                <a:spcPts val="0"/>
              </a:spcBef>
              <a:spcAft>
                <a:spcPts val="0"/>
              </a:spcAft>
              <a:buSzPts val="1100"/>
              <a:buNone/>
            </a:pPr>
            <a:r>
              <a:rPr lang="en-US" u="sng"/>
              <a:t>Testimony is written;   testifying is oral</a:t>
            </a:r>
            <a:r>
              <a:rPr lang="en-US"/>
              <a:t>.</a:t>
            </a:r>
            <a:endParaRPr/>
          </a:p>
        </p:txBody>
      </p:sp>
      <p:sp>
        <p:nvSpPr>
          <p:cNvPr id="201" name="Google Shape;201;gca6e74c91b_1_1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ca6e74c91b_1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ca6e74c91b_1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This is an example of a written testimony submitted by Patsy Whitefoot, an esteemed elder of the Yakima Nation with significant experience in participating on national advisory boards.  Patsy was writing to Wa State Senator Sam Hunt asking for his support in enhancing the Redistricting Commission law in WA.</a:t>
            </a:r>
            <a:endParaRPr/>
          </a:p>
          <a:p>
            <a:pPr marL="0" lvl="0" indent="0" algn="l" rtl="0">
              <a:spcBef>
                <a:spcPts val="0"/>
              </a:spcBef>
              <a:spcAft>
                <a:spcPts val="0"/>
              </a:spcAft>
              <a:buSzPts val="1100"/>
              <a:buNone/>
            </a:pPr>
            <a:endParaRPr b="1" u="sng"/>
          </a:p>
        </p:txBody>
      </p:sp>
      <p:sp>
        <p:nvSpPr>
          <p:cNvPr id="214" name="Google Shape;214;gca6e74c91b_1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ca6e74c91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ca6e74c91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All prepared testimony starts with an introduction. This is your way of describing yourself and the organizations or communities you represent. During the introduction you should make sure to address what your goals are in this redistricting process, what a good map that keeps your community together looks like- or what a map that takes into account a broader coalition could look like.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7" name="Google Shape;227;gca6e74c91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a6e74c91b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ca6e74c91b_1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During your testimony, either written or in-person, it will be important to define your community and elaborate support or opposition on a proposed map. </a:t>
            </a:r>
            <a:endParaRPr/>
          </a:p>
          <a:p>
            <a:pPr marL="0" lvl="0" indent="0" algn="l" rtl="0">
              <a:spcBef>
                <a:spcPts val="0"/>
              </a:spcBef>
              <a:spcAft>
                <a:spcPts val="0"/>
              </a:spcAft>
              <a:buNone/>
            </a:pPr>
            <a:endParaRPr/>
          </a:p>
          <a:p>
            <a:pPr marL="0" lvl="0" indent="0" algn="l" rtl="0">
              <a:spcBef>
                <a:spcPts val="0"/>
              </a:spcBef>
              <a:spcAft>
                <a:spcPts val="0"/>
              </a:spcAft>
              <a:buNone/>
            </a:pPr>
            <a:r>
              <a:rPr lang="en-US"/>
              <a:t>When we talk about defining communities for a map, we mean what are the descriptions of your community and how are people connected. These could be addressed by answering questions like those on the screen- what makes your neighborhood unique and why is that unique-ness an important factor that should not be separated. Does your community have holidays or events that are specific to the neighborhood or create a border? </a:t>
            </a:r>
            <a:endParaRPr/>
          </a:p>
          <a:p>
            <a:pPr marL="0" lvl="0" indent="0" algn="l" rtl="0">
              <a:spcBef>
                <a:spcPts val="0"/>
              </a:spcBef>
              <a:spcAft>
                <a:spcPts val="0"/>
              </a:spcAft>
              <a:buNone/>
            </a:pPr>
            <a:endParaRPr/>
          </a:p>
          <a:p>
            <a:pPr marL="0" lvl="0" indent="0" algn="l" rtl="0">
              <a:spcBef>
                <a:spcPts val="0"/>
              </a:spcBef>
              <a:spcAft>
                <a:spcPts val="0"/>
              </a:spcAft>
              <a:buNone/>
            </a:pPr>
            <a:r>
              <a:rPr lang="en-US"/>
              <a:t>In section 2- Common Cause highlighted the story from Watts in which a community faced extreme environmental challenges and did not have relationships with their electeds since the community was divided into three districts.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After addressing these question, explain your COI map and the boundaries and gathering places that define the neighborhood map</a:t>
            </a:r>
            <a:endParaRPr/>
          </a:p>
          <a:p>
            <a:pPr marL="457200" lvl="0" indent="-317500" algn="l" rtl="0">
              <a:spcBef>
                <a:spcPts val="0"/>
              </a:spcBef>
              <a:spcAft>
                <a:spcPts val="0"/>
              </a:spcAft>
              <a:buSzPts val="1400"/>
              <a:buAutoNum type="arabicPeriod"/>
            </a:pPr>
            <a:r>
              <a:rPr lang="en-US"/>
              <a:t>Questions to consider addressing when presenting your COI map: </a:t>
            </a:r>
            <a:endParaRPr/>
          </a:p>
          <a:p>
            <a:pPr marL="914400" lvl="1" indent="-317500" algn="l" rtl="0">
              <a:spcBef>
                <a:spcPts val="0"/>
              </a:spcBef>
              <a:spcAft>
                <a:spcPts val="0"/>
              </a:spcAft>
              <a:buSzPts val="1400"/>
              <a:buAutoNum type="alphaLcPeriod"/>
            </a:pPr>
            <a:r>
              <a:rPr lang="en-US" sz="1100"/>
              <a:t>What are the streets or boundaries that mark your community borders on each side?</a:t>
            </a:r>
            <a:endParaRPr sz="1100"/>
          </a:p>
          <a:p>
            <a:pPr marL="914400" lvl="1" indent="-298450" algn="l" rtl="0">
              <a:spcBef>
                <a:spcPts val="0"/>
              </a:spcBef>
              <a:spcAft>
                <a:spcPts val="0"/>
              </a:spcAft>
              <a:buClr>
                <a:schemeClr val="dk1"/>
              </a:buClr>
              <a:buSzPts val="1100"/>
              <a:buFont typeface="Calibri"/>
              <a:buAutoNum type="alphaLcPeriod"/>
            </a:pPr>
            <a:r>
              <a:rPr lang="en-US" sz="1100"/>
              <a:t>What are the significant landmarks: rivers, parks, shopping areas, or historic sites, etc.?</a:t>
            </a:r>
            <a:endParaRPr sz="1100"/>
          </a:p>
          <a:p>
            <a:pPr marL="914400" lvl="1" indent="-298450" algn="l" rtl="0">
              <a:spcBef>
                <a:spcPts val="0"/>
              </a:spcBef>
              <a:spcAft>
                <a:spcPts val="0"/>
              </a:spcAft>
              <a:buClr>
                <a:schemeClr val="dk1"/>
              </a:buClr>
              <a:buSzPts val="1100"/>
              <a:buFont typeface="Calibri"/>
              <a:buAutoNum type="alphaLcPeriod"/>
            </a:pPr>
            <a:r>
              <a:rPr lang="en-US" sz="1100"/>
              <a:t>What are the gathering places: shopping districts, schools, community centers, religious places, and social service agencies?</a:t>
            </a:r>
            <a:endParaRPr sz="1100"/>
          </a:p>
          <a:p>
            <a:pPr marL="914400" lvl="1" indent="-298450" algn="l" rtl="0">
              <a:spcBef>
                <a:spcPts val="0"/>
              </a:spcBef>
              <a:spcAft>
                <a:spcPts val="0"/>
              </a:spcAft>
              <a:buClr>
                <a:schemeClr val="dk1"/>
              </a:buClr>
              <a:buSzPts val="1100"/>
              <a:buFont typeface="Calibri"/>
              <a:buAutoNum type="alphaLcPeriod"/>
            </a:pPr>
            <a:r>
              <a:rPr lang="en-US" sz="1100"/>
              <a:t>Do the current political district boundaries divide your community? Or do they keep your community together? </a:t>
            </a:r>
            <a:endParaRPr sz="1100"/>
          </a:p>
          <a:p>
            <a:pPr marL="457200" lvl="0" indent="-298450" algn="l" rtl="0">
              <a:spcBef>
                <a:spcPts val="0"/>
              </a:spcBef>
              <a:spcAft>
                <a:spcPts val="0"/>
              </a:spcAft>
              <a:buSzPts val="1100"/>
              <a:buAutoNum type="arabicPeriod"/>
            </a:pPr>
            <a:endParaRPr sz="1100"/>
          </a:p>
        </p:txBody>
      </p:sp>
      <p:sp>
        <p:nvSpPr>
          <p:cNvPr id="239" name="Google Shape;239;gca6e74c91b_1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ca6e74c91b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ca6e74c91b_1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a:t>It is unlikely, but might happen that a Commissioner will have a question for you or raise a point that is counter to your arguments.</a:t>
            </a:r>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r>
              <a:rPr lang="en-US"/>
              <a:t>If possible, know in advance what the issues are – for example, the pros and cons of</a:t>
            </a:r>
            <a:endParaRPr/>
          </a:p>
          <a:p>
            <a:pPr marL="0" lvl="0" indent="0" algn="l" rtl="0">
              <a:lnSpc>
                <a:spcPct val="120000"/>
              </a:lnSpc>
              <a:spcBef>
                <a:spcPts val="0"/>
              </a:spcBef>
              <a:spcAft>
                <a:spcPts val="0"/>
              </a:spcAft>
              <a:buClr>
                <a:schemeClr val="dk1"/>
              </a:buClr>
              <a:buSzPts val="1100"/>
              <a:buFont typeface="Arial"/>
              <a:buNone/>
            </a:pPr>
            <a:r>
              <a:rPr lang="en-US"/>
              <a:t>grouping low income voters into one district.</a:t>
            </a:r>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20000"/>
              </a:lnSpc>
              <a:spcBef>
                <a:spcPts val="0"/>
              </a:spcBef>
              <a:spcAft>
                <a:spcPts val="0"/>
              </a:spcAft>
              <a:buNone/>
            </a:pPr>
            <a:r>
              <a:rPr lang="en-US"/>
              <a:t>If you are asked a question that you don’t have an answer for, just acknowledge that “you don’t know” and then offer to get back to them with the answer.</a:t>
            </a:r>
            <a:endParaRPr>
              <a:latin typeface="Arial Narrow"/>
              <a:ea typeface="Arial Narrow"/>
              <a:cs typeface="Arial Narrow"/>
              <a:sym typeface="Arial Narrow"/>
            </a:endParaRPr>
          </a:p>
        </p:txBody>
      </p:sp>
      <p:sp>
        <p:nvSpPr>
          <p:cNvPr id="250" name="Google Shape;250;gca6e74c91b_1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ccba595495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ccba595495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latin typeface="Arial Narrow"/>
                <a:ea typeface="Arial Narrow"/>
                <a:cs typeface="Arial Narrow"/>
                <a:sym typeface="Arial Narrow"/>
              </a:rPr>
              <a:t>Section 2 of this training provided information on community mapping. We established that effective community stories include what has been coined ‘the 3 Cs’ of communication. These closely follow the components of effective testimony on the previous slide. </a:t>
            </a:r>
            <a:endParaRPr>
              <a:latin typeface="Arial Narrow"/>
              <a:ea typeface="Arial Narrow"/>
              <a:cs typeface="Arial Narrow"/>
              <a:sym typeface="Arial Narrow"/>
            </a:endParaRPr>
          </a:p>
          <a:p>
            <a:pPr marL="0" lvl="0" indent="0" algn="l" rtl="0">
              <a:lnSpc>
                <a:spcPct val="115000"/>
              </a:lnSpc>
              <a:spcBef>
                <a:spcPts val="0"/>
              </a:spcBef>
              <a:spcAft>
                <a:spcPts val="0"/>
              </a:spcAft>
              <a:buNone/>
            </a:pPr>
            <a:endParaRPr>
              <a:latin typeface="Arial Narrow"/>
              <a:ea typeface="Arial Narrow"/>
              <a:cs typeface="Arial Narrow"/>
              <a:sym typeface="Arial Narrow"/>
            </a:endParaRPr>
          </a:p>
          <a:p>
            <a:pPr marL="0" lvl="0" indent="0" algn="l" rtl="0">
              <a:spcBef>
                <a:spcPts val="0"/>
              </a:spcBef>
              <a:spcAft>
                <a:spcPts val="0"/>
              </a:spcAft>
              <a:buClr>
                <a:schemeClr val="dk1"/>
              </a:buClr>
              <a:buSzPts val="1100"/>
              <a:buFont typeface="Arial"/>
              <a:buNone/>
            </a:pPr>
            <a:r>
              <a:rPr lang="en-US" sz="1300"/>
              <a:t>Culture (which is the many things that add up to the character of that community) (CLICK FORWARD)​</a:t>
            </a:r>
            <a:endParaRPr sz="1300"/>
          </a:p>
          <a:p>
            <a:pPr marL="0" lvl="0" indent="0" algn="l" rtl="0">
              <a:spcBef>
                <a:spcPts val="0"/>
              </a:spcBef>
              <a:spcAft>
                <a:spcPts val="0"/>
              </a:spcAft>
              <a:buClr>
                <a:schemeClr val="dk1"/>
              </a:buClr>
              <a:buSzPts val="1100"/>
              <a:buFont typeface="Arial"/>
              <a:buNone/>
            </a:pPr>
            <a:r>
              <a:rPr lang="en-US" sz="1300"/>
              <a:t>​</a:t>
            </a:r>
            <a:endParaRPr sz="1300"/>
          </a:p>
          <a:p>
            <a:pPr marL="0" lvl="0" indent="0" algn="l" rtl="0">
              <a:spcBef>
                <a:spcPts val="0"/>
              </a:spcBef>
              <a:spcAft>
                <a:spcPts val="0"/>
              </a:spcAft>
              <a:buClr>
                <a:schemeClr val="dk1"/>
              </a:buClr>
              <a:buSzPts val="1100"/>
              <a:buFont typeface="Arial"/>
              <a:buNone/>
            </a:pPr>
            <a:r>
              <a:rPr lang="en-US" sz="1300"/>
              <a:t>Concerns (issues that require attention from the government that might need more resources or attention) (CLICK FORWARD)​</a:t>
            </a:r>
            <a:endParaRPr sz="1300"/>
          </a:p>
          <a:p>
            <a:pPr marL="0" lvl="0" indent="0" algn="l" rtl="0">
              <a:spcBef>
                <a:spcPts val="0"/>
              </a:spcBef>
              <a:spcAft>
                <a:spcPts val="0"/>
              </a:spcAft>
              <a:buClr>
                <a:schemeClr val="dk1"/>
              </a:buClr>
              <a:buSzPts val="1100"/>
              <a:buFont typeface="Arial"/>
              <a:buNone/>
            </a:pPr>
            <a:r>
              <a:rPr lang="en-US" sz="1300"/>
              <a:t>​</a:t>
            </a:r>
            <a:endParaRPr sz="1300"/>
          </a:p>
          <a:p>
            <a:pPr marL="0" lvl="0" indent="0" algn="l" rtl="0">
              <a:spcBef>
                <a:spcPts val="0"/>
              </a:spcBef>
              <a:spcAft>
                <a:spcPts val="0"/>
              </a:spcAft>
              <a:buClr>
                <a:schemeClr val="dk1"/>
              </a:buClr>
              <a:buSzPts val="1100"/>
              <a:buFont typeface="Arial"/>
              <a:buNone/>
            </a:pPr>
            <a:r>
              <a:rPr lang="en-US" sz="1300"/>
              <a:t>Count (data that can strengthen the narrative we are telling about our communities). </a:t>
            </a:r>
            <a:endParaRPr sz="1300">
              <a:solidFill>
                <a:srgbClr val="444444"/>
              </a:solidFill>
              <a:highlight>
                <a:srgbClr val="EDEBE9"/>
              </a:highlight>
              <a:latin typeface="Arial"/>
              <a:ea typeface="Arial"/>
              <a:cs typeface="Arial"/>
              <a:sym typeface="Arial"/>
            </a:endParaRPr>
          </a:p>
          <a:p>
            <a:pPr marL="0" lvl="0" indent="0" algn="l" rtl="0">
              <a:lnSpc>
                <a:spcPct val="115000"/>
              </a:lnSpc>
              <a:spcBef>
                <a:spcPts val="0"/>
              </a:spcBef>
              <a:spcAft>
                <a:spcPts val="0"/>
              </a:spcAft>
              <a:buNone/>
            </a:pPr>
            <a:endParaRPr>
              <a:latin typeface="Arial Narrow"/>
              <a:ea typeface="Arial Narrow"/>
              <a:cs typeface="Arial Narrow"/>
              <a:sym typeface="Arial Narrow"/>
            </a:endParaRPr>
          </a:p>
        </p:txBody>
      </p:sp>
      <p:sp>
        <p:nvSpPr>
          <p:cNvPr id="263" name="Google Shape;263;gccba595495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c9914a79e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c9914a79e3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Wrapping up the testimony section, these are some main takeaways. </a:t>
            </a:r>
            <a:endParaRPr/>
          </a:p>
          <a:p>
            <a:pPr marL="0" lvl="0" indent="0" algn="l" rtl="0">
              <a:spcBef>
                <a:spcPts val="0"/>
              </a:spcBef>
              <a:spcAft>
                <a:spcPts val="0"/>
              </a:spcAft>
              <a:buNone/>
            </a:pPr>
            <a:endParaRPr/>
          </a:p>
          <a:p>
            <a:pPr marL="0" lvl="0" indent="0" algn="l" rtl="0">
              <a:spcBef>
                <a:spcPts val="0"/>
              </a:spcBef>
              <a:spcAft>
                <a:spcPts val="0"/>
              </a:spcAft>
              <a:buNone/>
            </a:pPr>
            <a:r>
              <a:rPr lang="en-US"/>
              <a:t>It will be important for advocates to understand the specific rules and process in their state or locality. If you’re organizing virtual testimony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From the data hub: https://docs.google.com/document/d/1WSVoVG8FwwUhbKGjhOgQqQ2JTZWNj9KHiLKFEXVLco4/edit</a:t>
            </a:r>
            <a:endParaRPr/>
          </a:p>
        </p:txBody>
      </p:sp>
      <p:sp>
        <p:nvSpPr>
          <p:cNvPr id="272" name="Google Shape;272;gc9914a79e3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ccba59549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ccba59549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Breakout- lead with weaker testimony; share what could be improved and then reconvene to share the good testimony with some state feedback. </a:t>
            </a:r>
            <a:endParaRPr/>
          </a:p>
          <a:p>
            <a:pPr marL="0" lvl="0" indent="0" algn="l" rtl="0">
              <a:spcBef>
                <a:spcPts val="0"/>
              </a:spcBef>
              <a:spcAft>
                <a:spcPts val="0"/>
              </a:spcAft>
              <a:buNone/>
            </a:pPr>
            <a:endParaRPr/>
          </a:p>
          <a:p>
            <a:pPr marL="0" lvl="0" indent="0" algn="l" rtl="0">
              <a:spcBef>
                <a:spcPts val="0"/>
              </a:spcBef>
              <a:spcAft>
                <a:spcPts val="0"/>
              </a:spcAft>
              <a:buNone/>
            </a:pPr>
            <a:r>
              <a:rPr lang="en-US"/>
              <a:t>Examples of testimony from states: </a:t>
            </a:r>
            <a:endParaRPr/>
          </a:p>
          <a:p>
            <a:pPr marL="0" lvl="0" indent="0" algn="l" rtl="0">
              <a:spcBef>
                <a:spcPts val="0"/>
              </a:spcBef>
              <a:spcAft>
                <a:spcPts val="0"/>
              </a:spcAft>
              <a:buNone/>
            </a:pPr>
            <a:r>
              <a:rPr lang="en-US"/>
              <a:t>https://democracync.org/take-action/fairmaps/</a:t>
            </a:r>
            <a:endParaRPr/>
          </a:p>
        </p:txBody>
      </p:sp>
      <p:sp>
        <p:nvSpPr>
          <p:cNvPr id="282" name="Google Shape;282;gccba59549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Section five of this redistricting training will now cover a broad overview of redistricting advocacy, transparency measures, and ways to deliver strong public testimony. </a:t>
            </a:r>
            <a:endParaRPr/>
          </a:p>
          <a:p>
            <a:pPr marL="0" lvl="0" indent="0" algn="l" rtl="0">
              <a:spcBef>
                <a:spcPts val="0"/>
              </a:spcBef>
              <a:spcAft>
                <a:spcPts val="0"/>
              </a:spcAft>
              <a:buNone/>
            </a:pPr>
            <a:endParaRPr/>
          </a:p>
          <a:p>
            <a:pPr marL="0" lvl="0" indent="0" algn="l" rtl="0">
              <a:spcBef>
                <a:spcPts val="0"/>
              </a:spcBef>
              <a:spcAft>
                <a:spcPts val="0"/>
              </a:spcAft>
              <a:buNone/>
            </a:pPr>
            <a:r>
              <a:rPr lang="en-US"/>
              <a:t>After we review this section, we will move into breakout groups to further practice how to create and deliver testimony. This will be a good chance for folks to include all the information that we’ve learned about the redistricting basics, VRA requirements, and COI mapping into a short personal statement. </a:t>
            </a:r>
            <a:endParaRPr/>
          </a:p>
          <a:p>
            <a:pPr marL="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en-US"/>
              <a:t>We want to make sure people understand how to use advocacy strategies during redistricting and highlight some of the most effective methods. Due to COVID, we’ll spend some time discussing the digital or virtual strategies that state groups might want to consider. </a:t>
            </a:r>
            <a:endParaRPr/>
          </a:p>
          <a:p>
            <a:pPr marL="457200" lvl="0" indent="-317500" algn="l" rtl="0">
              <a:spcBef>
                <a:spcPts val="0"/>
              </a:spcBef>
              <a:spcAft>
                <a:spcPts val="0"/>
              </a:spcAft>
              <a:buSzPts val="1400"/>
              <a:buAutoNum type="arabicPeriod"/>
            </a:pPr>
            <a:r>
              <a:rPr lang="en-US"/>
              <a:t>We’ll review what makes a strong public testimony and some of the best practices to include</a:t>
            </a:r>
            <a:endParaRPr/>
          </a:p>
          <a:p>
            <a:pPr marL="457200" lvl="0" indent="-317500" algn="l" rtl="0">
              <a:spcBef>
                <a:spcPts val="0"/>
              </a:spcBef>
              <a:spcAft>
                <a:spcPts val="0"/>
              </a:spcAft>
              <a:buSzPts val="1400"/>
              <a:buAutoNum type="arabicPeriod"/>
            </a:pPr>
            <a:r>
              <a:rPr lang="en-US"/>
              <a:t>Finally, we’ll cover how state advocates can work to ensure a redistricting process is accessible and transparent. We know that COVID protocols may push some states towards closed meetings or limited public notice. </a:t>
            </a:r>
            <a:endParaRPr/>
          </a:p>
          <a:p>
            <a:pPr marL="457200" lvl="0" indent="0" algn="l" rtl="0">
              <a:spcBef>
                <a:spcPts val="0"/>
              </a:spcBef>
              <a:spcAft>
                <a:spcPts val="0"/>
              </a:spcAft>
              <a:buNone/>
            </a:pPr>
            <a:endParaRPr/>
          </a:p>
          <a:p>
            <a:pPr marL="0" lvl="0" indent="0" algn="l" rtl="0">
              <a:spcBef>
                <a:spcPts val="0"/>
              </a:spcBef>
              <a:spcAft>
                <a:spcPts val="0"/>
              </a:spcAft>
              <a:buNone/>
            </a:pPr>
            <a:r>
              <a:rPr lang="en-US"/>
              <a:t>For folks that are just tuning into the training now, this is section 5 in the redistricting community training. Previous sections covered the 101s of redistricting, VRA requirements, community of interest mapping, and state timelines. The next section will close our training out with tips on creating an organizing campaign and building strong coalition power.  If you have any questions about the training materials or would like to request another training, please contact </a:t>
            </a:r>
            <a:r>
              <a:rPr lang="en-US" u="sng">
                <a:solidFill>
                  <a:schemeClr val="hlink"/>
                </a:solidFill>
                <a:highlight>
                  <a:srgbClr val="FFFF00"/>
                </a:highlight>
                <a:hlinkClick r:id="rId3"/>
              </a:rPr>
              <a:t>chargehub@statevoices.org</a:t>
            </a:r>
            <a:r>
              <a:rPr lang="en-US">
                <a:highlight>
                  <a:srgbClr val="FFFF00"/>
                </a:highlight>
              </a:rPr>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0c8acf6c2_7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Section five of this redistricting training will now cover a broad overview of redistricting advocacy, transparency measures, and ways to deliver strong public testimony. </a:t>
            </a:r>
            <a:endParaRPr/>
          </a:p>
          <a:p>
            <a:pPr marL="0" lvl="0" indent="0" algn="l" rtl="0">
              <a:spcBef>
                <a:spcPts val="0"/>
              </a:spcBef>
              <a:spcAft>
                <a:spcPts val="0"/>
              </a:spcAft>
              <a:buNone/>
            </a:pPr>
            <a:endParaRPr/>
          </a:p>
          <a:p>
            <a:pPr marL="0" lvl="0" indent="0" algn="l" rtl="0">
              <a:spcBef>
                <a:spcPts val="0"/>
              </a:spcBef>
              <a:spcAft>
                <a:spcPts val="0"/>
              </a:spcAft>
              <a:buNone/>
            </a:pPr>
            <a:r>
              <a:rPr lang="en-US"/>
              <a:t>After we review this section, we will move into breakout groups to further practice how to create and deliver testimony. This will be a good chance for folks to include all the information that we’ve learned about the redistricting basics, VRA requirements, and COI mapping into a short personal statement. </a:t>
            </a:r>
            <a:endParaRPr/>
          </a:p>
          <a:p>
            <a:pPr marL="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en-US"/>
              <a:t>We want to make sure people understand how to use advocacy strategies during redistricting and highlight some of the most effective methods. Due to COVID, we’ll spend some time discussing the digital or virtual strategies that state groups might want to consider. </a:t>
            </a:r>
            <a:endParaRPr/>
          </a:p>
          <a:p>
            <a:pPr marL="457200" lvl="0" indent="-317500" algn="l" rtl="0">
              <a:spcBef>
                <a:spcPts val="0"/>
              </a:spcBef>
              <a:spcAft>
                <a:spcPts val="0"/>
              </a:spcAft>
              <a:buSzPts val="1400"/>
              <a:buAutoNum type="arabicPeriod"/>
            </a:pPr>
            <a:r>
              <a:rPr lang="en-US"/>
              <a:t>We’ll review what makes a strong public testimony and some of the best practices to include</a:t>
            </a:r>
            <a:endParaRPr/>
          </a:p>
          <a:p>
            <a:pPr marL="457200" lvl="0" indent="-317500" algn="l" rtl="0">
              <a:spcBef>
                <a:spcPts val="0"/>
              </a:spcBef>
              <a:spcAft>
                <a:spcPts val="0"/>
              </a:spcAft>
              <a:buSzPts val="1400"/>
              <a:buAutoNum type="arabicPeriod"/>
            </a:pPr>
            <a:r>
              <a:rPr lang="en-US"/>
              <a:t>Finally, we’ll cover how state advocates can work to ensure a redistricting process is accessible and transparent. We know that COVID protocols may push some states towards closed meetings or limited public notice. </a:t>
            </a:r>
            <a:endParaRPr/>
          </a:p>
          <a:p>
            <a:pPr marL="457200" lvl="0" indent="0" algn="l" rtl="0">
              <a:spcBef>
                <a:spcPts val="0"/>
              </a:spcBef>
              <a:spcAft>
                <a:spcPts val="0"/>
              </a:spcAft>
              <a:buNone/>
            </a:pPr>
            <a:endParaRPr/>
          </a:p>
          <a:p>
            <a:pPr marL="0" lvl="0" indent="0" algn="l" rtl="0">
              <a:spcBef>
                <a:spcPts val="0"/>
              </a:spcBef>
              <a:spcAft>
                <a:spcPts val="0"/>
              </a:spcAft>
              <a:buNone/>
            </a:pPr>
            <a:r>
              <a:rPr lang="en-US"/>
              <a:t>For folks that are just tuning into the training now, this is section 5 in the redistricting community training. Previous sections covered the 101s of redistricting, VRA requirements, community of interest mapping, and state timelines. The next section will close our training out with tips on creating an organizing campaign and building strong coalition power.  If you have any questions about the training materials or would like to request another training, please contact </a:t>
            </a:r>
            <a:r>
              <a:rPr lang="en-US" u="sng">
                <a:solidFill>
                  <a:schemeClr val="hlink"/>
                </a:solidFill>
                <a:highlight>
                  <a:srgbClr val="FFFF00"/>
                </a:highlight>
                <a:hlinkClick r:id="rId3"/>
              </a:rPr>
              <a:t>chargehub@statevoices.org</a:t>
            </a:r>
            <a:r>
              <a:rPr lang="en-US">
                <a:highlight>
                  <a:srgbClr val="FFFF00"/>
                </a:highlight>
              </a:rPr>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5" name="Google Shape;105;gd0c8acf6c2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Advocacy around redistricting at the state and local level can yield big results in support of your redistricting goals while also giving volunteers and organizers engagement opportunities to </a:t>
            </a:r>
            <a:r>
              <a:rPr lang="en-US" b="1"/>
              <a:t>share their story</a:t>
            </a:r>
            <a:r>
              <a:rPr lang="en-US"/>
              <a:t> with elected officials or commissioners.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Getting the public involved in the redistricting process is a great to give a voice to communities and creates access to the political process. Many groups and communities have never engaged with redistricting so this is a opportunity to bring more voices into a space that has traditionally been full of legislators, lobbyists, and other outside-actors. </a:t>
            </a:r>
            <a:endParaRPr/>
          </a:p>
          <a:p>
            <a:pPr marL="0" lvl="0" indent="0" algn="l" rtl="0">
              <a:spcBef>
                <a:spcPts val="0"/>
              </a:spcBef>
              <a:spcAft>
                <a:spcPts val="0"/>
              </a:spcAft>
              <a:buNone/>
            </a:pPr>
            <a:endParaRPr/>
          </a:p>
          <a:p>
            <a:pPr marL="0" lvl="0" indent="0" algn="l" rtl="0">
              <a:spcBef>
                <a:spcPts val="0"/>
              </a:spcBef>
              <a:spcAft>
                <a:spcPts val="0"/>
              </a:spcAft>
              <a:buNone/>
            </a:pPr>
            <a:r>
              <a:rPr lang="en-US"/>
              <a:t>Through community input and testimony, there is more of chance that mapping plans will be adopted that reflect how communities see themselves and build more political power for under-represented groups that have been split into multiple districts. </a:t>
            </a:r>
            <a:endParaRPr/>
          </a:p>
          <a:p>
            <a:pPr marL="0" lvl="0" indent="0" algn="l" rtl="0">
              <a:spcBef>
                <a:spcPts val="0"/>
              </a:spcBef>
              <a:spcAft>
                <a:spcPts val="0"/>
              </a:spcAft>
              <a:buNone/>
            </a:pPr>
            <a:endParaRPr/>
          </a:p>
          <a:p>
            <a:pPr marL="0" lvl="0" indent="0" algn="l" rtl="0">
              <a:spcBef>
                <a:spcPts val="0"/>
              </a:spcBef>
              <a:spcAft>
                <a:spcPts val="0"/>
              </a:spcAft>
              <a:buNone/>
            </a:pPr>
            <a:r>
              <a:rPr lang="en-US"/>
              <a:t>Finally- advocacy and engagement allows for stronger oversight of the mapping process. Through public testimony and other engagement strategies, legislators and commissioners can be held more accountable.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30bd7d0b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23" name="Google Shape;123;gd30bd7d0b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are some general engagement strategies for advocacy work. These may vary depending on the state or local process but generally speaking: </a:t>
            </a:r>
            <a:endParaRPr/>
          </a:p>
          <a:p>
            <a:pPr marL="0" lvl="0" indent="0" algn="l" rtl="0">
              <a:spcBef>
                <a:spcPts val="0"/>
              </a:spcBef>
              <a:spcAft>
                <a:spcPts val="0"/>
              </a:spcAft>
              <a:buNone/>
            </a:pPr>
            <a:endParaRPr/>
          </a:p>
          <a:p>
            <a:pPr marL="0" lvl="0" indent="0" algn="l" rtl="0">
              <a:spcBef>
                <a:spcPts val="0"/>
              </a:spcBef>
              <a:spcAft>
                <a:spcPts val="0"/>
              </a:spcAft>
              <a:buNone/>
            </a:pPr>
            <a:r>
              <a:rPr lang="en-US"/>
              <a:t>You’ll want to </a:t>
            </a:r>
            <a:r>
              <a:rPr lang="en-US" b="1"/>
              <a:t>research who the decision-makers</a:t>
            </a:r>
            <a:r>
              <a:rPr lang="en-US"/>
              <a:t> are. In the majority of areas, legislators remain the primary decision-makers for maps. However- a number of states and local areas have changed the way they carry out redistricting to a version of commission. Once decision-makers are identified, it will be important to work with your volunteers and coalitions to map out who are the most effective messengers that should provide testimony. For example, if key decision-makers in MI are majority Flint residents, your volunteers and coalition testimony should probably be from the Flint region. </a:t>
            </a:r>
            <a:endParaRPr/>
          </a:p>
          <a:p>
            <a:pPr marL="0" lvl="0" indent="0" algn="l" rtl="0">
              <a:spcBef>
                <a:spcPts val="0"/>
              </a:spcBef>
              <a:spcAft>
                <a:spcPts val="0"/>
              </a:spcAft>
              <a:buNone/>
            </a:pPr>
            <a:endParaRPr/>
          </a:p>
          <a:p>
            <a:pPr marL="0" lvl="0" indent="0" algn="l" rtl="0">
              <a:spcBef>
                <a:spcPts val="0"/>
              </a:spcBef>
              <a:spcAft>
                <a:spcPts val="0"/>
              </a:spcAft>
              <a:buNone/>
            </a:pPr>
            <a:r>
              <a:rPr lang="en-US"/>
              <a:t>Second- all engagement strategies should include ways for community members to attend and participate in redistricting hearings and education meetings. The end goal of advocacy is having many people turn out for public testimony however your organization will likely need to invest time in getting communities involved through education sessions or workshops to connect why redistricting matters to specific individuals.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304800" algn="l" rtl="0">
              <a:spcBef>
                <a:spcPts val="0"/>
              </a:spcBef>
              <a:spcAft>
                <a:spcPts val="0"/>
              </a:spcAft>
              <a:buSzPts val="1200"/>
              <a:buAutoNum type="arabicPeriod"/>
            </a:pPr>
            <a:r>
              <a:rPr lang="en-US"/>
              <a:t>Federal and state redistricting often starts before local efforts. Find out the hearing schedule and the rules for testifying, such as registering, time limits, and submitting written testimony into the record. Be prepared to participate early and often. Being at hearings early in the process will let decision makers know you are serious.</a:t>
            </a:r>
            <a:endParaRPr/>
          </a:p>
          <a:p>
            <a:pPr marL="457200" lvl="0" indent="-317500" algn="l" rtl="0">
              <a:spcBef>
                <a:spcPts val="0"/>
              </a:spcBef>
              <a:spcAft>
                <a:spcPts val="0"/>
              </a:spcAft>
              <a:buSzPts val="1400"/>
              <a:buAutoNum type="arabicPeriod"/>
            </a:pPr>
            <a:r>
              <a:rPr lang="en-US" sz="1900"/>
              <a:t>Make your concerns known and work with them to keep your community together in their maps Staying engaged will let you respond quickly to proposed ideas and maps. Since this can be a long process, organizing more people to cover the different hearings will spread the workload to more than a small set of people or organizations.</a:t>
            </a:r>
            <a:endParaRPr/>
          </a:p>
        </p:txBody>
      </p:sp>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9914a79e3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en-US"/>
              <a:t>Virtual meetings: Be sure to log in early to familiarize yourself with the representative’s preferred platform, and ensure there are no technology issues. Make sure that all speakers know how to use the software and are coordinated with others who will be speaking. If your state does not offer virtual hearings or events, consider creating your own to capture community input that can be shared with the legislature or commission. </a:t>
            </a:r>
            <a:endParaRPr/>
          </a:p>
          <a:p>
            <a:pPr marL="457200" lvl="0" indent="-317500" algn="l" rtl="0">
              <a:spcBef>
                <a:spcPts val="0"/>
              </a:spcBef>
              <a:spcAft>
                <a:spcPts val="0"/>
              </a:spcAft>
              <a:buSzPts val="1400"/>
              <a:buAutoNum type="arabicPeriod"/>
            </a:pPr>
            <a:r>
              <a:rPr lang="en-US"/>
              <a:t>Other ideas for interactive testimony include hosting a screening party to watch hearings on a platform like Zoom. </a:t>
            </a:r>
            <a:endParaRPr/>
          </a:p>
          <a:p>
            <a:pPr marL="457200" lvl="0" indent="-317500" algn="l" rtl="0">
              <a:spcBef>
                <a:spcPts val="0"/>
              </a:spcBef>
              <a:spcAft>
                <a:spcPts val="0"/>
              </a:spcAft>
              <a:buSzPts val="1400"/>
              <a:buAutoNum type="arabicPeriod"/>
            </a:pPr>
            <a:r>
              <a:rPr lang="en-US"/>
              <a:t>Check your state legislative website for opportunities to submit written testimony. These websites can also be found, eventually, on the all about redistricting website</a:t>
            </a:r>
            <a:endParaRPr/>
          </a:p>
          <a:p>
            <a:pPr marL="457200" lvl="0" indent="-317500" algn="l" rtl="0">
              <a:spcBef>
                <a:spcPts val="0"/>
              </a:spcBef>
              <a:spcAft>
                <a:spcPts val="0"/>
              </a:spcAft>
              <a:buSzPts val="1400"/>
              <a:buAutoNum type="arabicPeriod"/>
            </a:pPr>
            <a:r>
              <a:rPr lang="en-US"/>
              <a:t>Coordinated phone or text campaigns can also be an effective way to engage community members and make sure that legislators and commissioners know what groups think of proposed maps. The LWV and State Voices hosted a webinar on how to use digital tools for redistricting that can be referenced after this training. </a:t>
            </a:r>
            <a:endParaRPr/>
          </a:p>
          <a:p>
            <a:pPr marL="457200" lvl="0" indent="-317500" algn="l" rtl="0">
              <a:spcBef>
                <a:spcPts val="0"/>
              </a:spcBef>
              <a:spcAft>
                <a:spcPts val="0"/>
              </a:spcAft>
              <a:buSzPts val="1400"/>
              <a:buAutoNum type="arabicPeriod"/>
            </a:pPr>
            <a:r>
              <a:rPr lang="en-US"/>
              <a:t>Public testimony and turnout at hearings can be an impactful way to show support or opposition to maps. Make sure that you have a large base to attend hearings by promoting information through digital platforms and earned media like op-eds, etc. </a:t>
            </a:r>
            <a:endParaRPr/>
          </a:p>
        </p:txBody>
      </p:sp>
      <p:sp>
        <p:nvSpPr>
          <p:cNvPr id="143" name="Google Shape;143;gc9914a79e3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9f4d793ec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are a few things to keep in mind when creating advocacy strategies depending on whether your state or local process runs through the legislative process or a commission. </a:t>
            </a:r>
            <a:endParaRPr/>
          </a:p>
          <a:p>
            <a:pPr marL="0" lvl="0" indent="0" algn="l" rtl="0">
              <a:spcBef>
                <a:spcPts val="0"/>
              </a:spcBef>
              <a:spcAft>
                <a:spcPts val="0"/>
              </a:spcAft>
              <a:buNone/>
            </a:pPr>
            <a:endParaRPr/>
          </a:p>
          <a:p>
            <a:pPr marL="0" lvl="0" indent="0" algn="l" rtl="0">
              <a:spcBef>
                <a:spcPts val="0"/>
              </a:spcBef>
              <a:spcAft>
                <a:spcPts val="0"/>
              </a:spcAft>
              <a:buNone/>
            </a:pPr>
            <a:r>
              <a:rPr lang="en-US"/>
              <a:t>In states with legislative processes, advocates should be mindful that the notice of public hearings may be difficult to find, not distributed widely, and not posted in a timely manner. There are serious concerns that, due in part to the delayed redistricting data, the legislative process may be less transparent and have a significant amount of ‘behind the scenes’ lobbying activity. We’ll talk about transparency measures shortly. </a:t>
            </a:r>
            <a:endParaRPr/>
          </a:p>
          <a:p>
            <a:pPr marL="0" lvl="0" indent="0" algn="l" rtl="0">
              <a:spcBef>
                <a:spcPts val="0"/>
              </a:spcBef>
              <a:spcAft>
                <a:spcPts val="0"/>
              </a:spcAft>
              <a:buNone/>
            </a:pPr>
            <a:endParaRPr/>
          </a:p>
          <a:p>
            <a:pPr marL="0" lvl="0" indent="0" algn="l" rtl="0">
              <a:spcBef>
                <a:spcPts val="0"/>
              </a:spcBef>
              <a:spcAft>
                <a:spcPts val="0"/>
              </a:spcAft>
              <a:buNone/>
            </a:pPr>
            <a:r>
              <a:rPr lang="en-US"/>
              <a:t>In states with a commission process, appointed individuals make up the map drawers. Elected officials may also be part of the commission and selection could be done by the state supreme court or other independent entity.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3" name="Google Shape;153;gc9f4d793e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a6e74c91b_1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ca6e74c91b_1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500"/>
          </a:p>
          <a:p>
            <a:pPr marL="0" lvl="0" indent="0" algn="just" rtl="0">
              <a:spcBef>
                <a:spcPts val="0"/>
              </a:spcBef>
              <a:spcAft>
                <a:spcPts val="0"/>
              </a:spcAft>
              <a:buClr>
                <a:schemeClr val="dk1"/>
              </a:buClr>
              <a:buSzPts val="1100"/>
              <a:buFont typeface="Arial"/>
              <a:buNone/>
            </a:pPr>
            <a:r>
              <a:rPr lang="en-US" sz="1900"/>
              <a:t>Every so often, newspapers or government watchdog groups like CLC, across the country expose unethical conduct (that may be technically legal) of legislators. From conflicts of interest and “revolving door” issues to campaign finance violations 11, what is clear is that institutional measures establishing ethical rules are vital to help ensure that legislators are behaving ethically while working for the public good. In addition, transparency and accountability rules give members of the public and communities of interest an opportunity to participate and provide feedback during the redistricting process. Thus, to help ensure that electoral maps are drawn in a fair and open manner, ethics and transparency rules should also apply to redistricting commissions. Below are several provisions that can or should apply to the redistricting process in general, but also specifically to redistricting commissions.</a:t>
            </a:r>
            <a:endParaRPr sz="1900"/>
          </a:p>
          <a:p>
            <a:pPr marL="0" lvl="0" indent="0" algn="just" rtl="0">
              <a:spcBef>
                <a:spcPts val="0"/>
              </a:spcBef>
              <a:spcAft>
                <a:spcPts val="0"/>
              </a:spcAft>
              <a:buClr>
                <a:schemeClr val="dk1"/>
              </a:buClr>
              <a:buSzPts val="1100"/>
              <a:buFont typeface="Arial"/>
              <a:buNone/>
            </a:pPr>
            <a:r>
              <a:rPr lang="en-US" sz="1900" u="sng">
                <a:solidFill>
                  <a:schemeClr val="hlink"/>
                </a:solidFill>
                <a:hlinkClick r:id="rId3"/>
              </a:rPr>
              <a:t>https://www.lwv.org/sites/default/files/2021-03/Transparency_Report_FINAL.pdf</a:t>
            </a:r>
            <a:r>
              <a:rPr lang="en-US" sz="1900"/>
              <a:t> </a:t>
            </a:r>
            <a:endParaRPr sz="1900"/>
          </a:p>
          <a:p>
            <a:pPr marL="0" lvl="0" indent="0" algn="l" rtl="0">
              <a:spcBef>
                <a:spcPts val="0"/>
              </a:spcBef>
              <a:spcAft>
                <a:spcPts val="0"/>
              </a:spcAft>
              <a:buNone/>
            </a:pPr>
            <a:endParaRPr b="1"/>
          </a:p>
          <a:p>
            <a:pPr marL="0" lvl="0" indent="0" algn="l" rtl="0">
              <a:spcBef>
                <a:spcPts val="0"/>
              </a:spcBef>
              <a:spcAft>
                <a:spcPts val="0"/>
              </a:spcAft>
              <a:buNone/>
            </a:pPr>
            <a:r>
              <a:rPr lang="en-US"/>
              <a:t>From the data hub: https://docs.google.com/document/d/1WSVoVG8FwwUhbKGjhOgQqQ2JTZWNj9KHiLKFEXVLco4/edit</a:t>
            </a:r>
            <a:endParaRPr/>
          </a:p>
        </p:txBody>
      </p:sp>
      <p:sp>
        <p:nvSpPr>
          <p:cNvPr id="164" name="Google Shape;164;gca6e74c91b_1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5.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jp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13.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lickr.com/photos/fordschool/49122985218/" TargetMode="External"/><Relationship Id="rId5" Type="http://schemas.openxmlformats.org/officeDocument/2006/relationships/image" Target="../media/image12.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91" name="Google Shape;91;p1"/>
          <p:cNvPicPr preferRelativeResize="0"/>
          <p:nvPr/>
        </p:nvPicPr>
        <p:blipFill rotWithShape="1">
          <a:blip r:embed="rId3">
            <a:alphaModFix/>
          </a:blip>
          <a:srcRect/>
          <a:stretch/>
        </p:blipFill>
        <p:spPr>
          <a:xfrm>
            <a:off x="4652" y="938"/>
            <a:ext cx="12186789" cy="6845517"/>
          </a:xfrm>
          <a:prstGeom prst="rect">
            <a:avLst/>
          </a:prstGeom>
          <a:noFill/>
          <a:ln>
            <a:noFill/>
          </a:ln>
        </p:spPr>
      </p:pic>
      <p:pic>
        <p:nvPicPr>
          <p:cNvPr id="92" name="Google Shape;92;p1" descr="Abstract aqua blue blurred bokeh background"/>
          <p:cNvPicPr preferRelativeResize="0"/>
          <p:nvPr/>
        </p:nvPicPr>
        <p:blipFill rotWithShape="1">
          <a:blip r:embed="rId4">
            <a:alphaModFix amt="5000"/>
          </a:blip>
          <a:srcRect b="80671"/>
          <a:stretch/>
        </p:blipFill>
        <p:spPr>
          <a:xfrm>
            <a:off x="-6975" y="4123699"/>
            <a:ext cx="12205952" cy="1886200"/>
          </a:xfrm>
          <a:prstGeom prst="rect">
            <a:avLst/>
          </a:prstGeom>
          <a:solidFill>
            <a:srgbClr val="A17CA1"/>
          </a:solidFill>
          <a:ln>
            <a:noFill/>
          </a:ln>
        </p:spPr>
      </p:pic>
      <p:sp>
        <p:nvSpPr>
          <p:cNvPr id="93" name="Google Shape;93;p1"/>
          <p:cNvSpPr txBox="1"/>
          <p:nvPr/>
        </p:nvSpPr>
        <p:spPr>
          <a:xfrm>
            <a:off x="1844150" y="4458850"/>
            <a:ext cx="103473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Univers" panose="020B0503020202020204" pitchFamily="34" charset="0"/>
                <a:ea typeface="Open Sans"/>
                <a:cs typeface="Open Sans"/>
                <a:sym typeface="Open Sans"/>
              </a:rPr>
              <a:t>Redistricting Advocacy: </a:t>
            </a:r>
            <a:endParaRPr sz="4000" b="1" dirty="0">
              <a:solidFill>
                <a:schemeClr val="dk1"/>
              </a:solidFill>
              <a:latin typeface="Univers" panose="020B0503020202020204" pitchFamily="34" charset="0"/>
              <a:ea typeface="Open Sans"/>
              <a:cs typeface="Open Sans"/>
              <a:sym typeface="Open Sans"/>
            </a:endParaRPr>
          </a:p>
          <a:p>
            <a:pPr marL="0" marR="0" lvl="0" indent="0" algn="l" rtl="0">
              <a:spcBef>
                <a:spcPts val="0"/>
              </a:spcBef>
              <a:spcAft>
                <a:spcPts val="0"/>
              </a:spcAft>
              <a:buNone/>
            </a:pPr>
            <a:r>
              <a:rPr lang="en-US" sz="3200" b="1" i="1" dirty="0">
                <a:solidFill>
                  <a:schemeClr val="dk1"/>
                </a:solidFill>
                <a:latin typeface="Univers" panose="020B0503020202020204" pitchFamily="34" charset="0"/>
                <a:ea typeface="Open Sans"/>
                <a:cs typeface="Open Sans"/>
                <a:sym typeface="Open Sans"/>
              </a:rPr>
              <a:t>Improving Transparency &amp; Providing Testimony</a:t>
            </a:r>
            <a:endParaRPr sz="3200" i="1" dirty="0">
              <a:latin typeface="Univers" panose="020B0503020202020204" pitchFamily="34" charset="0"/>
            </a:endParaRPr>
          </a:p>
        </p:txBody>
      </p:sp>
      <p:pic>
        <p:nvPicPr>
          <p:cNvPr id="94" name="Google Shape;94;p1" descr="Diagram&#10;&#10;Description automatically generated"/>
          <p:cNvPicPr preferRelativeResize="0"/>
          <p:nvPr/>
        </p:nvPicPr>
        <p:blipFill rotWithShape="1">
          <a:blip r:embed="rId5">
            <a:alphaModFix/>
          </a:blip>
          <a:srcRect/>
          <a:stretch/>
        </p:blipFill>
        <p:spPr>
          <a:xfrm>
            <a:off x="91154" y="4391591"/>
            <a:ext cx="1988932" cy="13894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descr="Abstract aqua blue blurred bokeh background"/>
          <p:cNvPicPr preferRelativeResize="0"/>
          <p:nvPr/>
        </p:nvPicPr>
        <p:blipFill rotWithShape="1">
          <a:blip r:embed="rId3">
            <a:alphaModFix/>
          </a:blip>
          <a:srcRect b="80671"/>
          <a:stretch/>
        </p:blipFill>
        <p:spPr>
          <a:xfrm>
            <a:off x="0" y="-12"/>
            <a:ext cx="12192000" cy="1629049"/>
          </a:xfrm>
          <a:prstGeom prst="rect">
            <a:avLst/>
          </a:prstGeom>
          <a:noFill/>
          <a:ln>
            <a:noFill/>
          </a:ln>
        </p:spPr>
      </p:pic>
      <p:pic>
        <p:nvPicPr>
          <p:cNvPr id="179" name="Google Shape;179;p6"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180" name="Google Shape;180;p6"/>
          <p:cNvSpPr txBox="1"/>
          <p:nvPr/>
        </p:nvSpPr>
        <p:spPr>
          <a:xfrm>
            <a:off x="1988925" y="447650"/>
            <a:ext cx="100839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Univers" panose="020B0503020202020204" pitchFamily="34" charset="0"/>
                <a:ea typeface="Open Sans"/>
                <a:cs typeface="Open Sans"/>
                <a:sym typeface="Open Sans"/>
              </a:rPr>
              <a:t>Testifying is ADVOCACY POWER!</a:t>
            </a:r>
            <a:endParaRPr sz="4000" dirty="0">
              <a:solidFill>
                <a:schemeClr val="dk1"/>
              </a:solidFill>
              <a:latin typeface="Univers" panose="020B0503020202020204" pitchFamily="34" charset="0"/>
              <a:ea typeface="Open Sans"/>
              <a:cs typeface="Open Sans"/>
              <a:sym typeface="Open Sans"/>
            </a:endParaRPr>
          </a:p>
        </p:txBody>
      </p:sp>
      <p:sp>
        <p:nvSpPr>
          <p:cNvPr id="181" name="Google Shape;181;p6"/>
          <p:cNvSpPr txBox="1"/>
          <p:nvPr/>
        </p:nvSpPr>
        <p:spPr>
          <a:xfrm>
            <a:off x="6483307" y="2047099"/>
            <a:ext cx="4415853" cy="4072623"/>
          </a:xfrm>
          <a:prstGeom prst="rect">
            <a:avLst/>
          </a:prstGeom>
          <a:noFill/>
          <a:ln>
            <a:noFill/>
          </a:ln>
        </p:spPr>
        <p:txBody>
          <a:bodyPr spcFirstLastPara="1" wrap="square" lIns="91425" tIns="91425" rIns="91425" bIns="91425" anchor="t" anchorCtr="0">
            <a:spAutoFit/>
          </a:bodyPr>
          <a:lstStyle/>
          <a:p>
            <a:pPr marL="381000" lvl="0" indent="-381000" algn="l" rtl="0">
              <a:lnSpc>
                <a:spcPct val="115000"/>
              </a:lnSpc>
              <a:spcBef>
                <a:spcPts val="0"/>
              </a:spcBef>
              <a:spcAft>
                <a:spcPts val="0"/>
              </a:spcAft>
              <a:buClr>
                <a:srgbClr val="7030A0"/>
              </a:buClr>
              <a:buSzPts val="2400"/>
              <a:buFont typeface="Wingdings 3" panose="05040102010807070707" pitchFamily="18" charset="2"/>
              <a:buChar char="u"/>
            </a:pPr>
            <a:r>
              <a:rPr lang="en-US" sz="2000" dirty="0">
                <a:solidFill>
                  <a:schemeClr val="dk1"/>
                </a:solidFill>
                <a:latin typeface="Univers" panose="020B0503020202020204" pitchFamily="34" charset="0"/>
              </a:rPr>
              <a:t>Builds skills – for your organization &amp; community</a:t>
            </a:r>
            <a:endParaRPr sz="2000" dirty="0">
              <a:solidFill>
                <a:schemeClr val="dk1"/>
              </a:solidFill>
              <a:latin typeface="Univers" panose="020B0503020202020204" pitchFamily="34" charset="0"/>
            </a:endParaRPr>
          </a:p>
          <a:p>
            <a:pPr marL="381000" lvl="0" indent="-381000" algn="l" rtl="0">
              <a:lnSpc>
                <a:spcPct val="115000"/>
              </a:lnSpc>
              <a:spcBef>
                <a:spcPts val="0"/>
              </a:spcBef>
              <a:spcAft>
                <a:spcPts val="0"/>
              </a:spcAft>
              <a:buClr>
                <a:srgbClr val="7030A0"/>
              </a:buClr>
              <a:buSzPts val="2400"/>
              <a:buFont typeface="Wingdings 3" panose="05040102010807070707" pitchFamily="18" charset="2"/>
              <a:buChar char="u"/>
            </a:pPr>
            <a:r>
              <a:rPr lang="en-US" sz="2000" dirty="0">
                <a:solidFill>
                  <a:schemeClr val="dk1"/>
                </a:solidFill>
                <a:latin typeface="Univers" panose="020B0503020202020204" pitchFamily="34" charset="0"/>
              </a:rPr>
              <a:t>Applies to any issue</a:t>
            </a:r>
            <a:endParaRPr sz="2000" dirty="0">
              <a:solidFill>
                <a:schemeClr val="dk1"/>
              </a:solidFill>
              <a:latin typeface="Univers" panose="020B0503020202020204" pitchFamily="34" charset="0"/>
            </a:endParaRPr>
          </a:p>
          <a:p>
            <a:pPr marL="381000" lvl="0" indent="-381000" algn="l" rtl="0">
              <a:lnSpc>
                <a:spcPct val="115000"/>
              </a:lnSpc>
              <a:spcBef>
                <a:spcPts val="0"/>
              </a:spcBef>
              <a:spcAft>
                <a:spcPts val="0"/>
              </a:spcAft>
              <a:buClr>
                <a:srgbClr val="7030A0"/>
              </a:buClr>
              <a:buSzPts val="2400"/>
              <a:buFont typeface="Wingdings 3" panose="05040102010807070707" pitchFamily="18" charset="2"/>
              <a:buChar char="u"/>
            </a:pPr>
            <a:r>
              <a:rPr lang="en-US" sz="2000" dirty="0">
                <a:solidFill>
                  <a:schemeClr val="dk1"/>
                </a:solidFill>
                <a:latin typeface="Univers" panose="020B0503020202020204" pitchFamily="34" charset="0"/>
              </a:rPr>
              <a:t>Applies to any person or group in power</a:t>
            </a:r>
            <a:endParaRPr sz="2000" dirty="0">
              <a:solidFill>
                <a:schemeClr val="dk1"/>
              </a:solidFill>
              <a:latin typeface="Univers" panose="020B0503020202020204" pitchFamily="34" charset="0"/>
            </a:endParaRPr>
          </a:p>
          <a:p>
            <a:pPr marL="381000" lvl="0" indent="-381000" algn="l" rtl="0">
              <a:lnSpc>
                <a:spcPct val="115000"/>
              </a:lnSpc>
              <a:spcBef>
                <a:spcPts val="0"/>
              </a:spcBef>
              <a:spcAft>
                <a:spcPts val="0"/>
              </a:spcAft>
              <a:buClr>
                <a:srgbClr val="7030A0"/>
              </a:buClr>
              <a:buSzPts val="2400"/>
              <a:buFont typeface="Wingdings 3" panose="05040102010807070707" pitchFamily="18" charset="2"/>
              <a:buChar char="u"/>
            </a:pPr>
            <a:r>
              <a:rPr lang="en-US" sz="2000" dirty="0">
                <a:solidFill>
                  <a:schemeClr val="dk1"/>
                </a:solidFill>
                <a:latin typeface="Univers" panose="020B0503020202020204" pitchFamily="34" charset="0"/>
              </a:rPr>
              <a:t>Gets you/your organization on the record</a:t>
            </a:r>
            <a:endParaRPr sz="2000" dirty="0">
              <a:solidFill>
                <a:schemeClr val="dk1"/>
              </a:solidFill>
              <a:latin typeface="Univers" panose="020B0503020202020204" pitchFamily="34" charset="0"/>
            </a:endParaRPr>
          </a:p>
          <a:p>
            <a:pPr marL="381000" lvl="0" indent="-381000" algn="l" rtl="0">
              <a:lnSpc>
                <a:spcPct val="115000"/>
              </a:lnSpc>
              <a:spcBef>
                <a:spcPts val="0"/>
              </a:spcBef>
              <a:spcAft>
                <a:spcPts val="0"/>
              </a:spcAft>
              <a:buClr>
                <a:srgbClr val="7030A0"/>
              </a:buClr>
              <a:buSzPts val="2400"/>
              <a:buFont typeface="Wingdings 3" panose="05040102010807070707" pitchFamily="18" charset="2"/>
              <a:buChar char="u"/>
            </a:pPr>
            <a:r>
              <a:rPr lang="en-US" sz="2000" dirty="0">
                <a:solidFill>
                  <a:schemeClr val="dk1"/>
                </a:solidFill>
                <a:latin typeface="Univers" panose="020B0503020202020204" pitchFamily="34" charset="0"/>
              </a:rPr>
              <a:t>Builds coalitions</a:t>
            </a:r>
            <a:endParaRPr sz="2000" dirty="0">
              <a:solidFill>
                <a:schemeClr val="dk1"/>
              </a:solidFill>
              <a:latin typeface="Univers" panose="020B0503020202020204" pitchFamily="34" charset="0"/>
            </a:endParaRPr>
          </a:p>
          <a:p>
            <a:pPr marL="381000" lvl="0" indent="-381000" algn="l" rtl="0">
              <a:lnSpc>
                <a:spcPct val="115000"/>
              </a:lnSpc>
              <a:spcBef>
                <a:spcPts val="0"/>
              </a:spcBef>
              <a:spcAft>
                <a:spcPts val="0"/>
              </a:spcAft>
              <a:buClr>
                <a:srgbClr val="7030A0"/>
              </a:buClr>
              <a:buSzPts val="2400"/>
              <a:buFont typeface="Wingdings 3" panose="05040102010807070707" pitchFamily="18" charset="2"/>
              <a:buChar char="u"/>
            </a:pPr>
            <a:r>
              <a:rPr lang="en-US" sz="2000" dirty="0">
                <a:solidFill>
                  <a:schemeClr val="dk1"/>
                </a:solidFill>
                <a:latin typeface="Univers" panose="020B0503020202020204" pitchFamily="34" charset="0"/>
              </a:rPr>
              <a:t>Gets media attention</a:t>
            </a:r>
            <a:endParaRPr sz="2000" dirty="0">
              <a:solidFill>
                <a:schemeClr val="dk1"/>
              </a:solidFill>
              <a:latin typeface="Univers" panose="020B0503020202020204" pitchFamily="34" charset="0"/>
            </a:endParaRPr>
          </a:p>
          <a:p>
            <a:pPr marL="0" lvl="0" indent="0" algn="l" rtl="0">
              <a:lnSpc>
                <a:spcPct val="115000"/>
              </a:lnSpc>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p:txBody>
      </p:sp>
      <p:pic>
        <p:nvPicPr>
          <p:cNvPr id="182" name="Google Shape;182;p6"/>
          <p:cNvPicPr preferRelativeResize="0"/>
          <p:nvPr/>
        </p:nvPicPr>
        <p:blipFill rotWithShape="1">
          <a:blip r:embed="rId5">
            <a:alphaModFix/>
          </a:blip>
          <a:srcRect r="24927"/>
          <a:stretch/>
        </p:blipFill>
        <p:spPr>
          <a:xfrm>
            <a:off x="1570024" y="1693285"/>
            <a:ext cx="4138671" cy="420005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83" name="Google Shape;183;p6"/>
          <p:cNvSpPr txBox="1"/>
          <p:nvPr/>
        </p:nvSpPr>
        <p:spPr>
          <a:xfrm>
            <a:off x="9989440" y="5526622"/>
            <a:ext cx="1236600" cy="286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1" dirty="0">
                <a:solidFill>
                  <a:srgbClr val="4A86E8"/>
                </a:solidFill>
                <a:latin typeface="Arial Narrow"/>
                <a:ea typeface="Arial Narrow"/>
                <a:cs typeface="Arial Narrow"/>
                <a:sym typeface="Arial Narrow"/>
              </a:rPr>
              <a:t>Created by </a:t>
            </a:r>
            <a:endParaRPr dirty="0">
              <a:solidFill>
                <a:srgbClr val="4A86E8"/>
              </a:solidFill>
            </a:endParaRPr>
          </a:p>
        </p:txBody>
      </p:sp>
      <p:pic>
        <p:nvPicPr>
          <p:cNvPr id="184" name="Google Shape;184;p6"/>
          <p:cNvPicPr preferRelativeResize="0"/>
          <p:nvPr/>
        </p:nvPicPr>
        <p:blipFill>
          <a:blip r:embed="rId6">
            <a:alphaModFix/>
          </a:blip>
          <a:stretch>
            <a:fillRect/>
          </a:stretch>
        </p:blipFill>
        <p:spPr>
          <a:xfrm>
            <a:off x="10087484" y="5794750"/>
            <a:ext cx="1586288" cy="61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c9914a79e3_0_8" descr="Abstract aqua blue blurred bokeh background"/>
          <p:cNvPicPr preferRelativeResize="0"/>
          <p:nvPr/>
        </p:nvPicPr>
        <p:blipFill rotWithShape="1">
          <a:blip r:embed="rId3">
            <a:alphaModFix/>
          </a:blip>
          <a:srcRect b="80671"/>
          <a:stretch/>
        </p:blipFill>
        <p:spPr>
          <a:xfrm>
            <a:off x="0" y="-12"/>
            <a:ext cx="12192000" cy="1629049"/>
          </a:xfrm>
          <a:prstGeom prst="rect">
            <a:avLst/>
          </a:prstGeom>
          <a:noFill/>
          <a:ln>
            <a:noFill/>
          </a:ln>
        </p:spPr>
      </p:pic>
      <p:pic>
        <p:nvPicPr>
          <p:cNvPr id="191" name="Google Shape;191;gc9914a79e3_0_8"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192" name="Google Shape;192;gc9914a79e3_0_8"/>
          <p:cNvSpPr txBox="1"/>
          <p:nvPr/>
        </p:nvSpPr>
        <p:spPr>
          <a:xfrm>
            <a:off x="1988925" y="429759"/>
            <a:ext cx="9913200" cy="757090"/>
          </a:xfrm>
          <a:prstGeom prst="rect">
            <a:avLst/>
          </a:prstGeom>
          <a:noFill/>
          <a:ln>
            <a:noFill/>
          </a:ln>
        </p:spPr>
        <p:txBody>
          <a:bodyPr spcFirstLastPara="1" wrap="square" lIns="91425" tIns="45700" rIns="91425" bIns="45700" anchor="t" anchorCtr="0">
            <a:spAutoFit/>
          </a:bodyPr>
          <a:lstStyle/>
          <a:p>
            <a:pPr marL="0" lvl="0" indent="0" algn="l" rtl="0">
              <a:lnSpc>
                <a:spcPct val="108000"/>
              </a:lnSpc>
              <a:spcBef>
                <a:spcPts val="0"/>
              </a:spcBef>
              <a:spcAft>
                <a:spcPts val="0"/>
              </a:spcAft>
              <a:buClr>
                <a:schemeClr val="dk1"/>
              </a:buClr>
              <a:buSzPts val="1100"/>
              <a:buFont typeface="Arial"/>
              <a:buNone/>
            </a:pPr>
            <a:r>
              <a:rPr lang="en-US" sz="4000" b="1" dirty="0">
                <a:solidFill>
                  <a:srgbClr val="434343"/>
                </a:solidFill>
                <a:latin typeface="Univers" panose="020B0503020202020204" pitchFamily="34" charset="0"/>
                <a:ea typeface="Arial Narrow"/>
                <a:cs typeface="Arial Narrow"/>
                <a:sym typeface="Arial Narrow"/>
              </a:rPr>
              <a:t>Components of Effective Testimony</a:t>
            </a:r>
            <a:endParaRPr sz="3600" dirty="0">
              <a:solidFill>
                <a:schemeClr val="dk1"/>
              </a:solidFill>
              <a:latin typeface="Univers" panose="020B0503020202020204" pitchFamily="34" charset="0"/>
              <a:ea typeface="Open Sans"/>
              <a:cs typeface="Open Sans"/>
              <a:sym typeface="Open Sans"/>
            </a:endParaRPr>
          </a:p>
        </p:txBody>
      </p:sp>
      <p:sp>
        <p:nvSpPr>
          <p:cNvPr id="193" name="Google Shape;193;gc9914a79e3_0_8"/>
          <p:cNvSpPr txBox="1"/>
          <p:nvPr/>
        </p:nvSpPr>
        <p:spPr>
          <a:xfrm>
            <a:off x="5319963" y="1804800"/>
            <a:ext cx="5379074" cy="4652700"/>
          </a:xfrm>
          <a:prstGeom prst="rect">
            <a:avLst/>
          </a:prstGeom>
          <a:noFill/>
          <a:ln>
            <a:noFill/>
          </a:ln>
        </p:spPr>
        <p:txBody>
          <a:bodyPr spcFirstLastPara="1" wrap="square" lIns="91425" tIns="91425" rIns="91425" bIns="91425" anchor="t" anchorCtr="0">
            <a:noAutofit/>
          </a:bodyPr>
          <a:lstStyle/>
          <a:p>
            <a:pPr marL="50800" lvl="0" indent="0" algn="l" rtl="0">
              <a:lnSpc>
                <a:spcPct val="120000"/>
              </a:lnSpc>
              <a:spcBef>
                <a:spcPts val="0"/>
              </a:spcBef>
              <a:spcAft>
                <a:spcPts val="0"/>
              </a:spcAft>
              <a:buClr>
                <a:schemeClr val="dk1"/>
              </a:buClr>
              <a:buSzPts val="1100"/>
              <a:buFont typeface="Arial"/>
              <a:buNone/>
            </a:pPr>
            <a:r>
              <a:rPr lang="en-US" sz="3600" b="1" dirty="0">
                <a:solidFill>
                  <a:srgbClr val="434343"/>
                </a:solidFill>
                <a:latin typeface="Arial Narrow"/>
                <a:ea typeface="Arial Narrow"/>
                <a:cs typeface="Arial Narrow"/>
                <a:sym typeface="Arial Narrow"/>
              </a:rPr>
              <a:t>Building blocks for success</a:t>
            </a:r>
            <a:endParaRPr sz="3600" b="1" dirty="0">
              <a:solidFill>
                <a:srgbClr val="434343"/>
              </a:solidFill>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Arial Narrow"/>
              <a:ea typeface="Arial Narrow"/>
              <a:cs typeface="Arial Narrow"/>
              <a:sym typeface="Arial Narrow"/>
            </a:endParaRPr>
          </a:p>
          <a:p>
            <a:pPr marL="774700" lvl="0" indent="-457200" algn="l" rtl="0">
              <a:lnSpc>
                <a:spcPct val="115000"/>
              </a:lnSpc>
              <a:spcBef>
                <a:spcPts val="0"/>
              </a:spcBef>
              <a:spcAft>
                <a:spcPts val="0"/>
              </a:spcAft>
              <a:buClr>
                <a:srgbClr val="7030A0"/>
              </a:buClr>
              <a:buSzPts val="3000"/>
              <a:buFont typeface="Wingdings 3" panose="05040102010807070707" pitchFamily="18" charset="2"/>
              <a:buChar char="u"/>
            </a:pPr>
            <a:r>
              <a:rPr lang="en-US" sz="2800" dirty="0">
                <a:solidFill>
                  <a:schemeClr val="dk1"/>
                </a:solidFill>
                <a:latin typeface="Univers" panose="020B0503020202020204" pitchFamily="34" charset="0"/>
                <a:ea typeface="Arial Narrow"/>
                <a:cs typeface="Arial Narrow"/>
                <a:sym typeface="Arial Narrow"/>
              </a:rPr>
              <a:t>Establishes </a:t>
            </a:r>
            <a:r>
              <a:rPr lang="en-US" sz="2800" b="1" dirty="0">
                <a:solidFill>
                  <a:schemeClr val="dk1"/>
                </a:solidFill>
                <a:latin typeface="Univers" panose="020B0503020202020204" pitchFamily="34" charset="0"/>
                <a:ea typeface="Arial Narrow"/>
                <a:cs typeface="Arial Narrow"/>
                <a:sym typeface="Arial Narrow"/>
              </a:rPr>
              <a:t>credentials</a:t>
            </a:r>
            <a:endParaRPr sz="2800" b="1" dirty="0">
              <a:solidFill>
                <a:schemeClr val="dk1"/>
              </a:solidFill>
              <a:latin typeface="Univers" panose="020B0503020202020204" pitchFamily="34" charset="0"/>
              <a:ea typeface="Arial Narrow"/>
              <a:cs typeface="Arial Narrow"/>
              <a:sym typeface="Arial Narrow"/>
            </a:endParaRPr>
          </a:p>
          <a:p>
            <a:pPr marL="774700" lvl="0" indent="-457200" algn="l" rtl="0">
              <a:lnSpc>
                <a:spcPct val="115000"/>
              </a:lnSpc>
              <a:spcBef>
                <a:spcPts val="0"/>
              </a:spcBef>
              <a:spcAft>
                <a:spcPts val="0"/>
              </a:spcAft>
              <a:buClr>
                <a:srgbClr val="7030A0"/>
              </a:buClr>
              <a:buSzPts val="3000"/>
              <a:buFont typeface="Wingdings 3" panose="05040102010807070707" pitchFamily="18" charset="2"/>
              <a:buChar char="u"/>
            </a:pPr>
            <a:r>
              <a:rPr lang="en-US" sz="2800" dirty="0">
                <a:solidFill>
                  <a:schemeClr val="dk1"/>
                </a:solidFill>
                <a:latin typeface="Univers" panose="020B0503020202020204" pitchFamily="34" charset="0"/>
                <a:ea typeface="Arial Narrow"/>
                <a:cs typeface="Arial Narrow"/>
                <a:sym typeface="Arial Narrow"/>
              </a:rPr>
              <a:t>Identifies the </a:t>
            </a:r>
            <a:r>
              <a:rPr lang="en-US" sz="2800" b="1" dirty="0">
                <a:solidFill>
                  <a:schemeClr val="dk1"/>
                </a:solidFill>
                <a:latin typeface="Univers" panose="020B0503020202020204" pitchFamily="34" charset="0"/>
                <a:ea typeface="Arial Narrow"/>
                <a:cs typeface="Arial Narrow"/>
                <a:sym typeface="Arial Narrow"/>
              </a:rPr>
              <a:t>critical point</a:t>
            </a:r>
            <a:endParaRPr sz="2800" b="1" dirty="0">
              <a:solidFill>
                <a:schemeClr val="dk1"/>
              </a:solidFill>
              <a:latin typeface="Univers" panose="020B0503020202020204" pitchFamily="34" charset="0"/>
              <a:ea typeface="Arial Narrow"/>
              <a:cs typeface="Arial Narrow"/>
              <a:sym typeface="Arial Narrow"/>
            </a:endParaRPr>
          </a:p>
          <a:p>
            <a:pPr marL="774700" lvl="0" indent="-457200" algn="l" rtl="0">
              <a:lnSpc>
                <a:spcPct val="115000"/>
              </a:lnSpc>
              <a:spcBef>
                <a:spcPts val="0"/>
              </a:spcBef>
              <a:spcAft>
                <a:spcPts val="0"/>
              </a:spcAft>
              <a:buClr>
                <a:srgbClr val="7030A0"/>
              </a:buClr>
              <a:buSzPts val="3000"/>
              <a:buFont typeface="Wingdings 3" panose="05040102010807070707" pitchFamily="18" charset="2"/>
              <a:buChar char="u"/>
            </a:pPr>
            <a:r>
              <a:rPr lang="en-US" sz="2800" dirty="0">
                <a:solidFill>
                  <a:schemeClr val="dk1"/>
                </a:solidFill>
                <a:latin typeface="Univers" panose="020B0503020202020204" pitchFamily="34" charset="0"/>
                <a:ea typeface="Arial Narrow"/>
                <a:cs typeface="Arial Narrow"/>
                <a:sym typeface="Arial Narrow"/>
              </a:rPr>
              <a:t>Tells a </a:t>
            </a:r>
            <a:r>
              <a:rPr lang="en-US" sz="2800" b="1" dirty="0">
                <a:solidFill>
                  <a:schemeClr val="dk1"/>
                </a:solidFill>
                <a:latin typeface="Univers" panose="020B0503020202020204" pitchFamily="34" charset="0"/>
                <a:ea typeface="Arial Narrow"/>
                <a:cs typeface="Arial Narrow"/>
                <a:sym typeface="Arial Narrow"/>
              </a:rPr>
              <a:t>story</a:t>
            </a:r>
            <a:endParaRPr sz="2800" b="1" dirty="0">
              <a:solidFill>
                <a:schemeClr val="dk1"/>
              </a:solidFill>
              <a:latin typeface="Univers" panose="020B0503020202020204" pitchFamily="34" charset="0"/>
              <a:ea typeface="Arial Narrow"/>
              <a:cs typeface="Arial Narrow"/>
              <a:sym typeface="Arial Narrow"/>
            </a:endParaRPr>
          </a:p>
          <a:p>
            <a:pPr marL="774700" lvl="0" indent="-457200" algn="l" rtl="0">
              <a:lnSpc>
                <a:spcPct val="115000"/>
              </a:lnSpc>
              <a:spcBef>
                <a:spcPts val="0"/>
              </a:spcBef>
              <a:spcAft>
                <a:spcPts val="0"/>
              </a:spcAft>
              <a:buClr>
                <a:srgbClr val="7030A0"/>
              </a:buClr>
              <a:buSzPts val="3000"/>
              <a:buFont typeface="Wingdings 3" panose="05040102010807070707" pitchFamily="18" charset="2"/>
              <a:buChar char="u"/>
            </a:pPr>
            <a:r>
              <a:rPr lang="en-US" sz="2800" dirty="0">
                <a:solidFill>
                  <a:schemeClr val="dk1"/>
                </a:solidFill>
                <a:latin typeface="Univers" panose="020B0503020202020204" pitchFamily="34" charset="0"/>
                <a:ea typeface="Arial Narrow"/>
                <a:cs typeface="Arial Narrow"/>
                <a:sym typeface="Arial Narrow"/>
              </a:rPr>
              <a:t>Provides </a:t>
            </a:r>
            <a:r>
              <a:rPr lang="en-US" sz="2800" b="1" dirty="0">
                <a:solidFill>
                  <a:schemeClr val="dk1"/>
                </a:solidFill>
                <a:latin typeface="Univers" panose="020B0503020202020204" pitchFamily="34" charset="0"/>
                <a:ea typeface="Arial Narrow"/>
                <a:cs typeface="Arial Narrow"/>
                <a:sym typeface="Arial Narrow"/>
              </a:rPr>
              <a:t>evidence</a:t>
            </a:r>
            <a:r>
              <a:rPr lang="en-US" sz="2800" dirty="0">
                <a:solidFill>
                  <a:schemeClr val="dk1"/>
                </a:solidFill>
                <a:latin typeface="Univers" panose="020B0503020202020204" pitchFamily="34" charset="0"/>
                <a:ea typeface="Arial Narrow"/>
                <a:cs typeface="Arial Narrow"/>
                <a:sym typeface="Arial Narrow"/>
              </a:rPr>
              <a:t> &amp; lists </a:t>
            </a:r>
            <a:r>
              <a:rPr lang="en-US" sz="2800" b="1" dirty="0">
                <a:solidFill>
                  <a:schemeClr val="dk1"/>
                </a:solidFill>
                <a:latin typeface="Univers" panose="020B0503020202020204" pitchFamily="34" charset="0"/>
                <a:ea typeface="Arial Narrow"/>
                <a:cs typeface="Arial Narrow"/>
                <a:sym typeface="Arial Narrow"/>
              </a:rPr>
              <a:t>consequences</a:t>
            </a:r>
            <a:endParaRPr sz="2800" b="1" dirty="0">
              <a:solidFill>
                <a:schemeClr val="dk1"/>
              </a:solidFill>
              <a:latin typeface="Univers" panose="020B0503020202020204" pitchFamily="34" charset="0"/>
              <a:ea typeface="Arial Narrow"/>
              <a:cs typeface="Arial Narrow"/>
              <a:sym typeface="Arial Narrow"/>
            </a:endParaRPr>
          </a:p>
          <a:p>
            <a:pPr marL="774700" lvl="0" indent="-457200" algn="l" rtl="0">
              <a:lnSpc>
                <a:spcPct val="115000"/>
              </a:lnSpc>
              <a:spcBef>
                <a:spcPts val="0"/>
              </a:spcBef>
              <a:spcAft>
                <a:spcPts val="0"/>
              </a:spcAft>
              <a:buClr>
                <a:srgbClr val="7030A0"/>
              </a:buClr>
              <a:buSzPts val="3000"/>
              <a:buFont typeface="Wingdings 3" panose="05040102010807070707" pitchFamily="18" charset="2"/>
              <a:buChar char="u"/>
            </a:pPr>
            <a:r>
              <a:rPr lang="en-US" sz="2800" dirty="0">
                <a:solidFill>
                  <a:schemeClr val="dk1"/>
                </a:solidFill>
                <a:latin typeface="Univers" panose="020B0503020202020204" pitchFamily="34" charset="0"/>
                <a:ea typeface="Arial Narrow"/>
                <a:cs typeface="Arial Narrow"/>
                <a:sym typeface="Arial Narrow"/>
              </a:rPr>
              <a:t>Specifies an </a:t>
            </a:r>
            <a:r>
              <a:rPr lang="en-US" sz="2800" b="1" dirty="0">
                <a:solidFill>
                  <a:schemeClr val="dk1"/>
                </a:solidFill>
                <a:latin typeface="Univers" panose="020B0503020202020204" pitchFamily="34" charset="0"/>
                <a:ea typeface="Arial Narrow"/>
                <a:cs typeface="Arial Narrow"/>
                <a:sym typeface="Arial Narrow"/>
              </a:rPr>
              <a:t>“ASK”</a:t>
            </a:r>
            <a:endParaRPr sz="2800" b="1" dirty="0">
              <a:solidFill>
                <a:schemeClr val="dk1"/>
              </a:solidFill>
              <a:latin typeface="Univers" panose="020B0503020202020204" pitchFamily="34" charset="0"/>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0"/>
              </a:spcAft>
              <a:buClr>
                <a:schemeClr val="dk1"/>
              </a:buClr>
              <a:buSzPts val="1100"/>
              <a:buFont typeface="Arial"/>
              <a:buNone/>
            </a:pPr>
            <a:endParaRPr sz="1100" dirty="0">
              <a:solidFill>
                <a:schemeClr val="dk1"/>
              </a:solidFill>
            </a:endParaRPr>
          </a:p>
        </p:txBody>
      </p:sp>
      <p:pic>
        <p:nvPicPr>
          <p:cNvPr id="194" name="Google Shape;194;gc9914a79e3_0_8"/>
          <p:cNvPicPr preferRelativeResize="0"/>
          <p:nvPr/>
        </p:nvPicPr>
        <p:blipFill>
          <a:blip r:embed="rId5">
            <a:alphaModFix/>
          </a:blip>
          <a:stretch>
            <a:fillRect/>
          </a:stretch>
        </p:blipFill>
        <p:spPr>
          <a:xfrm>
            <a:off x="1230179" y="2074514"/>
            <a:ext cx="3600450" cy="3600450"/>
          </a:xfrm>
          <a:prstGeom prst="rect">
            <a:avLst/>
          </a:prstGeom>
          <a:noFill/>
          <a:ln>
            <a:noFill/>
          </a:ln>
        </p:spPr>
      </p:pic>
      <p:sp>
        <p:nvSpPr>
          <p:cNvPr id="195" name="Google Shape;195;gc9914a79e3_0_8"/>
          <p:cNvSpPr txBox="1"/>
          <p:nvPr/>
        </p:nvSpPr>
        <p:spPr>
          <a:xfrm>
            <a:off x="304800" y="304800"/>
            <a:ext cx="1394250" cy="12044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gc9914a79e3_0_8"/>
          <p:cNvSpPr txBox="1"/>
          <p:nvPr/>
        </p:nvSpPr>
        <p:spPr>
          <a:xfrm>
            <a:off x="10080737" y="5834238"/>
            <a:ext cx="1236600" cy="286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1">
                <a:solidFill>
                  <a:srgbClr val="4A86E8"/>
                </a:solidFill>
                <a:latin typeface="Arial Narrow"/>
                <a:ea typeface="Arial Narrow"/>
                <a:cs typeface="Arial Narrow"/>
                <a:sym typeface="Arial Narrow"/>
              </a:rPr>
              <a:t>Created by </a:t>
            </a:r>
            <a:endParaRPr>
              <a:solidFill>
                <a:srgbClr val="4A86E8"/>
              </a:solidFill>
            </a:endParaRPr>
          </a:p>
        </p:txBody>
      </p:sp>
      <p:pic>
        <p:nvPicPr>
          <p:cNvPr id="197" name="Google Shape;197;gc9914a79e3_0_8"/>
          <p:cNvPicPr preferRelativeResize="0"/>
          <p:nvPr/>
        </p:nvPicPr>
        <p:blipFill>
          <a:blip r:embed="rId6">
            <a:alphaModFix/>
          </a:blip>
          <a:stretch>
            <a:fillRect/>
          </a:stretch>
        </p:blipFill>
        <p:spPr>
          <a:xfrm>
            <a:off x="10156931" y="6120441"/>
            <a:ext cx="1586288" cy="615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gca6e74c91b_1_117" descr="Abstract aqua blue blurred bokeh background"/>
          <p:cNvPicPr preferRelativeResize="0"/>
          <p:nvPr/>
        </p:nvPicPr>
        <p:blipFill rotWithShape="1">
          <a:blip r:embed="rId3">
            <a:alphaModFix/>
          </a:blip>
          <a:srcRect b="80671"/>
          <a:stretch/>
        </p:blipFill>
        <p:spPr>
          <a:xfrm>
            <a:off x="0" y="-12"/>
            <a:ext cx="12192000" cy="1629049"/>
          </a:xfrm>
          <a:prstGeom prst="rect">
            <a:avLst/>
          </a:prstGeom>
          <a:noFill/>
          <a:ln>
            <a:noFill/>
          </a:ln>
        </p:spPr>
      </p:pic>
      <p:pic>
        <p:nvPicPr>
          <p:cNvPr id="204" name="Google Shape;204;gca6e74c91b_1_117"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205" name="Google Shape;205;gca6e74c91b_1_117"/>
          <p:cNvSpPr txBox="1"/>
          <p:nvPr/>
        </p:nvSpPr>
        <p:spPr>
          <a:xfrm>
            <a:off x="1988925" y="152725"/>
            <a:ext cx="10083900" cy="12464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Univers" panose="020B0503020202020204" pitchFamily="34" charset="0"/>
                <a:ea typeface="Open Sans"/>
                <a:cs typeface="Open Sans"/>
                <a:sym typeface="Open Sans"/>
              </a:rPr>
              <a:t>Preparing your Testimony</a:t>
            </a:r>
            <a:r>
              <a:rPr lang="en-US" sz="4000" dirty="0">
                <a:solidFill>
                  <a:schemeClr val="dk1"/>
                </a:solidFill>
                <a:latin typeface="Univers" panose="020B0503020202020204" pitchFamily="34" charset="0"/>
                <a:ea typeface="Open Sans"/>
                <a:cs typeface="Open Sans"/>
                <a:sym typeface="Open Sans"/>
              </a:rPr>
              <a:t>: </a:t>
            </a:r>
          </a:p>
          <a:p>
            <a:pPr marL="0" marR="0" lvl="0" indent="0" algn="l" rtl="0">
              <a:spcBef>
                <a:spcPts val="0"/>
              </a:spcBef>
              <a:spcAft>
                <a:spcPts val="0"/>
              </a:spcAft>
              <a:buNone/>
            </a:pPr>
            <a:r>
              <a:rPr lang="en-US" sz="3500" b="1" i="1" dirty="0">
                <a:solidFill>
                  <a:schemeClr val="tx1"/>
                </a:solidFill>
                <a:latin typeface="Univers Light" panose="020B0403020202020204" pitchFamily="34" charset="0"/>
              </a:rPr>
              <a:t>What is a “TESTIMONY”? </a:t>
            </a:r>
            <a:endParaRPr sz="3500" b="1" i="1" dirty="0">
              <a:solidFill>
                <a:schemeClr val="tx1"/>
              </a:solidFill>
              <a:latin typeface="Univers Light" panose="020B0403020202020204" pitchFamily="34" charset="0"/>
            </a:endParaRPr>
          </a:p>
        </p:txBody>
      </p:sp>
      <p:sp>
        <p:nvSpPr>
          <p:cNvPr id="206" name="Google Shape;206;gca6e74c91b_1_117"/>
          <p:cNvSpPr txBox="1"/>
          <p:nvPr/>
        </p:nvSpPr>
        <p:spPr>
          <a:xfrm>
            <a:off x="457350" y="2724051"/>
            <a:ext cx="11277300" cy="315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Open Sans"/>
              <a:ea typeface="Open Sans"/>
              <a:cs typeface="Open Sans"/>
              <a:sym typeface="Open Sans"/>
            </a:endParaRPr>
          </a:p>
        </p:txBody>
      </p:sp>
      <p:sp>
        <p:nvSpPr>
          <p:cNvPr id="207" name="Google Shape;207;gca6e74c91b_1_117"/>
          <p:cNvSpPr txBox="1"/>
          <p:nvPr/>
        </p:nvSpPr>
        <p:spPr>
          <a:xfrm>
            <a:off x="2289493" y="3455451"/>
            <a:ext cx="6481500" cy="2421300"/>
          </a:xfrm>
          <a:prstGeom prst="rect">
            <a:avLst/>
          </a:prstGeom>
          <a:noFill/>
          <a:ln>
            <a:noFill/>
          </a:ln>
        </p:spPr>
        <p:txBody>
          <a:bodyPr spcFirstLastPara="1" wrap="square" lIns="91425" tIns="91425" rIns="91425" bIns="91425" anchor="t" anchorCtr="0">
            <a:noAutofit/>
          </a:bodyPr>
          <a:lstStyle/>
          <a:p>
            <a:pPr marL="508000" lvl="0" indent="-457200" algn="l" rtl="0">
              <a:spcBef>
                <a:spcPts val="0"/>
              </a:spcBef>
              <a:spcAft>
                <a:spcPts val="0"/>
              </a:spcAft>
              <a:buClr>
                <a:srgbClr val="7030A0"/>
              </a:buClr>
              <a:buSzPts val="2800"/>
              <a:buFont typeface="Wingdings 3" panose="05040102010807070707" pitchFamily="18" charset="2"/>
              <a:buChar char="u"/>
            </a:pPr>
            <a:r>
              <a:rPr lang="en-US" sz="2800" b="1" dirty="0">
                <a:solidFill>
                  <a:schemeClr val="dk1"/>
                </a:solidFill>
                <a:latin typeface="Univers" panose="020B0503020202020204" pitchFamily="34" charset="0"/>
                <a:ea typeface="Arial Narrow"/>
                <a:cs typeface="Arial Narrow"/>
                <a:sym typeface="Arial Narrow"/>
              </a:rPr>
              <a:t>Written</a:t>
            </a:r>
            <a:r>
              <a:rPr lang="en-US" sz="2800" dirty="0">
                <a:solidFill>
                  <a:srgbClr val="AA217F"/>
                </a:solidFill>
                <a:latin typeface="Univers" panose="020B0503020202020204" pitchFamily="34" charset="0"/>
                <a:ea typeface="Arial Narrow"/>
                <a:cs typeface="Arial Narrow"/>
                <a:sym typeface="Arial Narrow"/>
              </a:rPr>
              <a:t> </a:t>
            </a:r>
            <a:r>
              <a:rPr lang="en-US" sz="2800" dirty="0">
                <a:solidFill>
                  <a:schemeClr val="dk1"/>
                </a:solidFill>
                <a:latin typeface="Univers" panose="020B0503020202020204" pitchFamily="34" charset="0"/>
                <a:ea typeface="Arial Narrow"/>
                <a:cs typeface="Arial Narrow"/>
                <a:sym typeface="Arial Narrow"/>
              </a:rPr>
              <a:t>document</a:t>
            </a:r>
            <a:endParaRPr sz="2800" dirty="0">
              <a:solidFill>
                <a:schemeClr val="dk1"/>
              </a:solidFill>
              <a:latin typeface="Univers" panose="020B0503020202020204" pitchFamily="34" charset="0"/>
              <a:ea typeface="Arial Narrow"/>
              <a:cs typeface="Arial Narrow"/>
              <a:sym typeface="Arial Narrow"/>
            </a:endParaRPr>
          </a:p>
          <a:p>
            <a:pPr marL="914400" lvl="0" indent="-457200" algn="l" rtl="0">
              <a:spcBef>
                <a:spcPts val="0"/>
              </a:spcBef>
              <a:spcAft>
                <a:spcPts val="0"/>
              </a:spcAft>
              <a:buClr>
                <a:srgbClr val="7030A0"/>
              </a:buClr>
              <a:buFont typeface="Wingdings 3" panose="05040102010807070707" pitchFamily="18" charset="2"/>
              <a:buChar char="u"/>
            </a:pPr>
            <a:endParaRPr sz="2800" dirty="0">
              <a:solidFill>
                <a:schemeClr val="dk1"/>
              </a:solidFill>
              <a:latin typeface="Univers" panose="020B0503020202020204" pitchFamily="34" charset="0"/>
              <a:ea typeface="Arial Narrow"/>
              <a:cs typeface="Arial Narrow"/>
              <a:sym typeface="Arial Narrow"/>
            </a:endParaRPr>
          </a:p>
          <a:p>
            <a:pPr marL="508000" lvl="0" indent="-457200" algn="l" rtl="0">
              <a:spcBef>
                <a:spcPts val="0"/>
              </a:spcBef>
              <a:spcAft>
                <a:spcPts val="0"/>
              </a:spcAft>
              <a:buClr>
                <a:srgbClr val="7030A0"/>
              </a:buClr>
              <a:buSzPts val="2800"/>
              <a:buFont typeface="Wingdings 3" panose="05040102010807070707" pitchFamily="18" charset="2"/>
              <a:buChar char="u"/>
            </a:pPr>
            <a:r>
              <a:rPr lang="en-US" sz="2800" b="1" dirty="0">
                <a:solidFill>
                  <a:schemeClr val="dk1"/>
                </a:solidFill>
                <a:latin typeface="Univers" panose="020B0503020202020204" pitchFamily="34" charset="0"/>
                <a:ea typeface="Arial Narrow"/>
                <a:cs typeface="Arial Narrow"/>
                <a:sym typeface="Arial Narrow"/>
              </a:rPr>
              <a:t>Content</a:t>
            </a:r>
            <a:r>
              <a:rPr lang="en-US" sz="2800" dirty="0">
                <a:solidFill>
                  <a:schemeClr val="dk1"/>
                </a:solidFill>
                <a:latin typeface="Univers" panose="020B0503020202020204" pitchFamily="34" charset="0"/>
                <a:ea typeface="Arial Narrow"/>
                <a:cs typeface="Arial Narrow"/>
                <a:sym typeface="Arial Narrow"/>
              </a:rPr>
              <a:t> of what will be said in testifying or submitted in writing</a:t>
            </a:r>
            <a:endParaRPr sz="2000" b="1" dirty="0">
              <a:latin typeface="Univers" panose="020B0503020202020204" pitchFamily="34" charset="0"/>
              <a:ea typeface="Work Sans"/>
              <a:cs typeface="Work Sans"/>
              <a:sym typeface="Work Sans"/>
            </a:endParaRPr>
          </a:p>
        </p:txBody>
      </p:sp>
      <p:sp>
        <p:nvSpPr>
          <p:cNvPr id="208" name="Google Shape;208;gca6e74c91b_1_117"/>
          <p:cNvSpPr txBox="1"/>
          <p:nvPr/>
        </p:nvSpPr>
        <p:spPr>
          <a:xfrm>
            <a:off x="1880082" y="2065680"/>
            <a:ext cx="10192743" cy="107718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3000" b="1" dirty="0">
                <a:solidFill>
                  <a:srgbClr val="7030A0"/>
                </a:solidFill>
                <a:latin typeface="Univers" panose="020B0503020202020204" pitchFamily="34" charset="0"/>
                <a:ea typeface="Arial Narrow"/>
                <a:cs typeface="Arial Narrow"/>
                <a:sym typeface="Arial Narrow"/>
              </a:rPr>
              <a:t>Testimony</a:t>
            </a:r>
            <a:r>
              <a:rPr lang="en-US" sz="3000" b="1" dirty="0">
                <a:solidFill>
                  <a:schemeClr val="dk1"/>
                </a:solidFill>
                <a:latin typeface="Univers" panose="020B0503020202020204" pitchFamily="34" charset="0"/>
                <a:ea typeface="Arial Narrow"/>
                <a:cs typeface="Arial Narrow"/>
                <a:sym typeface="Arial Narrow"/>
              </a:rPr>
              <a:t> is defined as:</a:t>
            </a:r>
            <a:r>
              <a:rPr lang="en-US" sz="2800" b="1" dirty="0">
                <a:solidFill>
                  <a:schemeClr val="dk1"/>
                </a:solidFill>
                <a:latin typeface="Univers" panose="020B0503020202020204" pitchFamily="34" charset="0"/>
                <a:ea typeface="Arial Narrow"/>
                <a:cs typeface="Arial Narrow"/>
                <a:sym typeface="Arial Narrow"/>
              </a:rPr>
              <a:t> </a:t>
            </a:r>
          </a:p>
          <a:p>
            <a:pPr marL="0" lvl="0" indent="0" rtl="0">
              <a:spcBef>
                <a:spcPts val="0"/>
              </a:spcBef>
              <a:spcAft>
                <a:spcPts val="0"/>
              </a:spcAft>
              <a:buNone/>
            </a:pPr>
            <a:r>
              <a:rPr lang="en-US" sz="2800" dirty="0">
                <a:solidFill>
                  <a:schemeClr val="dk1"/>
                </a:solidFill>
                <a:latin typeface="Univers" panose="020B0503020202020204" pitchFamily="34" charset="0"/>
                <a:ea typeface="Arial Narrow"/>
                <a:cs typeface="Arial Narrow"/>
                <a:sym typeface="Arial Narrow"/>
              </a:rPr>
              <a:t>a declaration or statement given in evidence</a:t>
            </a:r>
            <a:endParaRPr sz="2800" dirty="0">
              <a:solidFill>
                <a:schemeClr val="dk1"/>
              </a:solidFill>
              <a:latin typeface="Univers" panose="020B0503020202020204" pitchFamily="34" charset="0"/>
              <a:ea typeface="Arial Narrow"/>
              <a:cs typeface="Arial Narrow"/>
              <a:sym typeface="Arial Narrow"/>
            </a:endParaRPr>
          </a:p>
        </p:txBody>
      </p:sp>
      <p:sp>
        <p:nvSpPr>
          <p:cNvPr id="209" name="Google Shape;209;gca6e74c91b_1_117"/>
          <p:cNvSpPr txBox="1"/>
          <p:nvPr/>
        </p:nvSpPr>
        <p:spPr>
          <a:xfrm>
            <a:off x="10288289" y="5803472"/>
            <a:ext cx="1236600" cy="286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1" dirty="0">
                <a:solidFill>
                  <a:srgbClr val="4A86E8"/>
                </a:solidFill>
                <a:latin typeface="Arial Narrow"/>
                <a:ea typeface="Arial Narrow"/>
                <a:cs typeface="Arial Narrow"/>
                <a:sym typeface="Arial Narrow"/>
              </a:rPr>
              <a:t>Created by </a:t>
            </a:r>
            <a:endParaRPr dirty="0">
              <a:solidFill>
                <a:srgbClr val="4A86E8"/>
              </a:solidFill>
            </a:endParaRPr>
          </a:p>
        </p:txBody>
      </p:sp>
      <p:pic>
        <p:nvPicPr>
          <p:cNvPr id="210" name="Google Shape;210;gca6e74c91b_1_117"/>
          <p:cNvPicPr preferRelativeResize="0"/>
          <p:nvPr/>
        </p:nvPicPr>
        <p:blipFill>
          <a:blip r:embed="rId5">
            <a:alphaModFix/>
          </a:blip>
          <a:stretch>
            <a:fillRect/>
          </a:stretch>
        </p:blipFill>
        <p:spPr>
          <a:xfrm>
            <a:off x="10288283" y="6089675"/>
            <a:ext cx="1586288" cy="615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gca6e74c91b_1_67" descr="Abstract aqua blue blurred bokeh background"/>
          <p:cNvPicPr preferRelativeResize="0"/>
          <p:nvPr/>
        </p:nvPicPr>
        <p:blipFill rotWithShape="1">
          <a:blip r:embed="rId3">
            <a:alphaModFix/>
          </a:blip>
          <a:srcRect b="80671"/>
          <a:stretch/>
        </p:blipFill>
        <p:spPr>
          <a:xfrm>
            <a:off x="0" y="-12"/>
            <a:ext cx="12192000" cy="1629049"/>
          </a:xfrm>
          <a:prstGeom prst="rect">
            <a:avLst/>
          </a:prstGeom>
          <a:noFill/>
          <a:ln>
            <a:noFill/>
          </a:ln>
        </p:spPr>
      </p:pic>
      <p:pic>
        <p:nvPicPr>
          <p:cNvPr id="217" name="Google Shape;217;gca6e74c91b_1_67"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218" name="Google Shape;218;gca6e74c91b_1_67"/>
          <p:cNvSpPr txBox="1"/>
          <p:nvPr/>
        </p:nvSpPr>
        <p:spPr>
          <a:xfrm>
            <a:off x="1988925" y="152725"/>
            <a:ext cx="10083900" cy="186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Open Sans"/>
                <a:ea typeface="Open Sans"/>
                <a:cs typeface="Open Sans"/>
                <a:sym typeface="Open Sans"/>
              </a:rPr>
              <a:t>Preparing your Testimony</a:t>
            </a:r>
            <a:r>
              <a:rPr lang="en-US" sz="4000">
                <a:solidFill>
                  <a:schemeClr val="dk1"/>
                </a:solidFill>
                <a:latin typeface="Open Sans"/>
                <a:ea typeface="Open Sans"/>
                <a:cs typeface="Open Sans"/>
                <a:sym typeface="Open Sans"/>
              </a:rPr>
              <a:t>: </a:t>
            </a:r>
            <a:endParaRPr sz="40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3500" b="1" i="1">
                <a:solidFill>
                  <a:schemeClr val="dk1"/>
                </a:solidFill>
              </a:rPr>
              <a:t>What is “TESTIMONY”? </a:t>
            </a:r>
            <a:endParaRPr sz="3500" b="1" i="1">
              <a:solidFill>
                <a:schemeClr val="dk1"/>
              </a:solidFill>
            </a:endParaRPr>
          </a:p>
          <a:p>
            <a:pPr marL="0" marR="0" lvl="0" indent="0" algn="l" rtl="0">
              <a:spcBef>
                <a:spcPts val="0"/>
              </a:spcBef>
              <a:spcAft>
                <a:spcPts val="0"/>
              </a:spcAft>
              <a:buNone/>
            </a:pPr>
            <a:endParaRPr sz="4000">
              <a:solidFill>
                <a:schemeClr val="dk1"/>
              </a:solidFill>
              <a:latin typeface="Open Sans"/>
              <a:ea typeface="Open Sans"/>
              <a:cs typeface="Open Sans"/>
              <a:sym typeface="Open Sans"/>
            </a:endParaRPr>
          </a:p>
        </p:txBody>
      </p:sp>
      <p:sp>
        <p:nvSpPr>
          <p:cNvPr id="219" name="Google Shape;219;gca6e74c91b_1_67"/>
          <p:cNvSpPr txBox="1"/>
          <p:nvPr/>
        </p:nvSpPr>
        <p:spPr>
          <a:xfrm>
            <a:off x="1197454" y="2217250"/>
            <a:ext cx="5715000" cy="3981316"/>
          </a:xfrm>
          <a:prstGeom prst="rect">
            <a:avLst/>
          </a:prstGeom>
          <a:noFill/>
          <a:ln>
            <a:noFill/>
          </a:ln>
        </p:spPr>
        <p:txBody>
          <a:bodyPr spcFirstLastPara="1" wrap="square" lIns="91425" tIns="91425" rIns="91425" bIns="91425" anchor="t" anchorCtr="0">
            <a:spAutoFit/>
          </a:bodyPr>
          <a:lstStyle/>
          <a:p>
            <a:pPr lvl="0" algn="l" rtl="0">
              <a:lnSpc>
                <a:spcPct val="120000"/>
              </a:lnSpc>
              <a:spcBef>
                <a:spcPts val="0"/>
              </a:spcBef>
              <a:spcAft>
                <a:spcPts val="0"/>
              </a:spcAft>
              <a:buClr>
                <a:srgbClr val="7030A0"/>
              </a:buClr>
            </a:pPr>
            <a:r>
              <a:rPr lang="en-US" sz="3200" b="1" dirty="0">
                <a:solidFill>
                  <a:srgbClr val="7030A0"/>
                </a:solidFill>
                <a:latin typeface="Univers" panose="020B0503020202020204" pitchFamily="34" charset="0"/>
              </a:rPr>
              <a:t>Letter contains:</a:t>
            </a:r>
            <a:endParaRPr sz="3200" b="1" dirty="0">
              <a:solidFill>
                <a:srgbClr val="7030A0"/>
              </a:solidFill>
              <a:latin typeface="Univers" panose="020B0503020202020204" pitchFamily="34" charset="0"/>
            </a:endParaRPr>
          </a:p>
          <a:p>
            <a:pPr marL="508000" lvl="0" indent="-457200" algn="l" rtl="0">
              <a:lnSpc>
                <a:spcPct val="120000"/>
              </a:lnSpc>
              <a:spcBef>
                <a:spcPts val="2000"/>
              </a:spcBef>
              <a:spcAft>
                <a:spcPts val="0"/>
              </a:spcAft>
              <a:buClr>
                <a:srgbClr val="7030A0"/>
              </a:buClr>
              <a:buSzPts val="2800"/>
              <a:buFont typeface="Wingdings 3" panose="05040102010807070707" pitchFamily="18" charset="2"/>
              <a:buChar char="u"/>
            </a:pPr>
            <a:r>
              <a:rPr lang="en-US" sz="2800" b="1" dirty="0">
                <a:solidFill>
                  <a:schemeClr val="dk1"/>
                </a:solidFill>
                <a:latin typeface="Univers" panose="020B0503020202020204" pitchFamily="34" charset="0"/>
                <a:ea typeface="Arial Narrow"/>
                <a:cs typeface="Arial Narrow"/>
                <a:sym typeface="Arial Narrow"/>
              </a:rPr>
              <a:t>Information on writer</a:t>
            </a:r>
            <a:endParaRPr sz="2800" b="1" dirty="0">
              <a:solidFill>
                <a:schemeClr val="dk1"/>
              </a:solidFill>
              <a:latin typeface="Univers" panose="020B0503020202020204" pitchFamily="34" charset="0"/>
              <a:ea typeface="Arial Narrow"/>
              <a:cs typeface="Arial Narrow"/>
              <a:sym typeface="Arial Narrow"/>
            </a:endParaRPr>
          </a:p>
          <a:p>
            <a:pPr marL="508000" lvl="0" indent="-457200" algn="l" rtl="0">
              <a:lnSpc>
                <a:spcPct val="120000"/>
              </a:lnSpc>
              <a:spcBef>
                <a:spcPts val="0"/>
              </a:spcBef>
              <a:spcAft>
                <a:spcPts val="0"/>
              </a:spcAft>
              <a:buClr>
                <a:srgbClr val="7030A0"/>
              </a:buClr>
              <a:buSzPts val="2800"/>
              <a:buFont typeface="Wingdings 3" panose="05040102010807070707" pitchFamily="18" charset="2"/>
              <a:buChar char="u"/>
            </a:pPr>
            <a:r>
              <a:rPr lang="en-US" sz="2800" b="1" dirty="0">
                <a:solidFill>
                  <a:schemeClr val="dk1"/>
                </a:solidFill>
                <a:latin typeface="Univers" panose="020B0503020202020204" pitchFamily="34" charset="0"/>
                <a:ea typeface="Arial Narrow"/>
                <a:cs typeface="Arial Narrow"/>
                <a:sym typeface="Arial Narrow"/>
              </a:rPr>
              <a:t>What s/he is asking for his/her issue</a:t>
            </a:r>
            <a:endParaRPr sz="2800" b="1" dirty="0">
              <a:solidFill>
                <a:schemeClr val="dk1"/>
              </a:solidFill>
              <a:latin typeface="Univers" panose="020B0503020202020204" pitchFamily="34" charset="0"/>
              <a:ea typeface="Arial Narrow"/>
              <a:cs typeface="Arial Narrow"/>
              <a:sym typeface="Arial Narrow"/>
            </a:endParaRPr>
          </a:p>
          <a:p>
            <a:pPr marL="508000" lvl="0" indent="-457200" algn="l" rtl="0">
              <a:lnSpc>
                <a:spcPct val="120000"/>
              </a:lnSpc>
              <a:spcBef>
                <a:spcPts val="0"/>
              </a:spcBef>
              <a:spcAft>
                <a:spcPts val="0"/>
              </a:spcAft>
              <a:buClr>
                <a:srgbClr val="7030A0"/>
              </a:buClr>
              <a:buSzPts val="2800"/>
              <a:buFont typeface="Wingdings 3" panose="05040102010807070707" pitchFamily="18" charset="2"/>
              <a:buChar char="u"/>
            </a:pPr>
            <a:r>
              <a:rPr lang="en-US" sz="2800" b="1" dirty="0">
                <a:solidFill>
                  <a:schemeClr val="dk1"/>
                </a:solidFill>
                <a:latin typeface="Univers" panose="020B0503020202020204" pitchFamily="34" charset="0"/>
                <a:ea typeface="Arial Narrow"/>
                <a:cs typeface="Arial Narrow"/>
                <a:sym typeface="Arial Narrow"/>
              </a:rPr>
              <a:t>Reasons/facts for his/her position</a:t>
            </a:r>
            <a:endParaRPr sz="2800" b="1" dirty="0">
              <a:solidFill>
                <a:schemeClr val="dk1"/>
              </a:solidFill>
              <a:latin typeface="Univers" panose="020B0503020202020204" pitchFamily="34" charset="0"/>
              <a:ea typeface="Arial Narrow"/>
              <a:cs typeface="Arial Narrow"/>
              <a:sym typeface="Arial Narrow"/>
            </a:endParaRPr>
          </a:p>
          <a:p>
            <a:pPr marL="0" lvl="0" indent="0" algn="l" rtl="0">
              <a:lnSpc>
                <a:spcPct val="115000"/>
              </a:lnSpc>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p:txBody>
      </p:sp>
      <p:pic>
        <p:nvPicPr>
          <p:cNvPr id="220" name="Google Shape;220;gca6e74c91b_1_67"/>
          <p:cNvPicPr preferRelativeResize="0"/>
          <p:nvPr/>
        </p:nvPicPr>
        <p:blipFill>
          <a:blip r:embed="rId5">
            <a:alphaModFix/>
          </a:blip>
          <a:stretch>
            <a:fillRect/>
          </a:stretch>
        </p:blipFill>
        <p:spPr>
          <a:xfrm rot="21020482">
            <a:off x="6457483" y="1636446"/>
            <a:ext cx="3775976" cy="4628105"/>
          </a:xfrm>
          <a:prstGeom prst="rect">
            <a:avLst/>
          </a:prstGeom>
          <a:noFill/>
          <a:ln>
            <a:noFill/>
          </a:ln>
        </p:spPr>
      </p:pic>
      <p:sp>
        <p:nvSpPr>
          <p:cNvPr id="221" name="Google Shape;221;gca6e74c91b_1_67"/>
          <p:cNvSpPr txBox="1"/>
          <p:nvPr/>
        </p:nvSpPr>
        <p:spPr>
          <a:xfrm>
            <a:off x="3518300" y="332185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sp>
        <p:nvSpPr>
          <p:cNvPr id="222" name="Google Shape;222;gca6e74c91b_1_67"/>
          <p:cNvSpPr txBox="1"/>
          <p:nvPr/>
        </p:nvSpPr>
        <p:spPr>
          <a:xfrm>
            <a:off x="10376246" y="5912366"/>
            <a:ext cx="1236600" cy="286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1" dirty="0">
                <a:solidFill>
                  <a:srgbClr val="4A86E8"/>
                </a:solidFill>
                <a:latin typeface="Arial Narrow"/>
                <a:ea typeface="Arial Narrow"/>
                <a:cs typeface="Arial Narrow"/>
                <a:sym typeface="Arial Narrow"/>
              </a:rPr>
              <a:t>Created by </a:t>
            </a:r>
            <a:endParaRPr dirty="0">
              <a:solidFill>
                <a:srgbClr val="4A86E8"/>
              </a:solidFill>
            </a:endParaRPr>
          </a:p>
        </p:txBody>
      </p:sp>
      <p:pic>
        <p:nvPicPr>
          <p:cNvPr id="223" name="Google Shape;223;gca6e74c91b_1_67"/>
          <p:cNvPicPr preferRelativeResize="0"/>
          <p:nvPr/>
        </p:nvPicPr>
        <p:blipFill>
          <a:blip r:embed="rId6">
            <a:alphaModFix/>
          </a:blip>
          <a:stretch>
            <a:fillRect/>
          </a:stretch>
        </p:blipFill>
        <p:spPr>
          <a:xfrm>
            <a:off x="10376240" y="6198569"/>
            <a:ext cx="1586288" cy="61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4" name="Graphic 3" descr="Chat bubble outline">
            <a:extLst>
              <a:ext uri="{FF2B5EF4-FFF2-40B4-BE49-F238E27FC236}">
                <a16:creationId xmlns:a16="http://schemas.microsoft.com/office/drawing/2014/main" id="{A19F7617-6573-4339-9588-76589198E6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186003" y="-241232"/>
            <a:ext cx="4716129" cy="4716129"/>
          </a:xfrm>
          <a:prstGeom prst="rect">
            <a:avLst/>
          </a:prstGeom>
        </p:spPr>
      </p:pic>
      <p:pic>
        <p:nvPicPr>
          <p:cNvPr id="229" name="Google Shape;229;gca6e74c91b_1_0" descr="Abstract aqua blue blurred bokeh background"/>
          <p:cNvPicPr preferRelativeResize="0"/>
          <p:nvPr/>
        </p:nvPicPr>
        <p:blipFill rotWithShape="1">
          <a:blip r:embed="rId5">
            <a:alphaModFix/>
          </a:blip>
          <a:srcRect b="80671"/>
          <a:stretch/>
        </p:blipFill>
        <p:spPr>
          <a:xfrm rot="5400000">
            <a:off x="-1212842" y="1224494"/>
            <a:ext cx="6858000" cy="4432317"/>
          </a:xfrm>
          <a:prstGeom prst="rect">
            <a:avLst/>
          </a:prstGeom>
          <a:noFill/>
          <a:ln>
            <a:noFill/>
          </a:ln>
        </p:spPr>
      </p:pic>
      <p:pic>
        <p:nvPicPr>
          <p:cNvPr id="230" name="Google Shape;230;gca6e74c91b_1_0" descr="Diagram&#10;&#10;Description automatically generated"/>
          <p:cNvPicPr preferRelativeResize="0"/>
          <p:nvPr/>
        </p:nvPicPr>
        <p:blipFill rotWithShape="1">
          <a:blip r:embed="rId6">
            <a:alphaModFix/>
          </a:blip>
          <a:srcRect/>
          <a:stretch/>
        </p:blipFill>
        <p:spPr>
          <a:xfrm>
            <a:off x="1089881" y="121396"/>
            <a:ext cx="1988932" cy="1389473"/>
          </a:xfrm>
          <a:prstGeom prst="rect">
            <a:avLst/>
          </a:prstGeom>
          <a:noFill/>
          <a:ln>
            <a:noFill/>
          </a:ln>
        </p:spPr>
      </p:pic>
      <p:sp>
        <p:nvSpPr>
          <p:cNvPr id="231" name="Google Shape;231;gca6e74c91b_1_0"/>
          <p:cNvSpPr txBox="1"/>
          <p:nvPr/>
        </p:nvSpPr>
        <p:spPr>
          <a:xfrm>
            <a:off x="289868" y="1390617"/>
            <a:ext cx="3588958"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dk1"/>
                </a:solidFill>
                <a:latin typeface="Univers" panose="020B0503020202020204" pitchFamily="34" charset="0"/>
                <a:ea typeface="Open Sans"/>
                <a:cs typeface="Open Sans"/>
                <a:sym typeface="Open Sans"/>
              </a:rPr>
              <a:t>Preparing your Testimony</a:t>
            </a:r>
            <a:r>
              <a:rPr lang="en-US" sz="3600" dirty="0">
                <a:solidFill>
                  <a:schemeClr val="dk1"/>
                </a:solidFill>
                <a:latin typeface="Univers" panose="020B0503020202020204" pitchFamily="34" charset="0"/>
                <a:ea typeface="Open Sans"/>
                <a:cs typeface="Open Sans"/>
                <a:sym typeface="Open Sans"/>
              </a:rPr>
              <a:t>: </a:t>
            </a:r>
            <a:endParaRPr sz="3600" dirty="0">
              <a:solidFill>
                <a:schemeClr val="dk1"/>
              </a:solidFill>
              <a:latin typeface="Univers" panose="020B0503020202020204" pitchFamily="34" charset="0"/>
              <a:ea typeface="Open Sans"/>
              <a:cs typeface="Open Sans"/>
              <a:sym typeface="Open Sans"/>
            </a:endParaRPr>
          </a:p>
          <a:p>
            <a:pPr marL="0" marR="0" lvl="0" indent="0" algn="ctr" rtl="0">
              <a:spcBef>
                <a:spcPts val="0"/>
              </a:spcBef>
              <a:spcAft>
                <a:spcPts val="0"/>
              </a:spcAft>
              <a:buNone/>
            </a:pPr>
            <a:r>
              <a:rPr lang="en-US" sz="3600" i="1" dirty="0">
                <a:solidFill>
                  <a:schemeClr val="dk1"/>
                </a:solidFill>
                <a:latin typeface="Univers Light" panose="020B0403020202020204" pitchFamily="34" charset="0"/>
                <a:ea typeface="Open Sans"/>
                <a:cs typeface="Open Sans"/>
                <a:sym typeface="Open Sans"/>
              </a:rPr>
              <a:t>Key Parts</a:t>
            </a:r>
            <a:endParaRPr sz="1200" i="1" dirty="0">
              <a:latin typeface="Univers Light" panose="020B0403020202020204" pitchFamily="34" charset="0"/>
              <a:ea typeface="Open Sans"/>
              <a:cs typeface="Open Sans"/>
              <a:sym typeface="Open Sans"/>
            </a:endParaRPr>
          </a:p>
        </p:txBody>
      </p:sp>
      <p:sp>
        <p:nvSpPr>
          <p:cNvPr id="233" name="Google Shape;233;gca6e74c91b_1_0"/>
          <p:cNvSpPr txBox="1"/>
          <p:nvPr/>
        </p:nvSpPr>
        <p:spPr>
          <a:xfrm>
            <a:off x="75630" y="3295194"/>
            <a:ext cx="4282786" cy="3703473"/>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libri"/>
              <a:buChar char="●"/>
            </a:pPr>
            <a:r>
              <a:rPr lang="en-US" sz="2000" b="1" dirty="0">
                <a:latin typeface="Univers" panose="020B0503020202020204" pitchFamily="34" charset="0"/>
                <a:ea typeface="Work Sans"/>
                <a:cs typeface="Work Sans"/>
                <a:sym typeface="Work Sans"/>
              </a:rPr>
              <a:t>Introduce</a:t>
            </a:r>
            <a:r>
              <a:rPr lang="en-US" sz="2000" dirty="0">
                <a:latin typeface="Univers" panose="020B0503020202020204" pitchFamily="34" charset="0"/>
                <a:ea typeface="Work Sans"/>
                <a:cs typeface="Work Sans"/>
                <a:sym typeface="Work Sans"/>
              </a:rPr>
              <a:t> yourself, your organization, any coalitions you work with!</a:t>
            </a:r>
            <a:endParaRPr sz="2000" dirty="0">
              <a:latin typeface="Univers" panose="020B0503020202020204" pitchFamily="34" charset="0"/>
              <a:ea typeface="Work Sans"/>
              <a:cs typeface="Work Sans"/>
              <a:sym typeface="Work Sans"/>
            </a:endParaRPr>
          </a:p>
          <a:p>
            <a:pPr marL="457200" lvl="0" indent="-355600" algn="l" rtl="0">
              <a:spcBef>
                <a:spcPts val="0"/>
              </a:spcBef>
              <a:spcAft>
                <a:spcPts val="0"/>
              </a:spcAft>
              <a:buSzPts val="2000"/>
              <a:buFont typeface="Calibri"/>
              <a:buChar char="●"/>
            </a:pPr>
            <a:r>
              <a:rPr lang="en-US" sz="2000" b="1" dirty="0">
                <a:latin typeface="Univers" panose="020B0503020202020204" pitchFamily="34" charset="0"/>
                <a:ea typeface="Work Sans"/>
                <a:cs typeface="Work Sans"/>
                <a:sym typeface="Work Sans"/>
              </a:rPr>
              <a:t>Be clear on your goals</a:t>
            </a:r>
            <a:r>
              <a:rPr lang="en-US" sz="2000" dirty="0">
                <a:latin typeface="Univers" panose="020B0503020202020204" pitchFamily="34" charset="0"/>
                <a:ea typeface="Work Sans"/>
                <a:cs typeface="Work Sans"/>
                <a:sym typeface="Work Sans"/>
              </a:rPr>
              <a:t> for your testimony and community letting the commission know why you are there</a:t>
            </a:r>
            <a:endParaRPr sz="2000" dirty="0">
              <a:latin typeface="Univers" panose="020B0503020202020204" pitchFamily="34" charset="0"/>
              <a:ea typeface="Work Sans"/>
              <a:cs typeface="Work Sans"/>
              <a:sym typeface="Work Sans"/>
            </a:endParaRPr>
          </a:p>
          <a:p>
            <a:pPr marL="457200" lvl="0" indent="-355600" algn="l" rtl="0">
              <a:spcBef>
                <a:spcPts val="0"/>
              </a:spcBef>
              <a:spcAft>
                <a:spcPts val="0"/>
              </a:spcAft>
              <a:buSzPts val="2000"/>
              <a:buFont typeface="Work Sans"/>
              <a:buChar char="●"/>
            </a:pPr>
            <a:r>
              <a:rPr lang="en-US" sz="2000" b="1" dirty="0">
                <a:latin typeface="Univers" panose="020B0503020202020204" pitchFamily="34" charset="0"/>
                <a:ea typeface="Work Sans"/>
                <a:cs typeface="Work Sans"/>
                <a:sym typeface="Work Sans"/>
              </a:rPr>
              <a:t>Tell your story</a:t>
            </a:r>
            <a:endParaRPr sz="2000" b="1" dirty="0">
              <a:latin typeface="Univers" panose="020B0503020202020204" pitchFamily="34" charset="0"/>
              <a:ea typeface="Work Sans"/>
              <a:cs typeface="Work Sans"/>
              <a:sym typeface="Work Sans"/>
            </a:endParaRPr>
          </a:p>
          <a:p>
            <a:pPr marL="457200" lvl="0" indent="-355600" algn="l" rtl="0">
              <a:spcBef>
                <a:spcPts val="0"/>
              </a:spcBef>
              <a:spcAft>
                <a:spcPts val="0"/>
              </a:spcAft>
              <a:buSzPts val="2000"/>
              <a:buFont typeface="Work Sans"/>
              <a:buChar char="●"/>
            </a:pPr>
            <a:r>
              <a:rPr lang="en-US" sz="2000" b="1" dirty="0">
                <a:latin typeface="Univers" panose="020B0503020202020204" pitchFamily="34" charset="0"/>
                <a:ea typeface="Work Sans"/>
                <a:cs typeface="Work Sans"/>
                <a:sym typeface="Work Sans"/>
              </a:rPr>
              <a:t>Ask for a specific solution</a:t>
            </a:r>
            <a:endParaRPr sz="2000" b="1" dirty="0">
              <a:latin typeface="Univers" panose="020B0503020202020204" pitchFamily="34" charset="0"/>
              <a:ea typeface="Work Sans"/>
              <a:cs typeface="Work Sans"/>
              <a:sym typeface="Work Sans"/>
            </a:endParaRPr>
          </a:p>
          <a:p>
            <a:pPr marL="457200" lvl="0" indent="-355600" algn="l" rtl="0">
              <a:spcBef>
                <a:spcPts val="0"/>
              </a:spcBef>
              <a:spcAft>
                <a:spcPts val="0"/>
              </a:spcAft>
              <a:buSzPts val="2000"/>
              <a:buFont typeface="Work Sans"/>
              <a:buChar char="●"/>
            </a:pPr>
            <a:r>
              <a:rPr lang="en-US" sz="2000" b="1" dirty="0">
                <a:latin typeface="Univers" panose="020B0503020202020204" pitchFamily="34" charset="0"/>
                <a:ea typeface="Work Sans"/>
                <a:cs typeface="Work Sans"/>
                <a:sym typeface="Work Sans"/>
              </a:rPr>
              <a:t>Use your notes, if necessary</a:t>
            </a:r>
            <a:endParaRPr sz="2000" b="1" dirty="0">
              <a:latin typeface="Univers" panose="020B0503020202020204" pitchFamily="34" charset="0"/>
              <a:ea typeface="Work Sans"/>
              <a:cs typeface="Work Sans"/>
              <a:sym typeface="Work Sans"/>
            </a:endParaRPr>
          </a:p>
          <a:p>
            <a:pPr marL="0" lvl="0" indent="0" algn="l" rtl="0">
              <a:spcBef>
                <a:spcPts val="0"/>
              </a:spcBef>
              <a:spcAft>
                <a:spcPts val="0"/>
              </a:spcAft>
              <a:buNone/>
            </a:pPr>
            <a:endParaRPr sz="2000" dirty="0">
              <a:latin typeface="Calibri"/>
              <a:ea typeface="Calibri"/>
              <a:cs typeface="Calibri"/>
              <a:sym typeface="Calibri"/>
            </a:endParaRPr>
          </a:p>
          <a:p>
            <a:pPr marL="0" lvl="0" indent="0" algn="l" rtl="0">
              <a:spcBef>
                <a:spcPts val="0"/>
              </a:spcBef>
              <a:spcAft>
                <a:spcPts val="0"/>
              </a:spcAft>
              <a:buNone/>
            </a:pPr>
            <a:endParaRPr sz="1800" dirty="0">
              <a:latin typeface="Work Sans"/>
              <a:ea typeface="Work Sans"/>
              <a:cs typeface="Work Sans"/>
              <a:sym typeface="Work Sans"/>
            </a:endParaRPr>
          </a:p>
        </p:txBody>
      </p:sp>
      <p:pic>
        <p:nvPicPr>
          <p:cNvPr id="234" name="Google Shape;234;gca6e74c91b_1_0"/>
          <p:cNvPicPr preferRelativeResize="0"/>
          <p:nvPr/>
        </p:nvPicPr>
        <p:blipFill rotWithShape="1">
          <a:blip r:embed="rId7">
            <a:alphaModFix/>
          </a:blip>
          <a:srcRect l="5830" r="27646"/>
          <a:stretch/>
        </p:blipFill>
        <p:spPr>
          <a:xfrm>
            <a:off x="4755574" y="3052689"/>
            <a:ext cx="3924192" cy="367982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35" name="Google Shape;235;gca6e74c91b_1_0"/>
          <p:cNvPicPr preferRelativeResize="0"/>
          <p:nvPr/>
        </p:nvPicPr>
        <p:blipFill>
          <a:blip r:embed="rId8">
            <a:alphaModFix/>
          </a:blip>
          <a:stretch>
            <a:fillRect/>
          </a:stretch>
        </p:blipFill>
        <p:spPr>
          <a:xfrm>
            <a:off x="9918525" y="5900119"/>
            <a:ext cx="1988925" cy="805168"/>
          </a:xfrm>
          <a:prstGeom prst="rect">
            <a:avLst/>
          </a:prstGeom>
          <a:noFill/>
          <a:ln>
            <a:noFill/>
          </a:ln>
        </p:spPr>
      </p:pic>
      <p:sp>
        <p:nvSpPr>
          <p:cNvPr id="9" name="Google Shape;171;gca6e74c91b_1_45">
            <a:extLst>
              <a:ext uri="{FF2B5EF4-FFF2-40B4-BE49-F238E27FC236}">
                <a16:creationId xmlns:a16="http://schemas.microsoft.com/office/drawing/2014/main" id="{D9CB546D-9146-4B9D-8F0A-9A088C4019D7}"/>
              </a:ext>
            </a:extLst>
          </p:cNvPr>
          <p:cNvSpPr txBox="1"/>
          <p:nvPr/>
        </p:nvSpPr>
        <p:spPr>
          <a:xfrm>
            <a:off x="10600231" y="5782148"/>
            <a:ext cx="1236600" cy="286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1" dirty="0">
                <a:solidFill>
                  <a:srgbClr val="4A86E8"/>
                </a:solidFill>
                <a:latin typeface="Arial Narrow"/>
                <a:ea typeface="Arial Narrow"/>
                <a:cs typeface="Arial Narrow"/>
                <a:sym typeface="Arial Narrow"/>
              </a:rPr>
              <a:t>Created by </a:t>
            </a:r>
            <a:endParaRPr dirty="0">
              <a:solidFill>
                <a:srgbClr val="4A86E8"/>
              </a:solidFill>
            </a:endParaRPr>
          </a:p>
        </p:txBody>
      </p:sp>
      <p:sp>
        <p:nvSpPr>
          <p:cNvPr id="11" name="TextBox 10">
            <a:extLst>
              <a:ext uri="{FF2B5EF4-FFF2-40B4-BE49-F238E27FC236}">
                <a16:creationId xmlns:a16="http://schemas.microsoft.com/office/drawing/2014/main" id="{19E7F1CB-286F-4D8F-921F-84081D668354}"/>
              </a:ext>
            </a:extLst>
          </p:cNvPr>
          <p:cNvSpPr txBox="1"/>
          <p:nvPr/>
        </p:nvSpPr>
        <p:spPr>
          <a:xfrm>
            <a:off x="8062751" y="789652"/>
            <a:ext cx="2962632" cy="2062103"/>
          </a:xfrm>
          <a:prstGeom prst="rect">
            <a:avLst/>
          </a:prstGeom>
          <a:solidFill>
            <a:schemeClr val="bg1"/>
          </a:solidFill>
        </p:spPr>
        <p:txBody>
          <a:bodyPr wrap="square">
            <a:spAutoFit/>
          </a:bodyPr>
          <a:lstStyle/>
          <a:p>
            <a:pPr marL="0" lvl="0" indent="0" algn="l" rtl="0">
              <a:spcBef>
                <a:spcPts val="0"/>
              </a:spcBef>
              <a:spcAft>
                <a:spcPts val="0"/>
              </a:spcAft>
              <a:buNone/>
            </a:pPr>
            <a:r>
              <a:rPr lang="en-US" sz="1600" b="1" dirty="0">
                <a:latin typeface="Univers Condensed" panose="020B0506020202050204" pitchFamily="34" charset="0"/>
                <a:ea typeface="Work Sans"/>
                <a:cs typeface="Work Sans"/>
                <a:sym typeface="Work Sans"/>
              </a:rPr>
              <a:t>“</a:t>
            </a:r>
            <a:r>
              <a:rPr lang="en-US" sz="1600" b="1" dirty="0">
                <a:solidFill>
                  <a:schemeClr val="dk1"/>
                </a:solidFill>
                <a:latin typeface="Univers Condensed" panose="020B0506020202050204" pitchFamily="34" charset="0"/>
                <a:ea typeface="Work Sans"/>
                <a:cs typeface="Work Sans"/>
                <a:sym typeface="Work Sans"/>
              </a:rPr>
              <a:t>Hello committee, </a:t>
            </a:r>
            <a:r>
              <a:rPr lang="en-US" sz="1600" b="1" dirty="0">
                <a:latin typeface="Univers Condensed" panose="020B0506020202050204" pitchFamily="34" charset="0"/>
                <a:ea typeface="Work Sans"/>
                <a:cs typeface="Work Sans"/>
                <a:sym typeface="Work Sans"/>
              </a:rPr>
              <a:t>my name is _____. I’ve been a resident of this neighborhood for 5 years. I’m here with a group of my neighbors and the neighborhood coalition. I would like to urge the committee to keep my community together.”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4" name="Google Shape;244;gca6e74c91b_1_21"/>
          <p:cNvSpPr txBox="1"/>
          <p:nvPr/>
        </p:nvSpPr>
        <p:spPr>
          <a:xfrm>
            <a:off x="3624625" y="5194650"/>
            <a:ext cx="4083300" cy="381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pic>
        <p:nvPicPr>
          <p:cNvPr id="246" name="Google Shape;246;gca6e74c91b_1_21"/>
          <p:cNvPicPr preferRelativeResize="0"/>
          <p:nvPr/>
        </p:nvPicPr>
        <p:blipFill>
          <a:blip r:embed="rId3">
            <a:alphaModFix/>
          </a:blip>
          <a:stretch>
            <a:fillRect/>
          </a:stretch>
        </p:blipFill>
        <p:spPr>
          <a:xfrm>
            <a:off x="4827287" y="3374277"/>
            <a:ext cx="5217045" cy="2745169"/>
          </a:xfrm>
          <a:prstGeom prst="rect">
            <a:avLst/>
          </a:prstGeom>
          <a:noFill/>
          <a:ln>
            <a:noFill/>
          </a:ln>
        </p:spPr>
      </p:pic>
      <p:pic>
        <p:nvPicPr>
          <p:cNvPr id="8" name="Graphic 7" descr="Chat bubble outline">
            <a:extLst>
              <a:ext uri="{FF2B5EF4-FFF2-40B4-BE49-F238E27FC236}">
                <a16:creationId xmlns:a16="http://schemas.microsoft.com/office/drawing/2014/main" id="{A40D75BE-94C8-474D-BF5E-6CADBBE7FB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462135" y="-522923"/>
            <a:ext cx="4716129" cy="4716129"/>
          </a:xfrm>
          <a:prstGeom prst="rect">
            <a:avLst/>
          </a:prstGeom>
        </p:spPr>
      </p:pic>
      <p:sp>
        <p:nvSpPr>
          <p:cNvPr id="10" name="TextBox 9">
            <a:extLst>
              <a:ext uri="{FF2B5EF4-FFF2-40B4-BE49-F238E27FC236}">
                <a16:creationId xmlns:a16="http://schemas.microsoft.com/office/drawing/2014/main" id="{C7586A65-3CB5-4A4A-B174-818489B06F79}"/>
              </a:ext>
            </a:extLst>
          </p:cNvPr>
          <p:cNvSpPr txBox="1"/>
          <p:nvPr/>
        </p:nvSpPr>
        <p:spPr>
          <a:xfrm>
            <a:off x="8358247" y="493614"/>
            <a:ext cx="2966245" cy="2062103"/>
          </a:xfrm>
          <a:prstGeom prst="rect">
            <a:avLst/>
          </a:prstGeom>
          <a:solidFill>
            <a:schemeClr val="bg1"/>
          </a:solidFill>
        </p:spPr>
        <p:txBody>
          <a:bodyPr wrap="square">
            <a:spAutoFit/>
          </a:bodyPr>
          <a:lstStyle/>
          <a:p>
            <a:pPr marL="0" lvl="0" indent="0" algn="l" rtl="0">
              <a:spcBef>
                <a:spcPts val="0"/>
              </a:spcBef>
              <a:spcAft>
                <a:spcPts val="0"/>
              </a:spcAft>
              <a:buNone/>
            </a:pPr>
            <a:r>
              <a:rPr lang="en-US" sz="1600" b="1" dirty="0">
                <a:solidFill>
                  <a:schemeClr val="dk1"/>
                </a:solidFill>
                <a:latin typeface="Univers Condensed" panose="020B0506020202050204" pitchFamily="34" charset="0"/>
                <a:ea typeface="Work Sans"/>
                <a:cs typeface="Work Sans"/>
                <a:sym typeface="Work Sans"/>
              </a:rPr>
              <a:t>As you can see on community interest map for Riverside South, Alman Park is where our families gather to celebrate. Our community is currently divided into 2 city council districts and represented by two city council members.”</a:t>
            </a:r>
          </a:p>
        </p:txBody>
      </p:sp>
      <p:pic>
        <p:nvPicPr>
          <p:cNvPr id="11" name="Google Shape;229;gca6e74c91b_1_0" descr="Abstract aqua blue blurred bokeh background">
            <a:extLst>
              <a:ext uri="{FF2B5EF4-FFF2-40B4-BE49-F238E27FC236}">
                <a16:creationId xmlns:a16="http://schemas.microsoft.com/office/drawing/2014/main" id="{AC291E3B-7693-4034-9A68-187BA546B33A}"/>
              </a:ext>
            </a:extLst>
          </p:cNvPr>
          <p:cNvPicPr preferRelativeResize="0"/>
          <p:nvPr/>
        </p:nvPicPr>
        <p:blipFill rotWithShape="1">
          <a:blip r:embed="rId6">
            <a:alphaModFix/>
          </a:blip>
          <a:srcRect b="80671"/>
          <a:stretch/>
        </p:blipFill>
        <p:spPr>
          <a:xfrm rot="5400000">
            <a:off x="-1212841" y="1212840"/>
            <a:ext cx="6858000" cy="4432317"/>
          </a:xfrm>
          <a:prstGeom prst="rect">
            <a:avLst/>
          </a:prstGeom>
          <a:noFill/>
          <a:ln>
            <a:noFill/>
          </a:ln>
        </p:spPr>
      </p:pic>
      <p:pic>
        <p:nvPicPr>
          <p:cNvPr id="12" name="Google Shape;230;gca6e74c91b_1_0" descr="Diagram&#10;&#10;Description automatically generated">
            <a:extLst>
              <a:ext uri="{FF2B5EF4-FFF2-40B4-BE49-F238E27FC236}">
                <a16:creationId xmlns:a16="http://schemas.microsoft.com/office/drawing/2014/main" id="{2292EFFE-CA13-4DFD-96EE-73F92EBB144A}"/>
              </a:ext>
            </a:extLst>
          </p:cNvPr>
          <p:cNvPicPr preferRelativeResize="0"/>
          <p:nvPr/>
        </p:nvPicPr>
        <p:blipFill rotWithShape="1">
          <a:blip r:embed="rId7">
            <a:alphaModFix/>
          </a:blip>
          <a:srcRect/>
          <a:stretch/>
        </p:blipFill>
        <p:spPr>
          <a:xfrm>
            <a:off x="1089881" y="121396"/>
            <a:ext cx="1988932" cy="1389473"/>
          </a:xfrm>
          <a:prstGeom prst="rect">
            <a:avLst/>
          </a:prstGeom>
          <a:noFill/>
          <a:ln>
            <a:noFill/>
          </a:ln>
        </p:spPr>
      </p:pic>
      <p:sp>
        <p:nvSpPr>
          <p:cNvPr id="13" name="Google Shape;231;gca6e74c91b_1_0">
            <a:extLst>
              <a:ext uri="{FF2B5EF4-FFF2-40B4-BE49-F238E27FC236}">
                <a16:creationId xmlns:a16="http://schemas.microsoft.com/office/drawing/2014/main" id="{7BBFF12A-B234-4082-A840-1E1FF3D597C7}"/>
              </a:ext>
            </a:extLst>
          </p:cNvPr>
          <p:cNvSpPr txBox="1"/>
          <p:nvPr/>
        </p:nvSpPr>
        <p:spPr>
          <a:xfrm>
            <a:off x="289868" y="1390617"/>
            <a:ext cx="3588958" cy="21851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dk1"/>
                </a:solidFill>
                <a:latin typeface="Univers" panose="020B0503020202020204" pitchFamily="34" charset="0"/>
                <a:ea typeface="Open Sans"/>
                <a:cs typeface="Open Sans"/>
                <a:sym typeface="Open Sans"/>
              </a:rPr>
              <a:t>Preparing your Testimony</a:t>
            </a:r>
            <a:r>
              <a:rPr lang="en-US" sz="3600" dirty="0">
                <a:solidFill>
                  <a:schemeClr val="dk1"/>
                </a:solidFill>
                <a:latin typeface="Univers" panose="020B0503020202020204" pitchFamily="34" charset="0"/>
                <a:ea typeface="Open Sans"/>
                <a:cs typeface="Open Sans"/>
                <a:sym typeface="Open Sans"/>
              </a:rPr>
              <a:t>: </a:t>
            </a:r>
            <a:endParaRPr sz="3600" dirty="0">
              <a:solidFill>
                <a:schemeClr val="dk1"/>
              </a:solidFill>
              <a:latin typeface="Univers" panose="020B0503020202020204" pitchFamily="34" charset="0"/>
              <a:ea typeface="Open Sans"/>
              <a:cs typeface="Open Sans"/>
              <a:sym typeface="Open Sans"/>
            </a:endParaRPr>
          </a:p>
          <a:p>
            <a:pPr marL="0" marR="0" lvl="0" indent="0" algn="ctr" rtl="0">
              <a:spcBef>
                <a:spcPts val="0"/>
              </a:spcBef>
              <a:spcAft>
                <a:spcPts val="0"/>
              </a:spcAft>
              <a:buNone/>
            </a:pPr>
            <a:r>
              <a:rPr lang="en-US" sz="3200" i="1" dirty="0">
                <a:solidFill>
                  <a:schemeClr val="dk1"/>
                </a:solidFill>
                <a:latin typeface="Univers Light" panose="020B0403020202020204" pitchFamily="34" charset="0"/>
                <a:ea typeface="Open Sans"/>
                <a:cs typeface="Open Sans"/>
                <a:sym typeface="Open Sans"/>
              </a:rPr>
              <a:t>Define your community</a:t>
            </a:r>
            <a:endParaRPr sz="1100" i="1" dirty="0">
              <a:latin typeface="Univers Light" panose="020B0403020202020204" pitchFamily="34" charset="0"/>
              <a:ea typeface="Open Sans"/>
              <a:cs typeface="Open Sans"/>
              <a:sym typeface="Open Sans"/>
            </a:endParaRPr>
          </a:p>
        </p:txBody>
      </p:sp>
      <p:sp>
        <p:nvSpPr>
          <p:cNvPr id="245" name="Google Shape;245;gca6e74c91b_1_21"/>
          <p:cNvSpPr txBox="1"/>
          <p:nvPr/>
        </p:nvSpPr>
        <p:spPr>
          <a:xfrm>
            <a:off x="205914" y="3758335"/>
            <a:ext cx="4098800" cy="2543055"/>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7030A0"/>
              </a:buClr>
              <a:buSzPts val="2000"/>
              <a:buFont typeface="Wingdings 3" panose="05040102010807070707" pitchFamily="18" charset="2"/>
              <a:buChar char="u"/>
            </a:pPr>
            <a:r>
              <a:rPr lang="en-US" sz="2000" dirty="0">
                <a:solidFill>
                  <a:schemeClr val="dk1"/>
                </a:solidFill>
                <a:latin typeface="Univers" panose="020B0503020202020204" pitchFamily="34" charset="0"/>
                <a:ea typeface="Work Sans"/>
                <a:cs typeface="Work Sans"/>
                <a:sym typeface="Work Sans"/>
              </a:rPr>
              <a:t>Define the unique qualities of your community </a:t>
            </a:r>
            <a:endParaRPr sz="2000" dirty="0">
              <a:solidFill>
                <a:schemeClr val="dk1"/>
              </a:solidFill>
              <a:latin typeface="Univers" panose="020B0503020202020204" pitchFamily="34" charset="0"/>
              <a:ea typeface="Work Sans"/>
              <a:cs typeface="Work Sans"/>
              <a:sym typeface="Work Sans"/>
            </a:endParaRPr>
          </a:p>
          <a:p>
            <a:pPr marL="342900" lvl="0" indent="-342900" algn="l" rtl="0">
              <a:spcBef>
                <a:spcPts val="0"/>
              </a:spcBef>
              <a:spcAft>
                <a:spcPts val="0"/>
              </a:spcAft>
              <a:buClr>
                <a:srgbClr val="7030A0"/>
              </a:buClr>
              <a:buFont typeface="Wingdings 3" panose="05040102010807070707" pitchFamily="18" charset="2"/>
              <a:buChar char="u"/>
            </a:pPr>
            <a:endParaRPr sz="2000" dirty="0">
              <a:solidFill>
                <a:schemeClr val="dk1"/>
              </a:solidFill>
              <a:latin typeface="Univers" panose="020B0503020202020204" pitchFamily="34" charset="0"/>
              <a:ea typeface="Work Sans"/>
              <a:cs typeface="Work Sans"/>
              <a:sym typeface="Work Sans"/>
            </a:endParaRPr>
          </a:p>
          <a:p>
            <a:pPr marL="457200" lvl="0" indent="-355600" algn="l" rtl="0">
              <a:spcBef>
                <a:spcPts val="0"/>
              </a:spcBef>
              <a:spcAft>
                <a:spcPts val="0"/>
              </a:spcAft>
              <a:buClr>
                <a:srgbClr val="7030A0"/>
              </a:buClr>
              <a:buSzPts val="2000"/>
              <a:buFont typeface="Wingdings 3" panose="05040102010807070707" pitchFamily="18" charset="2"/>
              <a:buChar char="u"/>
            </a:pPr>
            <a:r>
              <a:rPr lang="en-US" sz="2000" dirty="0">
                <a:solidFill>
                  <a:schemeClr val="dk1"/>
                </a:solidFill>
                <a:latin typeface="Univers" panose="020B0503020202020204" pitchFamily="34" charset="0"/>
                <a:ea typeface="Work Sans"/>
                <a:cs typeface="Work Sans"/>
                <a:sym typeface="Work Sans"/>
              </a:rPr>
              <a:t>Highlight the geographic or structural boundaries in your neighborhood</a:t>
            </a:r>
            <a:endParaRPr sz="2000" dirty="0">
              <a:solidFill>
                <a:schemeClr val="dk1"/>
              </a:solidFill>
              <a:latin typeface="Univers" panose="020B0503020202020204" pitchFamily="34" charset="0"/>
              <a:ea typeface="Work Sans"/>
              <a:cs typeface="Work Sans"/>
              <a:sym typeface="Work Sans"/>
            </a:endParaRPr>
          </a:p>
          <a:p>
            <a:pPr marL="342900" lvl="0" indent="-342900" algn="l" rtl="0">
              <a:spcBef>
                <a:spcPts val="0"/>
              </a:spcBef>
              <a:spcAft>
                <a:spcPts val="0"/>
              </a:spcAft>
              <a:buClr>
                <a:srgbClr val="7030A0"/>
              </a:buClr>
              <a:buFont typeface="Wingdings 3" panose="05040102010807070707" pitchFamily="18" charset="2"/>
              <a:buChar char="u"/>
            </a:pPr>
            <a:endParaRPr sz="2000" dirty="0">
              <a:solidFill>
                <a:schemeClr val="dk1"/>
              </a:solidFill>
              <a:latin typeface="Univers" panose="020B0503020202020204" pitchFamily="34" charset="0"/>
              <a:ea typeface="Work Sans"/>
              <a:cs typeface="Work Sans"/>
              <a:sym typeface="Work Sans"/>
            </a:endParaRPr>
          </a:p>
          <a:p>
            <a:pPr marL="457200" lvl="0" indent="-355600" algn="l" rtl="0">
              <a:spcBef>
                <a:spcPts val="0"/>
              </a:spcBef>
              <a:spcAft>
                <a:spcPts val="0"/>
              </a:spcAft>
              <a:buClr>
                <a:srgbClr val="7030A0"/>
              </a:buClr>
              <a:buSzPts val="2000"/>
              <a:buFont typeface="Wingdings 3" panose="05040102010807070707" pitchFamily="18" charset="2"/>
              <a:buChar char="u"/>
            </a:pPr>
            <a:r>
              <a:rPr lang="en-US" sz="2000" dirty="0">
                <a:solidFill>
                  <a:schemeClr val="dk1"/>
                </a:solidFill>
                <a:latin typeface="Univers" panose="020B0503020202020204" pitchFamily="34" charset="0"/>
                <a:ea typeface="Work Sans"/>
                <a:cs typeface="Work Sans"/>
                <a:sym typeface="Work Sans"/>
              </a:rPr>
              <a:t>Share and explain your COI mapping</a:t>
            </a:r>
            <a:endParaRPr sz="2000" dirty="0">
              <a:solidFill>
                <a:schemeClr val="dk1"/>
              </a:solidFill>
              <a:latin typeface="Univers" panose="020B0503020202020204" pitchFamily="34" charset="0"/>
              <a:ea typeface="Work Sans"/>
              <a:cs typeface="Work Sans"/>
              <a:sym typeface="Work Sans"/>
            </a:endParaRPr>
          </a:p>
          <a:p>
            <a:pPr marL="0" lvl="0" indent="0" algn="l" rtl="0">
              <a:spcBef>
                <a:spcPts val="0"/>
              </a:spcBef>
              <a:spcAft>
                <a:spcPts val="0"/>
              </a:spcAft>
              <a:buNone/>
            </a:pPr>
            <a:endParaRPr sz="2000" dirty="0">
              <a:solidFill>
                <a:schemeClr val="dk1"/>
              </a:solidFill>
              <a:latin typeface="Work Sans"/>
              <a:ea typeface="Work Sans"/>
              <a:cs typeface="Work Sans"/>
              <a:sym typeface="Work Sans"/>
            </a:endParaRPr>
          </a:p>
          <a:p>
            <a:pPr marL="0" lvl="0" indent="0" algn="l" rtl="0">
              <a:spcBef>
                <a:spcPts val="0"/>
              </a:spcBef>
              <a:spcAft>
                <a:spcPts val="0"/>
              </a:spcAft>
              <a:buNone/>
            </a:pPr>
            <a:endParaRPr sz="2000" dirty="0">
              <a:solidFill>
                <a:schemeClr val="dk1"/>
              </a:solidFill>
              <a:latin typeface="Work Sans"/>
              <a:ea typeface="Work Sans"/>
              <a:cs typeface="Work Sans"/>
              <a:sym typeface="Work Sans"/>
            </a:endParaRPr>
          </a:p>
        </p:txBody>
      </p:sp>
      <p:pic>
        <p:nvPicPr>
          <p:cNvPr id="14" name="Google Shape;235;gca6e74c91b_1_0">
            <a:extLst>
              <a:ext uri="{FF2B5EF4-FFF2-40B4-BE49-F238E27FC236}">
                <a16:creationId xmlns:a16="http://schemas.microsoft.com/office/drawing/2014/main" id="{0B902791-3444-4389-8B9C-0E64488FD77F}"/>
              </a:ext>
            </a:extLst>
          </p:cNvPr>
          <p:cNvPicPr preferRelativeResize="0"/>
          <p:nvPr/>
        </p:nvPicPr>
        <p:blipFill>
          <a:blip r:embed="rId8">
            <a:alphaModFix/>
          </a:blip>
          <a:stretch>
            <a:fillRect/>
          </a:stretch>
        </p:blipFill>
        <p:spPr>
          <a:xfrm>
            <a:off x="10073273" y="5900119"/>
            <a:ext cx="1988925" cy="805168"/>
          </a:xfrm>
          <a:prstGeom prst="rect">
            <a:avLst/>
          </a:prstGeom>
          <a:noFill/>
          <a:ln>
            <a:noFill/>
          </a:ln>
        </p:spPr>
      </p:pic>
      <p:sp>
        <p:nvSpPr>
          <p:cNvPr id="15" name="Google Shape;171;gca6e74c91b_1_45">
            <a:extLst>
              <a:ext uri="{FF2B5EF4-FFF2-40B4-BE49-F238E27FC236}">
                <a16:creationId xmlns:a16="http://schemas.microsoft.com/office/drawing/2014/main" id="{5230EE99-FBD1-42C3-B5D1-F72144C4992A}"/>
              </a:ext>
            </a:extLst>
          </p:cNvPr>
          <p:cNvSpPr txBox="1"/>
          <p:nvPr/>
        </p:nvSpPr>
        <p:spPr>
          <a:xfrm>
            <a:off x="10754979" y="5782148"/>
            <a:ext cx="1236600" cy="286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1" dirty="0">
                <a:solidFill>
                  <a:srgbClr val="4A86E8"/>
                </a:solidFill>
                <a:latin typeface="Arial Narrow"/>
                <a:ea typeface="Arial Narrow"/>
                <a:cs typeface="Arial Narrow"/>
                <a:sym typeface="Arial Narrow"/>
              </a:rPr>
              <a:t>Created by </a:t>
            </a:r>
            <a:endParaRPr dirty="0">
              <a:solidFill>
                <a:srgbClr val="4A86E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gca6e74c91b_1_91" descr="Abstract aqua blue blurred bokeh background"/>
          <p:cNvPicPr preferRelativeResize="0"/>
          <p:nvPr/>
        </p:nvPicPr>
        <p:blipFill rotWithShape="1">
          <a:blip r:embed="rId3">
            <a:alphaModFix/>
          </a:blip>
          <a:srcRect b="80671"/>
          <a:stretch/>
        </p:blipFill>
        <p:spPr>
          <a:xfrm>
            <a:off x="0" y="-12"/>
            <a:ext cx="12192000" cy="1629049"/>
          </a:xfrm>
          <a:prstGeom prst="rect">
            <a:avLst/>
          </a:prstGeom>
          <a:noFill/>
          <a:ln>
            <a:noFill/>
          </a:ln>
        </p:spPr>
      </p:pic>
      <p:pic>
        <p:nvPicPr>
          <p:cNvPr id="253" name="Google Shape;253;gca6e74c91b_1_91"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254" name="Google Shape;254;gca6e74c91b_1_91"/>
          <p:cNvSpPr txBox="1"/>
          <p:nvPr/>
        </p:nvSpPr>
        <p:spPr>
          <a:xfrm>
            <a:off x="1988925" y="152724"/>
            <a:ext cx="9913200" cy="2232109"/>
          </a:xfrm>
          <a:prstGeom prst="rect">
            <a:avLst/>
          </a:prstGeom>
          <a:noFill/>
          <a:ln>
            <a:noFill/>
          </a:ln>
        </p:spPr>
        <p:txBody>
          <a:bodyPr spcFirstLastPara="1" wrap="square" lIns="91425" tIns="45700" rIns="91425" bIns="45700" anchor="t" anchorCtr="0">
            <a:spAutoFit/>
          </a:bodyPr>
          <a:lstStyle/>
          <a:p>
            <a:pPr marL="0" lvl="0" indent="0" algn="l" rtl="0">
              <a:lnSpc>
                <a:spcPct val="108000"/>
              </a:lnSpc>
              <a:spcBef>
                <a:spcPts val="0"/>
              </a:spcBef>
              <a:spcAft>
                <a:spcPts val="0"/>
              </a:spcAft>
              <a:buSzPts val="1100"/>
              <a:buNone/>
            </a:pPr>
            <a:r>
              <a:rPr lang="en-US" sz="4000" b="1" dirty="0">
                <a:solidFill>
                  <a:schemeClr val="tx1"/>
                </a:solidFill>
                <a:latin typeface="Univers" panose="020B0503020202020204" pitchFamily="34" charset="0"/>
                <a:ea typeface="Arial Narrow"/>
                <a:cs typeface="Arial Narrow"/>
                <a:sym typeface="Arial Narrow"/>
              </a:rPr>
              <a:t>Be PREPARED for </a:t>
            </a:r>
            <a:endParaRPr sz="4000" b="1" dirty="0">
              <a:solidFill>
                <a:schemeClr val="tx1"/>
              </a:solidFill>
              <a:latin typeface="Univers" panose="020B0503020202020204" pitchFamily="34" charset="0"/>
              <a:ea typeface="Arial Narrow"/>
              <a:cs typeface="Arial Narrow"/>
              <a:sym typeface="Arial Narrow"/>
            </a:endParaRPr>
          </a:p>
          <a:p>
            <a:pPr marL="0" lvl="0" indent="0" algn="l" rtl="0">
              <a:lnSpc>
                <a:spcPct val="108000"/>
              </a:lnSpc>
              <a:spcBef>
                <a:spcPts val="0"/>
              </a:spcBef>
              <a:spcAft>
                <a:spcPts val="0"/>
              </a:spcAft>
              <a:buSzPts val="1100"/>
              <a:buNone/>
            </a:pPr>
            <a:r>
              <a:rPr lang="en-US" sz="4000" b="1" dirty="0">
                <a:solidFill>
                  <a:srgbClr val="FF0000"/>
                </a:solidFill>
                <a:latin typeface="Univers" panose="020B0503020202020204" pitchFamily="34" charset="0"/>
                <a:ea typeface="Arial Narrow"/>
                <a:cs typeface="Arial Narrow"/>
                <a:sym typeface="Arial Narrow"/>
              </a:rPr>
              <a:t>COUNTER ARGUMENTS</a:t>
            </a:r>
            <a:endParaRPr sz="4000" b="1" dirty="0">
              <a:solidFill>
                <a:srgbClr val="FF0000"/>
              </a:solidFill>
              <a:latin typeface="Univers" panose="020B0503020202020204" pitchFamily="34" charset="0"/>
              <a:ea typeface="Arial Narrow"/>
              <a:cs typeface="Arial Narrow"/>
              <a:sym typeface="Arial Narrow"/>
            </a:endParaRPr>
          </a:p>
          <a:p>
            <a:pPr marL="0" lvl="0" indent="0" algn="l" rtl="0">
              <a:lnSpc>
                <a:spcPct val="115000"/>
              </a:lnSpc>
              <a:spcBef>
                <a:spcPts val="0"/>
              </a:spcBef>
              <a:spcAft>
                <a:spcPts val="0"/>
              </a:spcAft>
              <a:buSzPts val="1100"/>
              <a:buNone/>
            </a:pPr>
            <a:endParaRPr sz="1100" dirty="0">
              <a:solidFill>
                <a:schemeClr val="dk1"/>
              </a:solidFill>
            </a:endParaRPr>
          </a:p>
          <a:p>
            <a:pPr marL="0" marR="0" lvl="0" indent="0" algn="l" rtl="0">
              <a:spcBef>
                <a:spcPts val="0"/>
              </a:spcBef>
              <a:spcAft>
                <a:spcPts val="0"/>
              </a:spcAft>
              <a:buNone/>
            </a:pPr>
            <a:endParaRPr sz="4000" dirty="0">
              <a:solidFill>
                <a:schemeClr val="dk1"/>
              </a:solidFill>
              <a:latin typeface="Open Sans"/>
              <a:ea typeface="Open Sans"/>
              <a:cs typeface="Open Sans"/>
              <a:sym typeface="Open Sans"/>
            </a:endParaRPr>
          </a:p>
        </p:txBody>
      </p:sp>
      <p:sp>
        <p:nvSpPr>
          <p:cNvPr id="255" name="Google Shape;255;gca6e74c91b_1_91"/>
          <p:cNvSpPr txBox="1"/>
          <p:nvPr/>
        </p:nvSpPr>
        <p:spPr>
          <a:xfrm>
            <a:off x="0" y="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sp>
        <p:nvSpPr>
          <p:cNvPr id="256" name="Google Shape;256;gca6e74c91b_1_91"/>
          <p:cNvSpPr txBox="1"/>
          <p:nvPr/>
        </p:nvSpPr>
        <p:spPr>
          <a:xfrm>
            <a:off x="5677320" y="1840623"/>
            <a:ext cx="5412020" cy="38725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p>
          <a:p>
            <a:pPr marL="431800" lvl="0" indent="-438150" algn="l" rtl="0">
              <a:spcBef>
                <a:spcPts val="0"/>
              </a:spcBef>
              <a:spcAft>
                <a:spcPts val="600"/>
              </a:spcAft>
              <a:buClr>
                <a:srgbClr val="7030A0"/>
              </a:buClr>
              <a:buSzPts val="3300"/>
              <a:buFont typeface="Wingdings 3" panose="05040102010807070707" pitchFamily="18" charset="2"/>
              <a:buChar char="u"/>
            </a:pPr>
            <a:r>
              <a:rPr lang="en-US" sz="2400" dirty="0">
                <a:solidFill>
                  <a:schemeClr val="dk1"/>
                </a:solidFill>
                <a:latin typeface="Univers" panose="020B0503020202020204" pitchFamily="34" charset="0"/>
                <a:ea typeface="Arial Narrow"/>
                <a:cs typeface="Arial Narrow"/>
                <a:sym typeface="Arial Narrow"/>
              </a:rPr>
              <a:t>You might be questioned. Know if there are opposing viewpoints and be able to defend your position.</a:t>
            </a:r>
            <a:endParaRPr sz="2400" dirty="0">
              <a:solidFill>
                <a:schemeClr val="dk1"/>
              </a:solidFill>
              <a:latin typeface="Univers" panose="020B0503020202020204" pitchFamily="34" charset="0"/>
              <a:ea typeface="Arial Narrow"/>
              <a:cs typeface="Arial Narrow"/>
              <a:sym typeface="Arial Narrow"/>
            </a:endParaRPr>
          </a:p>
          <a:p>
            <a:pPr marL="431800" lvl="0" indent="-438150" algn="l" rtl="0">
              <a:spcBef>
                <a:spcPts val="0"/>
              </a:spcBef>
              <a:spcAft>
                <a:spcPts val="600"/>
              </a:spcAft>
              <a:buClr>
                <a:srgbClr val="7030A0"/>
              </a:buClr>
              <a:buSzPts val="3300"/>
              <a:buFont typeface="Wingdings 3" panose="05040102010807070707" pitchFamily="18" charset="2"/>
              <a:buChar char="u"/>
            </a:pPr>
            <a:r>
              <a:rPr lang="en-US" sz="2400" dirty="0">
                <a:solidFill>
                  <a:schemeClr val="dk1"/>
                </a:solidFill>
                <a:latin typeface="Univers" panose="020B0503020202020204" pitchFamily="34" charset="0"/>
                <a:ea typeface="Arial Narrow"/>
                <a:cs typeface="Arial Narrow"/>
                <a:sym typeface="Arial Narrow"/>
              </a:rPr>
              <a:t>If you don’t know the answer to a question, say you “don’t know” but you will get back to them with the answer.</a:t>
            </a:r>
            <a:endParaRPr sz="2400" dirty="0">
              <a:solidFill>
                <a:schemeClr val="dk1"/>
              </a:solidFill>
              <a:latin typeface="Univers" panose="020B0503020202020204" pitchFamily="34" charset="0"/>
              <a:ea typeface="Arial Narrow"/>
              <a:cs typeface="Arial Narrow"/>
              <a:sym typeface="Arial Narrow"/>
            </a:endParaRPr>
          </a:p>
          <a:p>
            <a:pPr marL="0" lvl="0" indent="0" algn="l" rtl="0">
              <a:lnSpc>
                <a:spcPct val="115000"/>
              </a:lnSpc>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p:txBody>
      </p:sp>
      <p:sp>
        <p:nvSpPr>
          <p:cNvPr id="257" name="Google Shape;257;gca6e74c91b_1_91"/>
          <p:cNvSpPr txBox="1"/>
          <p:nvPr/>
        </p:nvSpPr>
        <p:spPr>
          <a:xfrm>
            <a:off x="10239958" y="5781677"/>
            <a:ext cx="1236600" cy="286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1">
                <a:solidFill>
                  <a:srgbClr val="4A86E8"/>
                </a:solidFill>
                <a:latin typeface="Arial Narrow"/>
                <a:ea typeface="Arial Narrow"/>
                <a:cs typeface="Arial Narrow"/>
                <a:sym typeface="Arial Narrow"/>
              </a:rPr>
              <a:t>Created by </a:t>
            </a:r>
            <a:endParaRPr>
              <a:solidFill>
                <a:srgbClr val="4A86E8"/>
              </a:solidFill>
            </a:endParaRPr>
          </a:p>
        </p:txBody>
      </p:sp>
      <p:pic>
        <p:nvPicPr>
          <p:cNvPr id="258" name="Google Shape;258;gca6e74c91b_1_91"/>
          <p:cNvPicPr preferRelativeResize="0"/>
          <p:nvPr/>
        </p:nvPicPr>
        <p:blipFill>
          <a:blip r:embed="rId5">
            <a:alphaModFix/>
          </a:blip>
          <a:stretch>
            <a:fillRect/>
          </a:stretch>
        </p:blipFill>
        <p:spPr>
          <a:xfrm>
            <a:off x="10239952" y="6067880"/>
            <a:ext cx="1586288" cy="615600"/>
          </a:xfrm>
          <a:prstGeom prst="rect">
            <a:avLst/>
          </a:prstGeom>
          <a:noFill/>
          <a:ln>
            <a:noFill/>
          </a:ln>
        </p:spPr>
      </p:pic>
      <p:pic>
        <p:nvPicPr>
          <p:cNvPr id="259" name="Google Shape;259;gca6e74c91b_1_91"/>
          <p:cNvPicPr preferRelativeResize="0"/>
          <p:nvPr/>
        </p:nvPicPr>
        <p:blipFill>
          <a:blip r:embed="rId6">
            <a:alphaModFix/>
          </a:blip>
          <a:stretch>
            <a:fillRect/>
          </a:stretch>
        </p:blipFill>
        <p:spPr>
          <a:xfrm>
            <a:off x="289875" y="1840623"/>
            <a:ext cx="5122598" cy="34657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gccba595495_0_10" descr="Abstract aqua blue blurred bokeh background"/>
          <p:cNvPicPr preferRelativeResize="0"/>
          <p:nvPr/>
        </p:nvPicPr>
        <p:blipFill rotWithShape="1">
          <a:blip r:embed="rId3">
            <a:alphaModFix/>
          </a:blip>
          <a:srcRect b="80671"/>
          <a:stretch/>
        </p:blipFill>
        <p:spPr>
          <a:xfrm>
            <a:off x="0" y="-12"/>
            <a:ext cx="12192000" cy="1629049"/>
          </a:xfrm>
          <a:prstGeom prst="rect">
            <a:avLst/>
          </a:prstGeom>
          <a:noFill/>
          <a:ln>
            <a:noFill/>
          </a:ln>
        </p:spPr>
      </p:pic>
      <p:pic>
        <p:nvPicPr>
          <p:cNvPr id="266" name="Google Shape;266;gccba595495_0_10"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267" name="Google Shape;267;gccba595495_0_10"/>
          <p:cNvSpPr txBox="1"/>
          <p:nvPr/>
        </p:nvSpPr>
        <p:spPr>
          <a:xfrm>
            <a:off x="2133866" y="119787"/>
            <a:ext cx="9913200" cy="2232109"/>
          </a:xfrm>
          <a:prstGeom prst="rect">
            <a:avLst/>
          </a:prstGeom>
          <a:noFill/>
          <a:ln>
            <a:noFill/>
          </a:ln>
        </p:spPr>
        <p:txBody>
          <a:bodyPr spcFirstLastPara="1" wrap="square" lIns="91425" tIns="45700" rIns="91425" bIns="45700" anchor="t" anchorCtr="0">
            <a:spAutoFit/>
          </a:bodyPr>
          <a:lstStyle/>
          <a:p>
            <a:pPr marL="0" lvl="0" indent="0" algn="l" rtl="0">
              <a:lnSpc>
                <a:spcPct val="108000"/>
              </a:lnSpc>
              <a:spcBef>
                <a:spcPts val="0"/>
              </a:spcBef>
              <a:spcAft>
                <a:spcPts val="0"/>
              </a:spcAft>
              <a:buClr>
                <a:schemeClr val="dk1"/>
              </a:buClr>
              <a:buSzPts val="1100"/>
              <a:buFont typeface="Arial"/>
              <a:buNone/>
            </a:pPr>
            <a:r>
              <a:rPr lang="en-US" sz="4000" b="1" dirty="0">
                <a:solidFill>
                  <a:srgbClr val="434343"/>
                </a:solidFill>
                <a:latin typeface="Univers" panose="020B0503020202020204" pitchFamily="34" charset="0"/>
                <a:ea typeface="Arial Narrow"/>
                <a:cs typeface="Arial Narrow"/>
                <a:sym typeface="Arial Narrow"/>
              </a:rPr>
              <a:t>Remember: </a:t>
            </a:r>
          </a:p>
          <a:p>
            <a:pPr marL="0" lvl="0" indent="0" algn="l" rtl="0">
              <a:lnSpc>
                <a:spcPct val="108000"/>
              </a:lnSpc>
              <a:spcBef>
                <a:spcPts val="0"/>
              </a:spcBef>
              <a:spcAft>
                <a:spcPts val="0"/>
              </a:spcAft>
              <a:buClr>
                <a:schemeClr val="dk1"/>
              </a:buClr>
              <a:buSzPts val="1100"/>
              <a:buFont typeface="Arial"/>
              <a:buNone/>
            </a:pPr>
            <a:r>
              <a:rPr lang="en-US" sz="4000" b="1" dirty="0">
                <a:solidFill>
                  <a:srgbClr val="434343"/>
                </a:solidFill>
                <a:latin typeface="Univers Light" panose="020B0403020202020204" pitchFamily="34" charset="0"/>
                <a:ea typeface="Arial Narrow"/>
                <a:cs typeface="Arial Narrow"/>
                <a:sym typeface="Arial Narrow"/>
              </a:rPr>
              <a:t>Create Stories with the ‘3 Cs’</a:t>
            </a:r>
            <a:endParaRPr sz="4000" b="1" dirty="0">
              <a:solidFill>
                <a:srgbClr val="434343"/>
              </a:solidFill>
              <a:latin typeface="Univers Light" panose="020B0403020202020204" pitchFamily="34" charset="0"/>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Univers" panose="020B0503020202020204" pitchFamily="34" charset="0"/>
            </a:endParaRPr>
          </a:p>
          <a:p>
            <a:pPr marL="0" marR="0" lvl="0" indent="0" algn="l" rtl="0">
              <a:spcBef>
                <a:spcPts val="0"/>
              </a:spcBef>
              <a:spcAft>
                <a:spcPts val="0"/>
              </a:spcAft>
              <a:buNone/>
            </a:pPr>
            <a:endParaRPr sz="4000" dirty="0">
              <a:solidFill>
                <a:schemeClr val="dk1"/>
              </a:solidFill>
              <a:latin typeface="Univers" panose="020B0503020202020204" pitchFamily="34" charset="0"/>
              <a:ea typeface="Open Sans"/>
              <a:cs typeface="Open Sans"/>
              <a:sym typeface="Open Sans"/>
            </a:endParaRPr>
          </a:p>
        </p:txBody>
      </p:sp>
      <p:sp>
        <p:nvSpPr>
          <p:cNvPr id="268" name="Google Shape;268;gccba595495_0_10"/>
          <p:cNvSpPr txBox="1"/>
          <p:nvPr/>
        </p:nvSpPr>
        <p:spPr>
          <a:xfrm>
            <a:off x="3206062" y="1734900"/>
            <a:ext cx="8533019" cy="4839588"/>
          </a:xfrm>
          <a:prstGeom prst="rect">
            <a:avLst/>
          </a:prstGeom>
          <a:noFill/>
          <a:ln>
            <a:noFill/>
          </a:ln>
        </p:spPr>
        <p:txBody>
          <a:bodyPr spcFirstLastPara="1" wrap="square" lIns="91425" tIns="91425" rIns="91425" bIns="91425" anchor="t" anchorCtr="0">
            <a:noAutofit/>
          </a:bodyPr>
          <a:lstStyle/>
          <a:p>
            <a:pPr marL="101600" lvl="0" indent="0" algn="l" rtl="0">
              <a:lnSpc>
                <a:spcPct val="115000"/>
              </a:lnSpc>
              <a:spcBef>
                <a:spcPts val="0"/>
              </a:spcBef>
              <a:spcAft>
                <a:spcPts val="0"/>
              </a:spcAft>
              <a:buClr>
                <a:schemeClr val="dk1"/>
              </a:buClr>
              <a:buSzPts val="1100"/>
              <a:buFont typeface="Arial"/>
              <a:buNone/>
            </a:pPr>
            <a:endParaRPr sz="2000" dirty="0">
              <a:solidFill>
                <a:srgbClr val="FFFFFF"/>
              </a:solidFill>
              <a:latin typeface="Work Sans"/>
              <a:ea typeface="Work Sans"/>
              <a:cs typeface="Work Sans"/>
              <a:sym typeface="Work Sans"/>
            </a:endParaRPr>
          </a:p>
          <a:p>
            <a:pPr marL="101600" lvl="0" indent="0" algn="l" rtl="0">
              <a:lnSpc>
                <a:spcPct val="115000"/>
              </a:lnSpc>
              <a:spcBef>
                <a:spcPts val="0"/>
              </a:spcBef>
              <a:spcAft>
                <a:spcPts val="0"/>
              </a:spcAft>
              <a:buClr>
                <a:schemeClr val="dk1"/>
              </a:buClr>
              <a:buSzPts val="1100"/>
              <a:buFont typeface="Arial"/>
              <a:buNone/>
            </a:pPr>
            <a:r>
              <a:rPr lang="en-US" sz="2000" b="1" dirty="0">
                <a:solidFill>
                  <a:srgbClr val="7030A0"/>
                </a:solidFill>
                <a:latin typeface="Univers" panose="020B0503020202020204" pitchFamily="34" charset="0"/>
                <a:ea typeface="Work Sans"/>
                <a:cs typeface="Work Sans"/>
                <a:sym typeface="Work Sans"/>
              </a:rPr>
              <a:t>Listen for stories that cover the 3 Cs:</a:t>
            </a:r>
            <a:r>
              <a:rPr lang="en-US" sz="2000" dirty="0">
                <a:solidFill>
                  <a:srgbClr val="FFFFFF"/>
                </a:solidFill>
                <a:latin typeface="Univers" panose="020B0503020202020204" pitchFamily="34" charset="0"/>
                <a:ea typeface="Work Sans"/>
                <a:cs typeface="Work Sans"/>
                <a:sym typeface="Work Sans"/>
              </a:rPr>
              <a:t>​</a:t>
            </a:r>
            <a:endParaRPr sz="2000" dirty="0">
              <a:solidFill>
                <a:srgbClr val="FFFFFF"/>
              </a:solidFill>
              <a:latin typeface="Univers" panose="020B0503020202020204" pitchFamily="34" charset="0"/>
              <a:ea typeface="Work Sans"/>
              <a:cs typeface="Work Sans"/>
              <a:sym typeface="Work Sans"/>
            </a:endParaRPr>
          </a:p>
          <a:p>
            <a:pPr marL="838200" lvl="0" indent="-355600" algn="l" rtl="0">
              <a:lnSpc>
                <a:spcPct val="115000"/>
              </a:lnSpc>
              <a:spcBef>
                <a:spcPts val="0"/>
              </a:spcBef>
              <a:spcAft>
                <a:spcPts val="0"/>
              </a:spcAft>
              <a:buClr>
                <a:srgbClr val="7030A0"/>
              </a:buClr>
              <a:buSzPts val="2000"/>
              <a:buFont typeface="Wingdings 3" panose="05040102010807070707" pitchFamily="18" charset="2"/>
              <a:buChar char="u"/>
            </a:pPr>
            <a:r>
              <a:rPr lang="en-US" sz="2000" b="1" dirty="0">
                <a:solidFill>
                  <a:srgbClr val="7030A0"/>
                </a:solidFill>
                <a:latin typeface="Univers" panose="020B0503020202020204" pitchFamily="34" charset="0"/>
                <a:ea typeface="Work Sans"/>
                <a:cs typeface="Work Sans"/>
                <a:sym typeface="Work Sans"/>
              </a:rPr>
              <a:t>CULTURE</a:t>
            </a:r>
            <a:r>
              <a:rPr lang="en-US" sz="2000" dirty="0">
                <a:solidFill>
                  <a:srgbClr val="595959"/>
                </a:solidFill>
                <a:latin typeface="Univers" panose="020B0503020202020204" pitchFamily="34" charset="0"/>
                <a:ea typeface="Work Sans"/>
                <a:cs typeface="Work Sans"/>
                <a:sym typeface="Work Sans"/>
              </a:rPr>
              <a:t>: How would you describe the </a:t>
            </a:r>
            <a:r>
              <a:rPr lang="en-US" sz="2000" b="1" dirty="0">
                <a:solidFill>
                  <a:srgbClr val="7030A0"/>
                </a:solidFill>
                <a:latin typeface="Univers" panose="020B0503020202020204" pitchFamily="34" charset="0"/>
                <a:ea typeface="Work Sans"/>
                <a:cs typeface="Work Sans"/>
                <a:sym typeface="Work Sans"/>
              </a:rPr>
              <a:t>people </a:t>
            </a:r>
            <a:r>
              <a:rPr lang="en-US" sz="2000" dirty="0">
                <a:solidFill>
                  <a:srgbClr val="595959"/>
                </a:solidFill>
                <a:latin typeface="Univers" panose="020B0503020202020204" pitchFamily="34" charset="0"/>
                <a:ea typeface="Work Sans"/>
                <a:cs typeface="Work Sans"/>
                <a:sym typeface="Work Sans"/>
              </a:rPr>
              <a:t>who are part of your community?</a:t>
            </a:r>
            <a:r>
              <a:rPr lang="en-US" sz="2000" dirty="0">
                <a:solidFill>
                  <a:srgbClr val="FFFFFF"/>
                </a:solidFill>
                <a:latin typeface="Univers" panose="020B0503020202020204" pitchFamily="34" charset="0"/>
                <a:ea typeface="Work Sans"/>
                <a:cs typeface="Work Sans"/>
                <a:sym typeface="Work Sans"/>
              </a:rPr>
              <a:t> </a:t>
            </a:r>
            <a:r>
              <a:rPr lang="en-US" sz="2000" dirty="0">
                <a:solidFill>
                  <a:srgbClr val="595959"/>
                </a:solidFill>
                <a:latin typeface="Univers" panose="020B0503020202020204" pitchFamily="34" charset="0"/>
                <a:ea typeface="Work Sans"/>
                <a:cs typeface="Work Sans"/>
                <a:sym typeface="Work Sans"/>
              </a:rPr>
              <a:t>What do we have in common? What is our history? What are our languages? What do we celebrate? What do we value?</a:t>
            </a:r>
            <a:r>
              <a:rPr lang="en-US" sz="2000" dirty="0">
                <a:solidFill>
                  <a:srgbClr val="FFFFFF"/>
                </a:solidFill>
                <a:latin typeface="Univers" panose="020B0503020202020204" pitchFamily="34" charset="0"/>
                <a:ea typeface="Work Sans"/>
                <a:cs typeface="Work Sans"/>
                <a:sym typeface="Work Sans"/>
              </a:rPr>
              <a:t>​</a:t>
            </a:r>
            <a:endParaRPr sz="2000" dirty="0">
              <a:solidFill>
                <a:srgbClr val="FFFFFF"/>
              </a:solidFill>
              <a:latin typeface="Univers" panose="020B0503020202020204" pitchFamily="34" charset="0"/>
              <a:ea typeface="Work Sans"/>
              <a:cs typeface="Work Sans"/>
              <a:sym typeface="Work Sans"/>
            </a:endParaRPr>
          </a:p>
          <a:p>
            <a:pPr marL="838200" lvl="0" indent="-355600" algn="l" rtl="0">
              <a:lnSpc>
                <a:spcPct val="115000"/>
              </a:lnSpc>
              <a:spcBef>
                <a:spcPts val="0"/>
              </a:spcBef>
              <a:spcAft>
                <a:spcPts val="0"/>
              </a:spcAft>
              <a:buClr>
                <a:srgbClr val="7030A0"/>
              </a:buClr>
              <a:buSzPts val="2000"/>
              <a:buFont typeface="Wingdings 3" panose="05040102010807070707" pitchFamily="18" charset="2"/>
              <a:buChar char="u"/>
            </a:pPr>
            <a:r>
              <a:rPr lang="en-US" sz="2000" b="1" dirty="0">
                <a:solidFill>
                  <a:srgbClr val="7030A0"/>
                </a:solidFill>
                <a:latin typeface="Univers" panose="020B0503020202020204" pitchFamily="34" charset="0"/>
                <a:ea typeface="Work Sans"/>
                <a:cs typeface="Work Sans"/>
                <a:sym typeface="Work Sans"/>
              </a:rPr>
              <a:t>CONCERNS</a:t>
            </a:r>
            <a:r>
              <a:rPr lang="en-US" sz="2000" dirty="0">
                <a:solidFill>
                  <a:srgbClr val="595959"/>
                </a:solidFill>
                <a:latin typeface="Univers" panose="020B0503020202020204" pitchFamily="34" charset="0"/>
                <a:ea typeface="Work Sans"/>
                <a:cs typeface="Work Sans"/>
                <a:sym typeface="Work Sans"/>
              </a:rPr>
              <a:t>: What </a:t>
            </a:r>
            <a:r>
              <a:rPr lang="en-US" sz="2000" b="1" dirty="0">
                <a:solidFill>
                  <a:srgbClr val="7030A0"/>
                </a:solidFill>
                <a:latin typeface="Univers" panose="020B0503020202020204" pitchFamily="34" charset="0"/>
                <a:ea typeface="Work Sans"/>
                <a:cs typeface="Work Sans"/>
                <a:sym typeface="Work Sans"/>
              </a:rPr>
              <a:t>issues</a:t>
            </a:r>
            <a:r>
              <a:rPr lang="en-US" sz="2000" dirty="0">
                <a:solidFill>
                  <a:srgbClr val="595959"/>
                </a:solidFill>
                <a:latin typeface="Univers" panose="020B0503020202020204" pitchFamily="34" charset="0"/>
                <a:ea typeface="Work Sans"/>
                <a:cs typeface="Work Sans"/>
                <a:sym typeface="Work Sans"/>
              </a:rPr>
              <a:t> need attention from government? What community projects need resources? Are there examples of elected officials ignoring our concerns? </a:t>
            </a:r>
            <a:r>
              <a:rPr lang="en-US" sz="2000" dirty="0">
                <a:solidFill>
                  <a:srgbClr val="FFFFFF"/>
                </a:solidFill>
                <a:latin typeface="Univers" panose="020B0503020202020204" pitchFamily="34" charset="0"/>
                <a:ea typeface="Work Sans"/>
                <a:cs typeface="Work Sans"/>
                <a:sym typeface="Work Sans"/>
              </a:rPr>
              <a:t>​</a:t>
            </a:r>
            <a:endParaRPr sz="2000" dirty="0">
              <a:solidFill>
                <a:srgbClr val="FFFFFF"/>
              </a:solidFill>
              <a:latin typeface="Univers" panose="020B0503020202020204" pitchFamily="34" charset="0"/>
              <a:ea typeface="Work Sans"/>
              <a:cs typeface="Work Sans"/>
              <a:sym typeface="Work Sans"/>
            </a:endParaRPr>
          </a:p>
          <a:p>
            <a:pPr marL="838200" lvl="0" indent="-355600" algn="l" rtl="0">
              <a:lnSpc>
                <a:spcPct val="115000"/>
              </a:lnSpc>
              <a:spcBef>
                <a:spcPts val="0"/>
              </a:spcBef>
              <a:spcAft>
                <a:spcPts val="0"/>
              </a:spcAft>
              <a:buClr>
                <a:srgbClr val="7030A0"/>
              </a:buClr>
              <a:buSzPts val="2000"/>
              <a:buFont typeface="Wingdings 3" panose="05040102010807070707" pitchFamily="18" charset="2"/>
              <a:buChar char="u"/>
            </a:pPr>
            <a:r>
              <a:rPr lang="en-US" sz="2000" b="1" dirty="0">
                <a:solidFill>
                  <a:srgbClr val="7030A0"/>
                </a:solidFill>
                <a:latin typeface="Univers" panose="020B0503020202020204" pitchFamily="34" charset="0"/>
                <a:ea typeface="Work Sans"/>
                <a:cs typeface="Work Sans"/>
                <a:sym typeface="Work Sans"/>
              </a:rPr>
              <a:t>COUNT</a:t>
            </a:r>
            <a:r>
              <a:rPr lang="en-US" sz="2000" dirty="0">
                <a:solidFill>
                  <a:srgbClr val="595959"/>
                </a:solidFill>
                <a:latin typeface="Univers" panose="020B0503020202020204" pitchFamily="34" charset="0"/>
                <a:ea typeface="Work Sans"/>
                <a:cs typeface="Work Sans"/>
                <a:sym typeface="Work Sans"/>
              </a:rPr>
              <a:t>: Is there </a:t>
            </a:r>
            <a:r>
              <a:rPr lang="en-US" sz="2000" b="1" dirty="0">
                <a:solidFill>
                  <a:srgbClr val="7030A0"/>
                </a:solidFill>
                <a:latin typeface="Univers" panose="020B0503020202020204" pitchFamily="34" charset="0"/>
                <a:ea typeface="Work Sans"/>
                <a:cs typeface="Work Sans"/>
                <a:sym typeface="Work Sans"/>
              </a:rPr>
              <a:t>data </a:t>
            </a:r>
            <a:r>
              <a:rPr lang="en-US" sz="2000" dirty="0">
                <a:solidFill>
                  <a:srgbClr val="595959"/>
                </a:solidFill>
                <a:latin typeface="Univers" panose="020B0503020202020204" pitchFamily="34" charset="0"/>
                <a:ea typeface="Work Sans"/>
                <a:cs typeface="Work Sans"/>
                <a:sym typeface="Work Sans"/>
              </a:rPr>
              <a:t>we can present that strengthens our stories? (Number of people in our community, % POC, income levels, distance from hospitals, lack of greenspace)</a:t>
            </a:r>
            <a:r>
              <a:rPr lang="en-US" sz="2000" dirty="0">
                <a:solidFill>
                  <a:srgbClr val="FFFFFF"/>
                </a:solidFill>
                <a:latin typeface="Univers" panose="020B0503020202020204" pitchFamily="34" charset="0"/>
                <a:ea typeface="Work Sans"/>
                <a:cs typeface="Work Sans"/>
                <a:sym typeface="Work Sans"/>
              </a:rPr>
              <a:t>​</a:t>
            </a:r>
            <a:endParaRPr sz="2000" dirty="0">
              <a:solidFill>
                <a:srgbClr val="FFFFFF"/>
              </a:solidFill>
              <a:latin typeface="Univers" panose="020B0503020202020204" pitchFamily="34" charset="0"/>
              <a:ea typeface="Work Sans"/>
              <a:cs typeface="Work Sans"/>
              <a:sym typeface="Work Sans"/>
            </a:endParaRPr>
          </a:p>
          <a:p>
            <a:pPr marL="0" lvl="0" indent="0" algn="l" rtl="0">
              <a:spcBef>
                <a:spcPts val="0"/>
              </a:spcBef>
              <a:spcAft>
                <a:spcPts val="0"/>
              </a:spcAft>
              <a:buNone/>
            </a:pPr>
            <a:endParaRPr dirty="0">
              <a:latin typeface="Calibri"/>
              <a:ea typeface="Calibri"/>
              <a:cs typeface="Calibri"/>
              <a:sym typeface="Calibri"/>
            </a:endParaRPr>
          </a:p>
        </p:txBody>
      </p:sp>
      <p:pic>
        <p:nvPicPr>
          <p:cNvPr id="20" name="Picture 19" descr="An aerial view of a town&#10;&#10;Description automatically generated with medium confidence">
            <a:extLst>
              <a:ext uri="{FF2B5EF4-FFF2-40B4-BE49-F238E27FC236}">
                <a16:creationId xmlns:a16="http://schemas.microsoft.com/office/drawing/2014/main" id="{91527D43-C98B-47DE-8D76-25D975AC65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310" t="680" r="-1493" b="31392"/>
          <a:stretch/>
        </p:blipFill>
        <p:spPr>
          <a:xfrm>
            <a:off x="2276631" y="3064302"/>
            <a:ext cx="1109199" cy="11040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descr="A picture containing sky, outdoor, nature, shore&#10;&#10;Description automatically generated">
            <a:extLst>
              <a:ext uri="{FF2B5EF4-FFF2-40B4-BE49-F238E27FC236}">
                <a16:creationId xmlns:a16="http://schemas.microsoft.com/office/drawing/2014/main" id="{344E2940-FC3D-463B-9572-BB0DBB20F7CE}"/>
              </a:ext>
            </a:extLst>
          </p:cNvPr>
          <p:cNvPicPr>
            <a:picLocks noChangeAspect="1"/>
          </p:cNvPicPr>
          <p:nvPr/>
        </p:nvPicPr>
        <p:blipFill rotWithShape="1">
          <a:blip r:embed="rId6">
            <a:extLst>
              <a:ext uri="{28A0092B-C50C-407E-A947-70E740481C1C}">
                <a14:useLocalDpi xmlns:a14="http://schemas.microsoft.com/office/drawing/2010/main" val="0"/>
              </a:ext>
            </a:extLst>
          </a:blip>
          <a:srcRect r="20451"/>
          <a:stretch/>
        </p:blipFill>
        <p:spPr>
          <a:xfrm>
            <a:off x="599539" y="2337205"/>
            <a:ext cx="1840965" cy="176661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2" name="Picture 2" descr="The decline of wild salmon in Alaska's Yukon is putting lives and native culture at risk ...">
            <a:extLst>
              <a:ext uri="{FF2B5EF4-FFF2-40B4-BE49-F238E27FC236}">
                <a16:creationId xmlns:a16="http://schemas.microsoft.com/office/drawing/2014/main" id="{D70CD59F-3B85-4EDF-8AA0-517B91C744D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178" r="27"/>
          <a:stretch/>
        </p:blipFill>
        <p:spPr bwMode="auto">
          <a:xfrm>
            <a:off x="1030331" y="3745873"/>
            <a:ext cx="2175934" cy="207844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3" name="Picture 7">
            <a:extLst>
              <a:ext uri="{FF2B5EF4-FFF2-40B4-BE49-F238E27FC236}">
                <a16:creationId xmlns:a16="http://schemas.microsoft.com/office/drawing/2014/main" id="{509F1A9E-EC42-4153-94CE-52962120B9EC}"/>
              </a:ext>
            </a:extLst>
          </p:cNvPr>
          <p:cNvPicPr>
            <a:picLocks noChangeAspect="1"/>
          </p:cNvPicPr>
          <p:nvPr/>
        </p:nvPicPr>
        <p:blipFill rotWithShape="1">
          <a:blip r:embed="rId8"/>
          <a:srcRect l="-1356" r="-339" b="40000"/>
          <a:stretch/>
        </p:blipFill>
        <p:spPr>
          <a:xfrm>
            <a:off x="9611080" y="6459506"/>
            <a:ext cx="2468378" cy="369047"/>
          </a:xfrm>
          <a:prstGeom prst="rect">
            <a:avLst/>
          </a:prstGeom>
        </p:spPr>
      </p:pic>
      <p:sp>
        <p:nvSpPr>
          <p:cNvPr id="24" name="TextBox 23">
            <a:extLst>
              <a:ext uri="{FF2B5EF4-FFF2-40B4-BE49-F238E27FC236}">
                <a16:creationId xmlns:a16="http://schemas.microsoft.com/office/drawing/2014/main" id="{57EE8EA7-979B-46D9-8D9E-F2CE40085CAD}"/>
              </a:ext>
            </a:extLst>
          </p:cNvPr>
          <p:cNvSpPr txBox="1"/>
          <p:nvPr/>
        </p:nvSpPr>
        <p:spPr>
          <a:xfrm>
            <a:off x="11085341" y="6288256"/>
            <a:ext cx="994117" cy="286232"/>
          </a:xfrm>
          <a:prstGeom prst="rect">
            <a:avLst/>
          </a:prstGeom>
          <a:noFill/>
        </p:spPr>
        <p:txBody>
          <a:bodyPr wrap="square" rtlCol="0">
            <a:spAutoFit/>
          </a:bodyPr>
          <a:lstStyle/>
          <a:p>
            <a:pPr algn="r">
              <a:lnSpc>
                <a:spcPct val="90000"/>
              </a:lnSpc>
            </a:pPr>
            <a:r>
              <a:rPr lang="en-US" sz="1400" dirty="0">
                <a:solidFill>
                  <a:srgbClr val="BBEE9E"/>
                </a:solidFill>
                <a:latin typeface="Univers Condensed" panose="020B0503020202020204" pitchFamily="34" charset="0"/>
              </a:rPr>
              <a:t>Created by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gc9914a79e3_0_20" descr="Abstract aqua blue blurred bokeh background"/>
          <p:cNvPicPr preferRelativeResize="0"/>
          <p:nvPr/>
        </p:nvPicPr>
        <p:blipFill rotWithShape="1">
          <a:blip r:embed="rId3">
            <a:alphaModFix/>
          </a:blip>
          <a:srcRect b="80671"/>
          <a:stretch/>
        </p:blipFill>
        <p:spPr>
          <a:xfrm>
            <a:off x="0" y="-12"/>
            <a:ext cx="12192000" cy="1629049"/>
          </a:xfrm>
          <a:prstGeom prst="rect">
            <a:avLst/>
          </a:prstGeom>
          <a:noFill/>
          <a:ln>
            <a:noFill/>
          </a:ln>
        </p:spPr>
      </p:pic>
      <p:pic>
        <p:nvPicPr>
          <p:cNvPr id="275" name="Google Shape;275;gc9914a79e3_0_20"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276" name="Google Shape;276;gc9914a79e3_0_20"/>
          <p:cNvSpPr txBox="1"/>
          <p:nvPr/>
        </p:nvSpPr>
        <p:spPr>
          <a:xfrm>
            <a:off x="1988932" y="152713"/>
            <a:ext cx="99132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Univers" panose="020B0503020202020204" pitchFamily="34" charset="0"/>
                <a:ea typeface="Open Sans"/>
                <a:cs typeface="Open Sans"/>
                <a:sym typeface="Open Sans"/>
              </a:rPr>
              <a:t>Preparing your Testimony</a:t>
            </a:r>
            <a:r>
              <a:rPr lang="en-US" sz="4000" dirty="0">
                <a:solidFill>
                  <a:schemeClr val="dk1"/>
                </a:solidFill>
                <a:latin typeface="Univers" panose="020B0503020202020204" pitchFamily="34" charset="0"/>
                <a:ea typeface="Open Sans"/>
                <a:cs typeface="Open Sans"/>
                <a:sym typeface="Open Sans"/>
              </a:rPr>
              <a:t>: </a:t>
            </a:r>
            <a:endParaRPr sz="4000" dirty="0">
              <a:solidFill>
                <a:schemeClr val="dk1"/>
              </a:solidFill>
              <a:latin typeface="Univers" panose="020B0503020202020204" pitchFamily="34" charset="0"/>
              <a:ea typeface="Open Sans"/>
              <a:cs typeface="Open Sans"/>
              <a:sym typeface="Open Sans"/>
            </a:endParaRPr>
          </a:p>
          <a:p>
            <a:pPr marL="0" marR="0" lvl="0" indent="0" algn="l" rtl="0">
              <a:spcBef>
                <a:spcPts val="0"/>
              </a:spcBef>
              <a:spcAft>
                <a:spcPts val="0"/>
              </a:spcAft>
              <a:buNone/>
            </a:pPr>
            <a:r>
              <a:rPr lang="en-US" sz="4000" dirty="0">
                <a:solidFill>
                  <a:schemeClr val="dk1"/>
                </a:solidFill>
                <a:latin typeface="Univers Light" panose="020B0403020202020204" pitchFamily="34" charset="0"/>
                <a:ea typeface="Open Sans"/>
                <a:cs typeface="Open Sans"/>
                <a:sym typeface="Open Sans"/>
              </a:rPr>
              <a:t>Tips to Consider</a:t>
            </a:r>
            <a:endParaRPr dirty="0">
              <a:latin typeface="Univers Light" panose="020B0403020202020204" pitchFamily="34" charset="0"/>
              <a:ea typeface="Open Sans"/>
              <a:cs typeface="Open Sans"/>
              <a:sym typeface="Open Sans"/>
            </a:endParaRPr>
          </a:p>
        </p:txBody>
      </p:sp>
      <p:sp>
        <p:nvSpPr>
          <p:cNvPr id="278" name="Google Shape;278;gc9914a79e3_0_20"/>
          <p:cNvSpPr txBox="1"/>
          <p:nvPr/>
        </p:nvSpPr>
        <p:spPr>
          <a:xfrm>
            <a:off x="5294671" y="1969639"/>
            <a:ext cx="6181161" cy="3515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Work Sans"/>
              <a:buAutoNum type="arabicPeriod"/>
            </a:pPr>
            <a:r>
              <a:rPr lang="en-US" sz="2000" dirty="0">
                <a:latin typeface="Univers" panose="020B0503020202020204" pitchFamily="34" charset="0"/>
                <a:ea typeface="Work Sans"/>
                <a:cs typeface="Work Sans"/>
                <a:sym typeface="Work Sans"/>
              </a:rPr>
              <a:t>Understand the process and rules- including virtual options</a:t>
            </a:r>
            <a:endParaRPr sz="2000" dirty="0">
              <a:latin typeface="Univers" panose="020B0503020202020204" pitchFamily="34" charset="0"/>
              <a:ea typeface="Work Sans"/>
              <a:cs typeface="Work Sans"/>
              <a:sym typeface="Work Sans"/>
            </a:endParaRPr>
          </a:p>
          <a:p>
            <a:pPr marL="457200" lvl="0" indent="-342900" algn="l" rtl="0">
              <a:spcBef>
                <a:spcPts val="0"/>
              </a:spcBef>
              <a:spcAft>
                <a:spcPts val="0"/>
              </a:spcAft>
              <a:buSzPts val="1800"/>
              <a:buFont typeface="Work Sans"/>
              <a:buAutoNum type="arabicPeriod"/>
            </a:pPr>
            <a:r>
              <a:rPr lang="en-US" sz="2000" dirty="0">
                <a:latin typeface="Univers" panose="020B0503020202020204" pitchFamily="34" charset="0"/>
                <a:ea typeface="Work Sans"/>
                <a:cs typeface="Work Sans"/>
                <a:sym typeface="Work Sans"/>
              </a:rPr>
              <a:t>Public testimony should include quantitative and qualitative evidence</a:t>
            </a:r>
            <a:endParaRPr sz="2000" dirty="0">
              <a:latin typeface="Univers" panose="020B0503020202020204" pitchFamily="34" charset="0"/>
              <a:ea typeface="Work Sans"/>
              <a:cs typeface="Work Sans"/>
              <a:sym typeface="Work Sans"/>
            </a:endParaRPr>
          </a:p>
          <a:p>
            <a:pPr marL="457200" lvl="0" indent="-342900" algn="l" rtl="0">
              <a:spcBef>
                <a:spcPts val="0"/>
              </a:spcBef>
              <a:spcAft>
                <a:spcPts val="0"/>
              </a:spcAft>
              <a:buSzPts val="1800"/>
              <a:buFont typeface="Work Sans"/>
              <a:buAutoNum type="arabicPeriod"/>
            </a:pPr>
            <a:r>
              <a:rPr lang="en-US" sz="2000" dirty="0">
                <a:latin typeface="Univers" panose="020B0503020202020204" pitchFamily="34" charset="0"/>
                <a:ea typeface="Work Sans"/>
                <a:cs typeface="Work Sans"/>
                <a:sym typeface="Work Sans"/>
              </a:rPr>
              <a:t>Make your testimony personal and community-centered</a:t>
            </a:r>
            <a:endParaRPr sz="2000" dirty="0">
              <a:latin typeface="Univers" panose="020B0503020202020204" pitchFamily="34" charset="0"/>
              <a:ea typeface="Work Sans"/>
              <a:cs typeface="Work Sans"/>
              <a:sym typeface="Work Sans"/>
            </a:endParaRPr>
          </a:p>
          <a:p>
            <a:pPr marL="457200" lvl="0" indent="-342900" algn="l" rtl="0">
              <a:spcBef>
                <a:spcPts val="0"/>
              </a:spcBef>
              <a:spcAft>
                <a:spcPts val="0"/>
              </a:spcAft>
              <a:buSzPts val="1800"/>
              <a:buFont typeface="Work Sans"/>
              <a:buAutoNum type="arabicPeriod"/>
            </a:pPr>
            <a:r>
              <a:rPr lang="en-US" sz="2000" dirty="0">
                <a:latin typeface="Univers" panose="020B0503020202020204" pitchFamily="34" charset="0"/>
                <a:ea typeface="Work Sans"/>
                <a:cs typeface="Work Sans"/>
                <a:sym typeface="Work Sans"/>
              </a:rPr>
              <a:t>Share what negative outcomes could happen if maps change or remain the same</a:t>
            </a:r>
            <a:endParaRPr sz="2000" dirty="0">
              <a:latin typeface="Univers" panose="020B0503020202020204" pitchFamily="34" charset="0"/>
              <a:ea typeface="Work Sans"/>
              <a:cs typeface="Work Sans"/>
              <a:sym typeface="Work Sans"/>
            </a:endParaRPr>
          </a:p>
          <a:p>
            <a:pPr marL="457200" lvl="0" indent="-342900" algn="l" rtl="0">
              <a:spcBef>
                <a:spcPts val="0"/>
              </a:spcBef>
              <a:spcAft>
                <a:spcPts val="0"/>
              </a:spcAft>
              <a:buSzPts val="1800"/>
              <a:buFont typeface="Work Sans"/>
              <a:buAutoNum type="arabicPeriod"/>
            </a:pPr>
            <a:r>
              <a:rPr lang="en-US" sz="2000" dirty="0">
                <a:latin typeface="Univers" panose="020B0503020202020204" pitchFamily="34" charset="0"/>
                <a:ea typeface="Work Sans"/>
                <a:cs typeface="Work Sans"/>
                <a:sym typeface="Work Sans"/>
              </a:rPr>
              <a:t>Aim for large community turnout to support testimony</a:t>
            </a:r>
            <a:endParaRPr sz="2000" dirty="0">
              <a:latin typeface="Univers" panose="020B0503020202020204" pitchFamily="34" charset="0"/>
              <a:ea typeface="Work Sans"/>
              <a:cs typeface="Work Sans"/>
              <a:sym typeface="Work Sans"/>
            </a:endParaRPr>
          </a:p>
          <a:p>
            <a:pPr marL="457200" lvl="0" indent="-342900" algn="l" rtl="0">
              <a:spcBef>
                <a:spcPts val="0"/>
              </a:spcBef>
              <a:spcAft>
                <a:spcPts val="0"/>
              </a:spcAft>
              <a:buSzPts val="1800"/>
              <a:buFont typeface="Work Sans"/>
              <a:buAutoNum type="arabicPeriod"/>
            </a:pPr>
            <a:r>
              <a:rPr lang="en-US" sz="2000" dirty="0">
                <a:latin typeface="Univers" panose="020B0503020202020204" pitchFamily="34" charset="0"/>
                <a:ea typeface="Work Sans"/>
                <a:cs typeface="Work Sans"/>
                <a:sym typeface="Work Sans"/>
              </a:rPr>
              <a:t>Be concise and </a:t>
            </a:r>
            <a:r>
              <a:rPr lang="en-US" sz="2000" dirty="0">
                <a:latin typeface="Univers" panose="020B0503020202020204" pitchFamily="34" charset="0"/>
                <a:ea typeface="Work Sans"/>
                <a:cs typeface="Work Sans"/>
                <a:sym typeface="Work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courteous</a:t>
            </a:r>
            <a:r>
              <a:rPr lang="en-US" sz="2000" dirty="0">
                <a:latin typeface="Univers" panose="020B0503020202020204" pitchFamily="34" charset="0"/>
                <a:ea typeface="Work Sans"/>
                <a:cs typeface="Work Sans"/>
                <a:sym typeface="Work Sans"/>
              </a:rPr>
              <a:t>! </a:t>
            </a:r>
            <a:endParaRPr sz="2000" dirty="0">
              <a:latin typeface="Univers" panose="020B0503020202020204" pitchFamily="34" charset="0"/>
              <a:ea typeface="Work Sans"/>
              <a:cs typeface="Work Sans"/>
              <a:sym typeface="Work Sans"/>
            </a:endParaRPr>
          </a:p>
        </p:txBody>
      </p:sp>
      <p:pic>
        <p:nvPicPr>
          <p:cNvPr id="6" name="Picture 5">
            <a:extLst>
              <a:ext uri="{FF2B5EF4-FFF2-40B4-BE49-F238E27FC236}">
                <a16:creationId xmlns:a16="http://schemas.microsoft.com/office/drawing/2014/main" id="{EA013AA8-8DBE-4AD4-8036-912CA377E305}"/>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40000" contrast="-20000"/>
                    </a14:imgEffect>
                  </a14:imgLayer>
                </a14:imgProps>
              </a:ext>
            </a:extLst>
          </a:blip>
          <a:srcRect l="10556" r="15000"/>
          <a:stretch/>
        </p:blipFill>
        <p:spPr>
          <a:xfrm rot="5400000">
            <a:off x="718595" y="2002581"/>
            <a:ext cx="4150045" cy="415489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gccba595495_0_0" descr="Abstract aqua blue blurred bokeh background"/>
          <p:cNvPicPr preferRelativeResize="0"/>
          <p:nvPr/>
        </p:nvPicPr>
        <p:blipFill rotWithShape="1">
          <a:blip r:embed="rId3">
            <a:alphaModFix/>
          </a:blip>
          <a:srcRect b="80671"/>
          <a:stretch/>
        </p:blipFill>
        <p:spPr>
          <a:xfrm>
            <a:off x="0" y="-12"/>
            <a:ext cx="12192000" cy="1629049"/>
          </a:xfrm>
          <a:prstGeom prst="rect">
            <a:avLst/>
          </a:prstGeom>
          <a:noFill/>
          <a:ln>
            <a:noFill/>
          </a:ln>
        </p:spPr>
      </p:pic>
      <p:pic>
        <p:nvPicPr>
          <p:cNvPr id="285" name="Google Shape;285;gccba595495_0_0"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286" name="Google Shape;286;gccba595495_0_0"/>
          <p:cNvSpPr txBox="1"/>
          <p:nvPr/>
        </p:nvSpPr>
        <p:spPr>
          <a:xfrm>
            <a:off x="1988932" y="152713"/>
            <a:ext cx="99132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Univers" panose="020B0503020202020204" pitchFamily="34" charset="0"/>
                <a:ea typeface="Open Sans"/>
                <a:cs typeface="Open Sans"/>
                <a:sym typeface="Open Sans"/>
              </a:rPr>
              <a:t>Testimony Breakout: </a:t>
            </a:r>
            <a:endParaRPr sz="4000" b="1" dirty="0">
              <a:solidFill>
                <a:schemeClr val="dk1"/>
              </a:solidFill>
              <a:latin typeface="Univers" panose="020B0503020202020204" pitchFamily="34" charset="0"/>
              <a:ea typeface="Open Sans"/>
              <a:cs typeface="Open Sans"/>
              <a:sym typeface="Open Sans"/>
            </a:endParaRPr>
          </a:p>
          <a:p>
            <a:pPr marL="0" marR="0" lvl="0" indent="0" algn="l" rtl="0">
              <a:spcBef>
                <a:spcPts val="0"/>
              </a:spcBef>
              <a:spcAft>
                <a:spcPts val="0"/>
              </a:spcAft>
              <a:buNone/>
            </a:pPr>
            <a:r>
              <a:rPr lang="en-US" sz="4000" b="1" dirty="0">
                <a:solidFill>
                  <a:schemeClr val="dk1"/>
                </a:solidFill>
                <a:latin typeface="Univers Light" panose="020B0403020202020204" pitchFamily="34" charset="0"/>
                <a:ea typeface="Open Sans"/>
                <a:cs typeface="Open Sans"/>
                <a:sym typeface="Open Sans"/>
              </a:rPr>
              <a:t>Public Testimony Role-Play</a:t>
            </a:r>
            <a:endParaRPr sz="4000" b="1" dirty="0">
              <a:solidFill>
                <a:schemeClr val="dk1"/>
              </a:solidFill>
              <a:latin typeface="Univers Light" panose="020B0403020202020204" pitchFamily="34" charset="0"/>
              <a:ea typeface="Open Sans"/>
              <a:cs typeface="Open Sans"/>
              <a:sym typeface="Open Sans"/>
            </a:endParaRPr>
          </a:p>
        </p:txBody>
      </p:sp>
      <p:sp>
        <p:nvSpPr>
          <p:cNvPr id="287" name="Google Shape;287;gccba595495_0_0"/>
          <p:cNvSpPr txBox="1"/>
          <p:nvPr/>
        </p:nvSpPr>
        <p:spPr>
          <a:xfrm>
            <a:off x="10538060" y="5945976"/>
            <a:ext cx="1236600" cy="286200"/>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en-US" sz="1400" b="1" i="1" dirty="0">
                <a:solidFill>
                  <a:srgbClr val="BBEE9E"/>
                </a:solidFill>
                <a:latin typeface="Arial Narrow"/>
                <a:ea typeface="Arial Narrow"/>
                <a:cs typeface="Arial Narrow"/>
                <a:sym typeface="Arial Narrow"/>
              </a:rPr>
              <a:t>Created by </a:t>
            </a:r>
            <a:endParaRPr dirty="0"/>
          </a:p>
        </p:txBody>
      </p:sp>
      <p:sp>
        <p:nvSpPr>
          <p:cNvPr id="288" name="Google Shape;288;gccba595495_0_0"/>
          <p:cNvSpPr txBox="1"/>
          <p:nvPr/>
        </p:nvSpPr>
        <p:spPr>
          <a:xfrm>
            <a:off x="5037100" y="1998646"/>
            <a:ext cx="6737560" cy="4431952"/>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dk1"/>
              </a:buClr>
              <a:buSzPts val="2400"/>
              <a:buFont typeface="Calibri"/>
              <a:buAutoNum type="arabicPeriod"/>
            </a:pPr>
            <a:r>
              <a:rPr lang="en-US" sz="2000" dirty="0">
                <a:solidFill>
                  <a:schemeClr val="dk1"/>
                </a:solidFill>
                <a:latin typeface="Univers" panose="020B0503020202020204" pitchFamily="34" charset="0"/>
                <a:ea typeface="Calibri"/>
                <a:cs typeface="Calibri"/>
                <a:sym typeface="Calibri"/>
              </a:rPr>
              <a:t>Based on the testimony role-play scenario, what went well? </a:t>
            </a:r>
            <a:endParaRPr sz="2000" dirty="0">
              <a:solidFill>
                <a:schemeClr val="dk1"/>
              </a:solidFill>
              <a:latin typeface="Univers" panose="020B0503020202020204" pitchFamily="34" charset="0"/>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AutoNum type="arabicPeriod"/>
            </a:pPr>
            <a:r>
              <a:rPr lang="en-US" sz="2000" dirty="0">
                <a:solidFill>
                  <a:schemeClr val="dk1"/>
                </a:solidFill>
                <a:latin typeface="Univers" panose="020B0503020202020204" pitchFamily="34" charset="0"/>
                <a:ea typeface="Calibri"/>
                <a:cs typeface="Calibri"/>
                <a:sym typeface="Calibri"/>
              </a:rPr>
              <a:t>Do you think Ms. Kindred’s points were well conveyed? How could they be improved? </a:t>
            </a:r>
            <a:endParaRPr sz="2000" dirty="0">
              <a:solidFill>
                <a:schemeClr val="dk1"/>
              </a:solidFill>
              <a:latin typeface="Univers" panose="020B0503020202020204" pitchFamily="34" charset="0"/>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AutoNum type="arabicPeriod"/>
            </a:pPr>
            <a:r>
              <a:rPr lang="en-US" sz="2000" dirty="0">
                <a:solidFill>
                  <a:schemeClr val="dk1"/>
                </a:solidFill>
                <a:latin typeface="Univers" panose="020B0503020202020204" pitchFamily="34" charset="0"/>
                <a:ea typeface="Calibri"/>
                <a:cs typeface="Calibri"/>
                <a:sym typeface="Calibri"/>
              </a:rPr>
              <a:t>Have people created testimony for redistricting already? What are some helpful real-world things to keep in mind? </a:t>
            </a:r>
            <a:endParaRPr sz="2000" dirty="0">
              <a:solidFill>
                <a:schemeClr val="dk1"/>
              </a:solidFill>
              <a:latin typeface="Univers" panose="020B0503020202020204" pitchFamily="34" charset="0"/>
              <a:ea typeface="Calibri"/>
              <a:cs typeface="Calibri"/>
              <a:sym typeface="Calibri"/>
            </a:endParaRPr>
          </a:p>
          <a:p>
            <a:pPr marL="0" lvl="0" indent="0" algn="l" rtl="0">
              <a:lnSpc>
                <a:spcPct val="115000"/>
              </a:lnSpc>
              <a:spcBef>
                <a:spcPts val="0"/>
              </a:spcBef>
              <a:spcAft>
                <a:spcPts val="0"/>
              </a:spcAft>
              <a:buNone/>
            </a:pPr>
            <a:endParaRPr sz="2000" i="1" dirty="0">
              <a:solidFill>
                <a:schemeClr val="dk1"/>
              </a:solidFill>
              <a:latin typeface="Univers" panose="020B0503020202020204" pitchFamily="34" charset="0"/>
              <a:ea typeface="Calibri"/>
              <a:cs typeface="Calibri"/>
              <a:sym typeface="Calibri"/>
            </a:endParaRPr>
          </a:p>
          <a:p>
            <a:pPr marL="0" lvl="0" indent="0" algn="l" rtl="0">
              <a:lnSpc>
                <a:spcPct val="115000"/>
              </a:lnSpc>
              <a:spcBef>
                <a:spcPts val="0"/>
              </a:spcBef>
              <a:spcAft>
                <a:spcPts val="0"/>
              </a:spcAft>
              <a:buNone/>
            </a:pPr>
            <a:r>
              <a:rPr lang="en-US" sz="2000" i="1" dirty="0">
                <a:solidFill>
                  <a:schemeClr val="dk1"/>
                </a:solidFill>
                <a:latin typeface="Univers" panose="020B0503020202020204" pitchFamily="34" charset="0"/>
                <a:ea typeface="Calibri"/>
                <a:cs typeface="Calibri"/>
                <a:sym typeface="Calibri"/>
              </a:rPr>
              <a:t>Breakout groups will have 20 minutes to discuss questions in small groups before we return to the main room to share reflections and hear the final video</a:t>
            </a:r>
            <a:endParaRPr sz="2000" i="1" dirty="0">
              <a:solidFill>
                <a:schemeClr val="dk1"/>
              </a:solidFill>
              <a:latin typeface="Univers" panose="020B0503020202020204" pitchFamily="34" charset="0"/>
              <a:ea typeface="Calibri"/>
              <a:cs typeface="Calibri"/>
              <a:sym typeface="Calibri"/>
            </a:endParaRPr>
          </a:p>
        </p:txBody>
      </p:sp>
      <p:pic>
        <p:nvPicPr>
          <p:cNvPr id="3" name="Picture 2">
            <a:extLst>
              <a:ext uri="{FF2B5EF4-FFF2-40B4-BE49-F238E27FC236}">
                <a16:creationId xmlns:a16="http://schemas.microsoft.com/office/drawing/2014/main" id="{4FC9788F-9737-4F0C-AD2D-600E717CB7C5}"/>
              </a:ext>
            </a:extLst>
          </p:cNvPr>
          <p:cNvPicPr>
            <a:picLocks noChangeAspect="1"/>
          </p:cNvPicPr>
          <p:nvPr/>
        </p:nvPicPr>
        <p:blipFill rotWithShape="1">
          <a:blip r:embed="rId5"/>
          <a:srcRect l="32307" t="23716" r="31001" b="13853"/>
          <a:stretch/>
        </p:blipFill>
        <p:spPr>
          <a:xfrm>
            <a:off x="675687" y="1998646"/>
            <a:ext cx="4061960" cy="388568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26" name="Picture 2" descr="Georgia - Census Counts">
            <a:extLst>
              <a:ext uri="{FF2B5EF4-FFF2-40B4-BE49-F238E27FC236}">
                <a16:creationId xmlns:a16="http://schemas.microsoft.com/office/drawing/2014/main" id="{AF411AFE-8207-42D5-A0BB-4277D898E0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0272" y="6229474"/>
            <a:ext cx="2574388" cy="40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descr="Abstract aqua blue blurred bokeh background"/>
          <p:cNvPicPr preferRelativeResize="0"/>
          <p:nvPr/>
        </p:nvPicPr>
        <p:blipFill rotWithShape="1">
          <a:blip r:embed="rId3">
            <a:alphaModFix/>
          </a:blip>
          <a:srcRect b="80671"/>
          <a:stretch/>
        </p:blipFill>
        <p:spPr>
          <a:xfrm>
            <a:off x="0" y="-196425"/>
            <a:ext cx="12192000" cy="1629049"/>
          </a:xfrm>
          <a:prstGeom prst="rect">
            <a:avLst/>
          </a:prstGeom>
          <a:noFill/>
          <a:ln>
            <a:noFill/>
          </a:ln>
        </p:spPr>
      </p:pic>
      <p:pic>
        <p:nvPicPr>
          <p:cNvPr id="100" name="Google Shape;100;p2"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101" name="Google Shape;101;p2"/>
          <p:cNvSpPr txBox="1"/>
          <p:nvPr/>
        </p:nvSpPr>
        <p:spPr>
          <a:xfrm>
            <a:off x="1988925" y="152713"/>
            <a:ext cx="101067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Univers" panose="020B0503020202020204" pitchFamily="34" charset="0"/>
                <a:ea typeface="Open Sans"/>
                <a:cs typeface="Open Sans"/>
                <a:sym typeface="Open Sans"/>
              </a:rPr>
              <a:t>Redistricting Community College</a:t>
            </a:r>
            <a:r>
              <a:rPr lang="en-US" sz="4000" b="1" i="0" u="none" strike="noStrike" cap="none" dirty="0">
                <a:solidFill>
                  <a:schemeClr val="dk1"/>
                </a:solidFill>
                <a:latin typeface="Univers" panose="020B0503020202020204" pitchFamily="34" charset="0"/>
                <a:ea typeface="Open Sans"/>
                <a:cs typeface="Open Sans"/>
                <a:sym typeface="Open Sans"/>
              </a:rPr>
              <a:t>: </a:t>
            </a:r>
            <a:r>
              <a:rPr lang="en-US" sz="4000" b="1" dirty="0">
                <a:solidFill>
                  <a:schemeClr val="dk1"/>
                </a:solidFill>
                <a:latin typeface="Univers Light" panose="020B0403020202020204" pitchFamily="34" charset="0"/>
                <a:ea typeface="Open Sans Light"/>
                <a:cs typeface="Open Sans Light"/>
                <a:sym typeface="Open Sans Light"/>
              </a:rPr>
              <a:t>Curriculum </a:t>
            </a:r>
            <a:endParaRPr dirty="0">
              <a:latin typeface="Univers Light" panose="020B0403020202020204" pitchFamily="34" charset="0"/>
            </a:endParaRPr>
          </a:p>
        </p:txBody>
      </p:sp>
      <p:pic>
        <p:nvPicPr>
          <p:cNvPr id="102" name="Google Shape;102;p2"/>
          <p:cNvPicPr preferRelativeResize="0"/>
          <p:nvPr/>
        </p:nvPicPr>
        <p:blipFill>
          <a:blip r:embed="rId5">
            <a:alphaModFix/>
          </a:blip>
          <a:stretch>
            <a:fillRect/>
          </a:stretch>
        </p:blipFill>
        <p:spPr>
          <a:xfrm>
            <a:off x="936663" y="1661635"/>
            <a:ext cx="9251869" cy="50439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gd0c8acf6c2_7_0" descr="Abstract aqua blue blurred bokeh background"/>
          <p:cNvPicPr preferRelativeResize="0"/>
          <p:nvPr/>
        </p:nvPicPr>
        <p:blipFill rotWithShape="1">
          <a:blip r:embed="rId3">
            <a:alphaModFix/>
          </a:blip>
          <a:srcRect b="80671"/>
          <a:stretch/>
        </p:blipFill>
        <p:spPr>
          <a:xfrm>
            <a:off x="0" y="-196425"/>
            <a:ext cx="12192000" cy="1629049"/>
          </a:xfrm>
          <a:prstGeom prst="rect">
            <a:avLst/>
          </a:prstGeom>
          <a:noFill/>
          <a:ln>
            <a:noFill/>
          </a:ln>
        </p:spPr>
      </p:pic>
      <p:pic>
        <p:nvPicPr>
          <p:cNvPr id="108" name="Google Shape;108;gd0c8acf6c2_7_0"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109" name="Google Shape;109;gd0c8acf6c2_7_0"/>
          <p:cNvSpPr txBox="1"/>
          <p:nvPr/>
        </p:nvSpPr>
        <p:spPr>
          <a:xfrm>
            <a:off x="1988925" y="152713"/>
            <a:ext cx="101067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Univers" panose="020B0503020202020204" pitchFamily="34" charset="0"/>
                <a:ea typeface="Open Sans"/>
                <a:cs typeface="Open Sans"/>
                <a:sym typeface="Open Sans"/>
              </a:rPr>
              <a:t>Redistricting Advocacy</a:t>
            </a:r>
            <a:r>
              <a:rPr lang="en-US" sz="4000" b="1" i="0" u="none" strike="noStrike" cap="none" dirty="0">
                <a:solidFill>
                  <a:schemeClr val="dk1"/>
                </a:solidFill>
                <a:latin typeface="Univers" panose="020B0503020202020204" pitchFamily="34" charset="0"/>
                <a:ea typeface="Open Sans"/>
                <a:cs typeface="Open Sans"/>
                <a:sym typeface="Open Sans"/>
              </a:rPr>
              <a:t>: </a:t>
            </a:r>
            <a:r>
              <a:rPr lang="en-US" sz="4000" b="1" dirty="0">
                <a:solidFill>
                  <a:schemeClr val="dk1"/>
                </a:solidFill>
                <a:latin typeface="Univers Light" panose="020B0403020202020204" pitchFamily="34" charset="0"/>
                <a:ea typeface="Open Sans Light"/>
                <a:cs typeface="Open Sans Light"/>
                <a:sym typeface="Open Sans Light"/>
              </a:rPr>
              <a:t>Overview</a:t>
            </a:r>
            <a:endParaRPr dirty="0">
              <a:latin typeface="Univers Light" panose="020B0403020202020204" pitchFamily="34" charset="0"/>
            </a:endParaRPr>
          </a:p>
        </p:txBody>
      </p:sp>
      <p:sp>
        <p:nvSpPr>
          <p:cNvPr id="110" name="Google Shape;110;gd0c8acf6c2_7_0"/>
          <p:cNvSpPr txBox="1"/>
          <p:nvPr/>
        </p:nvSpPr>
        <p:spPr>
          <a:xfrm>
            <a:off x="1374875" y="1815400"/>
            <a:ext cx="9941400" cy="47970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dirty="0"/>
          </a:p>
          <a:p>
            <a:pPr marL="482600" marR="0" lvl="0" indent="-457200" algn="l" rtl="0">
              <a:lnSpc>
                <a:spcPct val="150000"/>
              </a:lnSpc>
              <a:spcBef>
                <a:spcPts val="2200"/>
              </a:spcBef>
              <a:spcAft>
                <a:spcPts val="600"/>
              </a:spcAft>
              <a:buClr>
                <a:srgbClr val="7030A0"/>
              </a:buClr>
              <a:buSzPts val="3200"/>
              <a:buFont typeface="Wingdings 3" panose="05040102010807070707" pitchFamily="18" charset="2"/>
              <a:buChar char="u"/>
            </a:pPr>
            <a:r>
              <a:rPr lang="en-US" sz="2800" b="1" i="0" u="none" dirty="0">
                <a:solidFill>
                  <a:schemeClr val="dk1"/>
                </a:solidFill>
                <a:latin typeface="Univers Light" panose="020B0403020202020204" pitchFamily="34" charset="0"/>
                <a:ea typeface="Open Sans Light"/>
                <a:cs typeface="Open Sans Light"/>
                <a:sym typeface="Open Sans Light"/>
              </a:rPr>
              <a:t>Why </a:t>
            </a:r>
            <a:r>
              <a:rPr lang="en-US" sz="2800" b="1" dirty="0">
                <a:solidFill>
                  <a:schemeClr val="dk1"/>
                </a:solidFill>
                <a:latin typeface="Univers Light" panose="020B0403020202020204" pitchFamily="34" charset="0"/>
                <a:ea typeface="Open Sans Light"/>
                <a:cs typeface="Open Sans Light"/>
                <a:sym typeface="Open Sans Light"/>
              </a:rPr>
              <a:t>is </a:t>
            </a:r>
            <a:r>
              <a:rPr lang="en-US" sz="2800" b="1" dirty="0">
                <a:solidFill>
                  <a:srgbClr val="7030A0"/>
                </a:solidFill>
                <a:latin typeface="Univers" panose="020B0503020202020204" pitchFamily="34" charset="0"/>
                <a:ea typeface="Open Sans Light"/>
                <a:cs typeface="Open Sans Light"/>
                <a:sym typeface="Open Sans Light"/>
              </a:rPr>
              <a:t>advocacy</a:t>
            </a:r>
            <a:r>
              <a:rPr lang="en-US" sz="2800" b="1" dirty="0">
                <a:solidFill>
                  <a:schemeClr val="dk1"/>
                </a:solidFill>
                <a:latin typeface="Univers Light" panose="020B0403020202020204" pitchFamily="34" charset="0"/>
                <a:ea typeface="Open Sans Light"/>
                <a:cs typeface="Open Sans Light"/>
                <a:sym typeface="Open Sans Light"/>
              </a:rPr>
              <a:t> important during redistricting</a:t>
            </a:r>
            <a:endParaRPr sz="2800" b="1" dirty="0">
              <a:solidFill>
                <a:schemeClr val="dk1"/>
              </a:solidFill>
              <a:latin typeface="Univers Light" panose="020B0403020202020204" pitchFamily="34" charset="0"/>
              <a:ea typeface="Open Sans Light"/>
              <a:cs typeface="Open Sans Light"/>
              <a:sym typeface="Open Sans Light"/>
            </a:endParaRPr>
          </a:p>
          <a:p>
            <a:pPr marL="482600" marR="0" lvl="0" indent="-457200" algn="l" rtl="0">
              <a:lnSpc>
                <a:spcPct val="150000"/>
              </a:lnSpc>
              <a:spcBef>
                <a:spcPts val="0"/>
              </a:spcBef>
              <a:spcAft>
                <a:spcPts val="600"/>
              </a:spcAft>
              <a:buClr>
                <a:srgbClr val="7030A0"/>
              </a:buClr>
              <a:buSzPts val="3200"/>
              <a:buFont typeface="Wingdings 3" panose="05040102010807070707" pitchFamily="18" charset="2"/>
              <a:buChar char="u"/>
            </a:pPr>
            <a:r>
              <a:rPr lang="en-US" sz="2800" b="1" dirty="0">
                <a:solidFill>
                  <a:schemeClr val="dk1"/>
                </a:solidFill>
                <a:latin typeface="Univers Light" panose="020B0403020202020204" pitchFamily="34" charset="0"/>
                <a:ea typeface="Open Sans Light"/>
                <a:cs typeface="Open Sans Light"/>
                <a:sym typeface="Open Sans Light"/>
              </a:rPr>
              <a:t>How to deliver strong </a:t>
            </a:r>
            <a:r>
              <a:rPr lang="en-US" sz="2800" b="1" dirty="0">
                <a:solidFill>
                  <a:srgbClr val="7030A0"/>
                </a:solidFill>
                <a:latin typeface="Univers" panose="020B0503020202020204" pitchFamily="34" charset="0"/>
                <a:ea typeface="Open Sans Light"/>
                <a:cs typeface="Open Sans Light"/>
                <a:sym typeface="Open Sans Light"/>
              </a:rPr>
              <a:t>public testimony</a:t>
            </a:r>
            <a:endParaRPr sz="2800" b="1" dirty="0">
              <a:solidFill>
                <a:srgbClr val="7030A0"/>
              </a:solidFill>
              <a:latin typeface="Univers" panose="020B0503020202020204" pitchFamily="34" charset="0"/>
              <a:ea typeface="Open Sans Light"/>
              <a:cs typeface="Open Sans Light"/>
              <a:sym typeface="Open Sans Light"/>
            </a:endParaRPr>
          </a:p>
          <a:p>
            <a:pPr marL="482600" lvl="0" indent="-457200" algn="l" rtl="0">
              <a:lnSpc>
                <a:spcPct val="150000"/>
              </a:lnSpc>
              <a:spcBef>
                <a:spcPts val="0"/>
              </a:spcBef>
              <a:spcAft>
                <a:spcPts val="600"/>
              </a:spcAft>
              <a:buClr>
                <a:srgbClr val="7030A0"/>
              </a:buClr>
              <a:buSzPts val="3200"/>
              <a:buFont typeface="Wingdings 3" panose="05040102010807070707" pitchFamily="18" charset="2"/>
              <a:buChar char="u"/>
            </a:pPr>
            <a:r>
              <a:rPr lang="en-US" sz="2800" b="1" dirty="0">
                <a:solidFill>
                  <a:schemeClr val="dk1"/>
                </a:solidFill>
                <a:latin typeface="Univers Light" panose="020B0403020202020204" pitchFamily="34" charset="0"/>
                <a:ea typeface="Open Sans Light"/>
                <a:cs typeface="Open Sans Light"/>
                <a:sym typeface="Open Sans Light"/>
              </a:rPr>
              <a:t>What are ways to increase </a:t>
            </a:r>
            <a:r>
              <a:rPr lang="en-US" sz="2800" b="1" dirty="0">
                <a:solidFill>
                  <a:srgbClr val="7030A0"/>
                </a:solidFill>
                <a:latin typeface="Univers" panose="020B0503020202020204" pitchFamily="34" charset="0"/>
                <a:ea typeface="Open Sans Light"/>
                <a:cs typeface="Open Sans Light"/>
                <a:sym typeface="Open Sans Light"/>
              </a:rPr>
              <a:t>accessibility and transparency </a:t>
            </a:r>
            <a:r>
              <a:rPr lang="en-US" sz="2800" b="1" dirty="0">
                <a:solidFill>
                  <a:schemeClr val="dk1"/>
                </a:solidFill>
                <a:latin typeface="Univers Light" panose="020B0403020202020204" pitchFamily="34" charset="0"/>
                <a:ea typeface="Open Sans Light"/>
                <a:cs typeface="Open Sans Light"/>
                <a:sym typeface="Open Sans Light"/>
              </a:rPr>
              <a:t>in the redistricting process</a:t>
            </a:r>
            <a:endParaRPr sz="2800" b="1" dirty="0">
              <a:solidFill>
                <a:schemeClr val="dk1"/>
              </a:solidFill>
              <a:latin typeface="Univers Light" panose="020B0403020202020204" pitchFamily="34" charset="0"/>
              <a:ea typeface="Open Sans Light"/>
              <a:cs typeface="Open Sans Light"/>
              <a:sym typeface="Open Sans Light"/>
            </a:endParaRPr>
          </a:p>
          <a:p>
            <a:pPr marL="482600" lvl="0" indent="-457200" algn="l" rtl="0">
              <a:lnSpc>
                <a:spcPct val="150000"/>
              </a:lnSpc>
              <a:spcBef>
                <a:spcPts val="0"/>
              </a:spcBef>
              <a:spcAft>
                <a:spcPts val="600"/>
              </a:spcAft>
              <a:buClr>
                <a:srgbClr val="7030A0"/>
              </a:buClr>
              <a:buSzPts val="3200"/>
              <a:buFont typeface="Wingdings 3" panose="05040102010807070707" pitchFamily="18" charset="2"/>
              <a:buChar char="u"/>
            </a:pPr>
            <a:r>
              <a:rPr lang="en-US" sz="2800" b="1" dirty="0">
                <a:solidFill>
                  <a:schemeClr val="dk1"/>
                </a:solidFill>
                <a:latin typeface="Univers Light" panose="020B0403020202020204" pitchFamily="34" charset="0"/>
                <a:ea typeface="Open Sans Light"/>
                <a:cs typeface="Open Sans Light"/>
                <a:sym typeface="Open Sans Light"/>
              </a:rPr>
              <a:t>How are advocacy and transparency </a:t>
            </a:r>
            <a:r>
              <a:rPr lang="en-US" sz="2800" b="1" dirty="0">
                <a:solidFill>
                  <a:srgbClr val="7030A0"/>
                </a:solidFill>
                <a:latin typeface="Univers" panose="020B0503020202020204" pitchFamily="34" charset="0"/>
                <a:ea typeface="Open Sans Light"/>
                <a:cs typeface="Open Sans Light"/>
                <a:sym typeface="Open Sans Light"/>
              </a:rPr>
              <a:t>connected</a:t>
            </a:r>
            <a:endParaRPr sz="2800" b="1" dirty="0">
              <a:solidFill>
                <a:srgbClr val="7030A0"/>
              </a:solidFill>
              <a:latin typeface="Univers" panose="020B0503020202020204" pitchFamily="34" charset="0"/>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descr="Abstract aqua blue blurred bokeh background"/>
          <p:cNvPicPr preferRelativeResize="0"/>
          <p:nvPr/>
        </p:nvPicPr>
        <p:blipFill rotWithShape="1">
          <a:blip r:embed="rId3">
            <a:alphaModFix/>
          </a:blip>
          <a:srcRect b="80671"/>
          <a:stretch/>
        </p:blipFill>
        <p:spPr>
          <a:xfrm>
            <a:off x="0" y="0"/>
            <a:ext cx="12192000" cy="1629049"/>
          </a:xfrm>
          <a:prstGeom prst="rect">
            <a:avLst/>
          </a:prstGeom>
          <a:noFill/>
          <a:ln>
            <a:noFill/>
          </a:ln>
        </p:spPr>
      </p:pic>
      <p:pic>
        <p:nvPicPr>
          <p:cNvPr id="116" name="Google Shape;116;p3"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117" name="Google Shape;117;p3"/>
          <p:cNvSpPr txBox="1"/>
          <p:nvPr/>
        </p:nvSpPr>
        <p:spPr>
          <a:xfrm>
            <a:off x="1988932" y="268170"/>
            <a:ext cx="99132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Univers" panose="020B0503020202020204" pitchFamily="34" charset="0"/>
                <a:ea typeface="Open Sans"/>
                <a:cs typeface="Open Sans"/>
                <a:sym typeface="Open Sans"/>
              </a:rPr>
              <a:t>Redistricting Advocacy: </a:t>
            </a:r>
          </a:p>
          <a:p>
            <a:pPr marL="0" marR="0" lvl="0" indent="0" algn="l" rtl="0">
              <a:spcBef>
                <a:spcPts val="0"/>
              </a:spcBef>
              <a:spcAft>
                <a:spcPts val="0"/>
              </a:spcAft>
              <a:buNone/>
            </a:pPr>
            <a:r>
              <a:rPr lang="en-US" sz="4000" b="1" dirty="0">
                <a:solidFill>
                  <a:schemeClr val="dk1"/>
                </a:solidFill>
                <a:latin typeface="Univers Light" panose="020B0403020202020204" pitchFamily="34" charset="0"/>
                <a:ea typeface="Open Sans Light"/>
                <a:cs typeface="Open Sans Light"/>
                <a:sym typeface="Open Sans Light"/>
              </a:rPr>
              <a:t>Why it matters</a:t>
            </a:r>
            <a:endParaRPr dirty="0">
              <a:latin typeface="Univers Light" panose="020B0403020202020204" pitchFamily="34" charset="0"/>
            </a:endParaRPr>
          </a:p>
        </p:txBody>
      </p:sp>
      <p:pic>
        <p:nvPicPr>
          <p:cNvPr id="118" name="Google Shape;118;p3"/>
          <p:cNvPicPr preferRelativeResize="0"/>
          <p:nvPr/>
        </p:nvPicPr>
        <p:blipFill>
          <a:blip r:embed="rId5">
            <a:alphaModFix/>
          </a:blip>
          <a:stretch>
            <a:fillRect/>
          </a:stretch>
        </p:blipFill>
        <p:spPr>
          <a:xfrm>
            <a:off x="10100597" y="5988644"/>
            <a:ext cx="1988925" cy="805168"/>
          </a:xfrm>
          <a:prstGeom prst="rect">
            <a:avLst/>
          </a:prstGeom>
          <a:noFill/>
          <a:ln>
            <a:noFill/>
          </a:ln>
        </p:spPr>
      </p:pic>
      <p:sp>
        <p:nvSpPr>
          <p:cNvPr id="119" name="Google Shape;119;p3"/>
          <p:cNvSpPr txBox="1"/>
          <p:nvPr/>
        </p:nvSpPr>
        <p:spPr>
          <a:xfrm>
            <a:off x="1676700" y="2423614"/>
            <a:ext cx="4419300" cy="3748887"/>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7030A0"/>
              </a:buClr>
              <a:buSzPts val="2400"/>
              <a:buFont typeface="Wingdings 3" panose="05040102010807070707" pitchFamily="18" charset="2"/>
              <a:buChar char="u"/>
            </a:pPr>
            <a:r>
              <a:rPr lang="en-US" sz="2400" dirty="0">
                <a:latin typeface="Univers" panose="020B0503020202020204" pitchFamily="34" charset="0"/>
                <a:ea typeface="Work Sans"/>
                <a:cs typeface="Work Sans"/>
                <a:sym typeface="Work Sans"/>
              </a:rPr>
              <a:t>Gives communities a </a:t>
            </a:r>
            <a:r>
              <a:rPr lang="en-US" sz="2400" b="1" dirty="0">
                <a:solidFill>
                  <a:srgbClr val="7030A0"/>
                </a:solidFill>
                <a:latin typeface="Univers" panose="020B0503020202020204" pitchFamily="34" charset="0"/>
                <a:ea typeface="Work Sans"/>
                <a:cs typeface="Work Sans"/>
                <a:sym typeface="Work Sans"/>
              </a:rPr>
              <a:t>voice &amp; access </a:t>
            </a:r>
            <a:r>
              <a:rPr lang="en-US" sz="2400" dirty="0">
                <a:latin typeface="Univers" panose="020B0503020202020204" pitchFamily="34" charset="0"/>
                <a:ea typeface="Work Sans"/>
                <a:cs typeface="Work Sans"/>
                <a:sym typeface="Work Sans"/>
              </a:rPr>
              <a:t>to the political process</a:t>
            </a:r>
            <a:endParaRPr sz="2400" dirty="0">
              <a:latin typeface="Univers" panose="020B0503020202020204" pitchFamily="34" charset="0"/>
              <a:ea typeface="Work Sans"/>
              <a:cs typeface="Work Sans"/>
              <a:sym typeface="Work Sans"/>
            </a:endParaRPr>
          </a:p>
          <a:p>
            <a:pPr marL="457200" lvl="0" indent="-381000" algn="l" rtl="0">
              <a:lnSpc>
                <a:spcPct val="115000"/>
              </a:lnSpc>
              <a:spcBef>
                <a:spcPts val="0"/>
              </a:spcBef>
              <a:spcAft>
                <a:spcPts val="0"/>
              </a:spcAft>
              <a:buClr>
                <a:srgbClr val="7030A0"/>
              </a:buClr>
              <a:buSzPts val="2400"/>
              <a:buFont typeface="Wingdings 3" panose="05040102010807070707" pitchFamily="18" charset="2"/>
              <a:buChar char="u"/>
            </a:pPr>
            <a:r>
              <a:rPr lang="en-US" sz="2400" dirty="0">
                <a:latin typeface="Univers" panose="020B0503020202020204" pitchFamily="34" charset="0"/>
                <a:ea typeface="Work Sans"/>
                <a:cs typeface="Work Sans"/>
                <a:sym typeface="Work Sans"/>
              </a:rPr>
              <a:t>May create maps that better </a:t>
            </a:r>
            <a:r>
              <a:rPr lang="en-US" sz="2400" b="1" dirty="0">
                <a:solidFill>
                  <a:srgbClr val="7030A0"/>
                </a:solidFill>
                <a:latin typeface="Univers" panose="020B0503020202020204" pitchFamily="34" charset="0"/>
                <a:ea typeface="Work Sans"/>
                <a:cs typeface="Work Sans"/>
                <a:sym typeface="Work Sans"/>
              </a:rPr>
              <a:t>represent all </a:t>
            </a:r>
            <a:r>
              <a:rPr lang="en-US" sz="2400" dirty="0">
                <a:latin typeface="Univers" panose="020B0503020202020204" pitchFamily="34" charset="0"/>
                <a:ea typeface="Work Sans"/>
                <a:cs typeface="Work Sans"/>
                <a:sym typeface="Work Sans"/>
              </a:rPr>
              <a:t>communities</a:t>
            </a:r>
            <a:endParaRPr sz="2400" dirty="0">
              <a:latin typeface="Univers" panose="020B0503020202020204" pitchFamily="34" charset="0"/>
              <a:ea typeface="Work Sans"/>
              <a:cs typeface="Work Sans"/>
              <a:sym typeface="Work Sans"/>
            </a:endParaRPr>
          </a:p>
          <a:p>
            <a:pPr marL="457200" lvl="0" indent="-381000" algn="l" rtl="0">
              <a:lnSpc>
                <a:spcPct val="115000"/>
              </a:lnSpc>
              <a:spcBef>
                <a:spcPts val="0"/>
              </a:spcBef>
              <a:spcAft>
                <a:spcPts val="0"/>
              </a:spcAft>
              <a:buClr>
                <a:srgbClr val="7030A0"/>
              </a:buClr>
              <a:buSzPts val="2400"/>
              <a:buFont typeface="Wingdings 3" panose="05040102010807070707" pitchFamily="18" charset="2"/>
              <a:buChar char="u"/>
            </a:pPr>
            <a:r>
              <a:rPr lang="en-US" sz="2400" dirty="0">
                <a:latin typeface="Univers" panose="020B0503020202020204" pitchFamily="34" charset="0"/>
                <a:ea typeface="Work Sans"/>
                <a:cs typeface="Work Sans"/>
                <a:sym typeface="Work Sans"/>
              </a:rPr>
              <a:t>Allows for community </a:t>
            </a:r>
            <a:r>
              <a:rPr lang="en-US" sz="2400" b="1" dirty="0">
                <a:solidFill>
                  <a:srgbClr val="7030A0"/>
                </a:solidFill>
                <a:latin typeface="Univers" panose="020B0503020202020204" pitchFamily="34" charset="0"/>
                <a:ea typeface="Work Sans"/>
                <a:cs typeface="Work Sans"/>
                <a:sym typeface="Work Sans"/>
              </a:rPr>
              <a:t>oversight</a:t>
            </a:r>
            <a:r>
              <a:rPr lang="en-US" sz="2400" dirty="0">
                <a:latin typeface="Univers" panose="020B0503020202020204" pitchFamily="34" charset="0"/>
                <a:ea typeface="Work Sans"/>
                <a:cs typeface="Work Sans"/>
                <a:sym typeface="Work Sans"/>
              </a:rPr>
              <a:t> in the process</a:t>
            </a:r>
            <a:endParaRPr sz="2400" dirty="0">
              <a:latin typeface="Univers" panose="020B0503020202020204" pitchFamily="34" charset="0"/>
              <a:ea typeface="Work Sans"/>
              <a:cs typeface="Work Sans"/>
              <a:sym typeface="Work Sans"/>
            </a:endParaRPr>
          </a:p>
        </p:txBody>
      </p:sp>
      <p:pic>
        <p:nvPicPr>
          <p:cNvPr id="120" name="Google Shape;120;p3"/>
          <p:cNvPicPr preferRelativeResize="0"/>
          <p:nvPr/>
        </p:nvPicPr>
        <p:blipFill rotWithShape="1">
          <a:blip r:embed="rId6">
            <a:alphaModFix/>
          </a:blip>
          <a:srcRect l="9583" r="9424"/>
          <a:stretch/>
        </p:blipFill>
        <p:spPr>
          <a:xfrm>
            <a:off x="6548210" y="2325140"/>
            <a:ext cx="3967090" cy="396311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8" name="Google Shape;171;gca6e74c91b_1_45">
            <a:extLst>
              <a:ext uri="{FF2B5EF4-FFF2-40B4-BE49-F238E27FC236}">
                <a16:creationId xmlns:a16="http://schemas.microsoft.com/office/drawing/2014/main" id="{BB16F990-25ED-4074-8275-7FC676208B6F}"/>
              </a:ext>
            </a:extLst>
          </p:cNvPr>
          <p:cNvSpPr txBox="1"/>
          <p:nvPr/>
        </p:nvSpPr>
        <p:spPr>
          <a:xfrm>
            <a:off x="10600231" y="5768080"/>
            <a:ext cx="1236600" cy="286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1" dirty="0">
                <a:solidFill>
                  <a:srgbClr val="4A86E8"/>
                </a:solidFill>
                <a:latin typeface="Arial Narrow"/>
                <a:ea typeface="Arial Narrow"/>
                <a:cs typeface="Arial Narrow"/>
                <a:sym typeface="Arial Narrow"/>
              </a:rPr>
              <a:t>Created by </a:t>
            </a:r>
            <a:endParaRPr dirty="0">
              <a:solidFill>
                <a:srgbClr val="4A86E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d30bd7d0b6_0_0" descr="Abstract aqua blue blurred bokeh background"/>
          <p:cNvPicPr preferRelativeResize="0"/>
          <p:nvPr/>
        </p:nvPicPr>
        <p:blipFill rotWithShape="1">
          <a:blip r:embed="rId3">
            <a:alphaModFix/>
          </a:blip>
          <a:srcRect b="80671"/>
          <a:stretch/>
        </p:blipFill>
        <p:spPr>
          <a:xfrm>
            <a:off x="0" y="-115613"/>
            <a:ext cx="12192000" cy="1629049"/>
          </a:xfrm>
          <a:prstGeom prst="rect">
            <a:avLst/>
          </a:prstGeom>
          <a:noFill/>
          <a:ln>
            <a:noFill/>
          </a:ln>
        </p:spPr>
      </p:pic>
      <p:pic>
        <p:nvPicPr>
          <p:cNvPr id="126" name="Google Shape;126;gd30bd7d0b6_0_0" descr="Diagram&#10;&#10;Description automatically generated"/>
          <p:cNvPicPr preferRelativeResize="0"/>
          <p:nvPr/>
        </p:nvPicPr>
        <p:blipFill rotWithShape="1">
          <a:blip r:embed="rId4">
            <a:alphaModFix/>
          </a:blip>
          <a:srcRect/>
          <a:stretch/>
        </p:blipFill>
        <p:spPr>
          <a:xfrm>
            <a:off x="0" y="35379"/>
            <a:ext cx="1988932" cy="1389473"/>
          </a:xfrm>
          <a:prstGeom prst="rect">
            <a:avLst/>
          </a:prstGeom>
          <a:noFill/>
          <a:ln>
            <a:noFill/>
          </a:ln>
        </p:spPr>
      </p:pic>
      <p:sp>
        <p:nvSpPr>
          <p:cNvPr id="127" name="Google Shape;127;gd30bd7d0b6_0_0"/>
          <p:cNvSpPr txBox="1"/>
          <p:nvPr/>
        </p:nvSpPr>
        <p:spPr>
          <a:xfrm>
            <a:off x="1988932" y="101453"/>
            <a:ext cx="9913200" cy="1323399"/>
          </a:xfrm>
          <a:prstGeom prst="rect">
            <a:avLst/>
          </a:prstGeom>
          <a:noFill/>
          <a:ln>
            <a:noFill/>
          </a:ln>
        </p:spPr>
        <p:txBody>
          <a:bodyPr spcFirstLastPara="1" wrap="square" lIns="91425" tIns="45700" rIns="91425" bIns="45700" anchor="t" anchorCtr="0">
            <a:spAutoFit/>
          </a:bodyPr>
          <a:lstStyle/>
          <a:p>
            <a:pPr>
              <a:buSzPts val="4000"/>
            </a:pPr>
            <a:r>
              <a:rPr lang="en-US" sz="4000" b="1" dirty="0">
                <a:solidFill>
                  <a:schemeClr val="dk1"/>
                </a:solidFill>
                <a:latin typeface="Univers" panose="020B0503020202020204" pitchFamily="34" charset="0"/>
                <a:ea typeface="Open Sans"/>
                <a:cs typeface="Open Sans"/>
                <a:sym typeface="Open Sans"/>
              </a:rPr>
              <a:t>Redistricting Advocacy: </a:t>
            </a: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Univers Light" panose="020B0403020202020204" pitchFamily="34" charset="0"/>
                <a:ea typeface="Open Sans"/>
                <a:cs typeface="Open Sans"/>
                <a:sym typeface="Open Sans"/>
              </a:rPr>
              <a:t>Direct action campaigns</a:t>
            </a:r>
            <a:endParaRPr sz="1400" b="0" i="0" u="none" strike="noStrike" cap="none" dirty="0">
              <a:solidFill>
                <a:srgbClr val="000000"/>
              </a:solidFill>
              <a:latin typeface="Univers Light" panose="020B0403020202020204" pitchFamily="34" charset="0"/>
              <a:sym typeface="Arial"/>
            </a:endParaRPr>
          </a:p>
        </p:txBody>
      </p:sp>
      <p:sp>
        <p:nvSpPr>
          <p:cNvPr id="128" name="Google Shape;128;gd30bd7d0b6_0_0"/>
          <p:cNvSpPr/>
          <p:nvPr/>
        </p:nvSpPr>
        <p:spPr>
          <a:xfrm>
            <a:off x="6653756" y="2121000"/>
            <a:ext cx="5069700" cy="2616000"/>
          </a:xfrm>
          <a:prstGeom prst="rect">
            <a:avLst/>
          </a:prstGeom>
          <a:noFill/>
          <a:ln>
            <a:noFill/>
          </a:ln>
        </p:spPr>
        <p:txBody>
          <a:bodyPr spcFirstLastPara="1" wrap="square" lIns="91425" tIns="0" rIns="91425" bIns="0" anchor="ctr" anchorCtr="0">
            <a:noAutofit/>
          </a:bodyPr>
          <a:lstStyle/>
          <a:p>
            <a:pPr marL="0" marR="0" lvl="0" indent="-127000" algn="l" rtl="0">
              <a:lnSpc>
                <a:spcPct val="100000"/>
              </a:lnSpc>
              <a:spcBef>
                <a:spcPts val="0"/>
              </a:spcBef>
              <a:spcAft>
                <a:spcPts val="0"/>
              </a:spcAft>
              <a:buClr>
                <a:srgbClr val="EB5600"/>
              </a:buClr>
              <a:buSzPts val="2000"/>
              <a:buFont typeface="Arial"/>
              <a:buAutoNum type="arabicPeriod"/>
            </a:pPr>
            <a:r>
              <a:rPr lang="en-US" sz="2000" b="1" i="0" u="none" strike="noStrike" cap="none" dirty="0">
                <a:solidFill>
                  <a:srgbClr val="EB5600"/>
                </a:solidFill>
                <a:latin typeface="Raleway"/>
                <a:ea typeface="Raleway"/>
                <a:cs typeface="Raleway"/>
                <a:sym typeface="Raleway"/>
              </a:rPr>
              <a:t>     </a:t>
            </a:r>
            <a:r>
              <a:rPr lang="en-US" sz="2000" b="1" i="0" u="none" strike="noStrike" cap="none" dirty="0">
                <a:solidFill>
                  <a:srgbClr val="EB5600"/>
                </a:solidFill>
                <a:latin typeface="Univers" panose="020B0503020202020204" pitchFamily="34" charset="0"/>
                <a:ea typeface="Raleway"/>
                <a:cs typeface="Raleway"/>
                <a:sym typeface="Raleway"/>
              </a:rPr>
              <a:t>Plan and build case and base </a:t>
            </a:r>
            <a:endParaRPr dirty="0">
              <a:latin typeface="Univers" panose="020B0503020202020204" pitchFamily="34" charset="0"/>
            </a:endParaRPr>
          </a:p>
          <a:p>
            <a:pPr marL="457200" marR="0" lvl="0" indent="-457200" algn="l" rtl="0">
              <a:lnSpc>
                <a:spcPct val="100000"/>
              </a:lnSpc>
              <a:spcBef>
                <a:spcPts val="0"/>
              </a:spcBef>
              <a:spcAft>
                <a:spcPts val="0"/>
              </a:spcAft>
              <a:buClr>
                <a:srgbClr val="EB5600"/>
              </a:buClr>
              <a:buSzPts val="2000"/>
              <a:buFont typeface="Arial"/>
              <a:buAutoNum type="arabicPeriod"/>
            </a:pPr>
            <a:r>
              <a:rPr lang="en-US" sz="2000" b="1" i="0" u="none" strike="noStrike" cap="none" dirty="0">
                <a:solidFill>
                  <a:srgbClr val="EB5600"/>
                </a:solidFill>
                <a:latin typeface="Univers" panose="020B0503020202020204" pitchFamily="34" charset="0"/>
                <a:ea typeface="Raleway"/>
                <a:cs typeface="Raleway"/>
                <a:sym typeface="Raleway"/>
              </a:rPr>
              <a:t>Launch public campaign </a:t>
            </a:r>
            <a:endParaRPr dirty="0">
              <a:latin typeface="Univers" panose="020B0503020202020204" pitchFamily="34" charset="0"/>
            </a:endParaRPr>
          </a:p>
          <a:p>
            <a:pPr marL="457200" marR="0" lvl="0" indent="-457200" algn="l" rtl="0">
              <a:lnSpc>
                <a:spcPct val="100000"/>
              </a:lnSpc>
              <a:spcBef>
                <a:spcPts val="0"/>
              </a:spcBef>
              <a:spcAft>
                <a:spcPts val="0"/>
              </a:spcAft>
              <a:buClr>
                <a:srgbClr val="EB5600"/>
              </a:buClr>
              <a:buSzPts val="2000"/>
              <a:buFont typeface="Arial"/>
              <a:buAutoNum type="arabicPeriod"/>
            </a:pPr>
            <a:r>
              <a:rPr lang="en-US" sz="2000" b="1" i="0" u="none" strike="noStrike" cap="none" dirty="0">
                <a:solidFill>
                  <a:srgbClr val="EB5600"/>
                </a:solidFill>
                <a:latin typeface="Univers" panose="020B0503020202020204" pitchFamily="34" charset="0"/>
                <a:ea typeface="Raleway"/>
                <a:cs typeface="Raleway"/>
                <a:sym typeface="Raleway"/>
              </a:rPr>
              <a:t>Constant escalation</a:t>
            </a:r>
            <a:endParaRPr dirty="0">
              <a:latin typeface="Univers" panose="020B0503020202020204" pitchFamily="34" charset="0"/>
            </a:endParaRPr>
          </a:p>
          <a:p>
            <a:pPr marL="457200" marR="0" lvl="0" indent="-457200" algn="l" rtl="0">
              <a:lnSpc>
                <a:spcPct val="100000"/>
              </a:lnSpc>
              <a:spcBef>
                <a:spcPts val="0"/>
              </a:spcBef>
              <a:spcAft>
                <a:spcPts val="0"/>
              </a:spcAft>
              <a:buClr>
                <a:srgbClr val="EB5600"/>
              </a:buClr>
              <a:buSzPts val="2000"/>
              <a:buFont typeface="Arial"/>
              <a:buAutoNum type="arabicPeriod"/>
            </a:pPr>
            <a:r>
              <a:rPr lang="en-US" sz="2000" b="1" i="0" u="none" strike="noStrike" cap="none" dirty="0">
                <a:solidFill>
                  <a:srgbClr val="EB5600"/>
                </a:solidFill>
                <a:latin typeface="Univers" panose="020B0503020202020204" pitchFamily="34" charset="0"/>
                <a:ea typeface="Raleway"/>
                <a:cs typeface="Raleway"/>
                <a:sym typeface="Raleway"/>
              </a:rPr>
              <a:t>Escalation and compression </a:t>
            </a:r>
            <a:endParaRPr dirty="0">
              <a:latin typeface="Univers" panose="020B0503020202020204" pitchFamily="34" charset="0"/>
            </a:endParaRPr>
          </a:p>
          <a:p>
            <a:pPr marL="457200" marR="0" lvl="0" indent="-457200" algn="l" rtl="0">
              <a:lnSpc>
                <a:spcPct val="100000"/>
              </a:lnSpc>
              <a:spcBef>
                <a:spcPts val="0"/>
              </a:spcBef>
              <a:spcAft>
                <a:spcPts val="0"/>
              </a:spcAft>
              <a:buClr>
                <a:srgbClr val="EB5600"/>
              </a:buClr>
              <a:buSzPts val="2000"/>
              <a:buFont typeface="Arial"/>
              <a:buAutoNum type="arabicPeriod"/>
            </a:pPr>
            <a:r>
              <a:rPr lang="en-US" sz="2000" b="1" i="0" u="none" strike="noStrike" cap="none" dirty="0">
                <a:solidFill>
                  <a:srgbClr val="EB5600"/>
                </a:solidFill>
                <a:latin typeface="Univers" panose="020B0503020202020204" pitchFamily="34" charset="0"/>
                <a:ea typeface="Raleway"/>
                <a:cs typeface="Raleway"/>
                <a:sym typeface="Raleway"/>
              </a:rPr>
              <a:t>Crisis and settlement </a:t>
            </a:r>
            <a:endParaRPr dirty="0">
              <a:latin typeface="Univers" panose="020B0503020202020204" pitchFamily="34" charset="0"/>
            </a:endParaRPr>
          </a:p>
          <a:p>
            <a:pPr marL="457200" marR="0" lvl="0" indent="-457200" algn="l" rtl="0">
              <a:lnSpc>
                <a:spcPct val="100000"/>
              </a:lnSpc>
              <a:spcBef>
                <a:spcPts val="0"/>
              </a:spcBef>
              <a:spcAft>
                <a:spcPts val="0"/>
              </a:spcAft>
              <a:buClr>
                <a:srgbClr val="EB5600"/>
              </a:buClr>
              <a:buSzPts val="2000"/>
              <a:buFont typeface="Arial"/>
              <a:buAutoNum type="arabicPeriod"/>
            </a:pPr>
            <a:r>
              <a:rPr lang="en-US" sz="2000" b="1" i="0" u="none" strike="noStrike" cap="none" dirty="0">
                <a:solidFill>
                  <a:srgbClr val="EB5600"/>
                </a:solidFill>
                <a:latin typeface="Univers" panose="020B0503020202020204" pitchFamily="34" charset="0"/>
                <a:ea typeface="Raleway"/>
                <a:cs typeface="Raleway"/>
                <a:sym typeface="Raleway"/>
              </a:rPr>
              <a:t>Evaluation and next steps  </a:t>
            </a:r>
            <a:endParaRPr sz="1100" b="0" i="0" u="none" strike="noStrike" cap="none" dirty="0">
              <a:solidFill>
                <a:schemeClr val="dk1"/>
              </a:solidFill>
              <a:latin typeface="Univers" panose="020B0503020202020204" pitchFamily="34" charset="0"/>
              <a:sym typeface="Arial"/>
            </a:endParaRPr>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29" name="Google Shape;129;gd30bd7d0b6_0_0"/>
          <p:cNvPicPr preferRelativeResize="0"/>
          <p:nvPr/>
        </p:nvPicPr>
        <p:blipFill rotWithShape="1">
          <a:blip r:embed="rId5">
            <a:alphaModFix/>
          </a:blip>
          <a:srcRect/>
          <a:stretch/>
        </p:blipFill>
        <p:spPr>
          <a:xfrm>
            <a:off x="468544" y="1730502"/>
            <a:ext cx="6298016" cy="4708505"/>
          </a:xfrm>
          <a:prstGeom prst="rect">
            <a:avLst/>
          </a:prstGeom>
          <a:noFill/>
          <a:ln>
            <a:noFill/>
          </a:ln>
        </p:spPr>
      </p:pic>
      <p:pic>
        <p:nvPicPr>
          <p:cNvPr id="130" name="Google Shape;130;gd30bd7d0b6_0_0"/>
          <p:cNvPicPr preferRelativeResize="0"/>
          <p:nvPr/>
        </p:nvPicPr>
        <p:blipFill>
          <a:blip r:embed="rId6">
            <a:alphaModFix/>
          </a:blip>
          <a:stretch>
            <a:fillRect/>
          </a:stretch>
        </p:blipFill>
        <p:spPr>
          <a:xfrm>
            <a:off x="10164357" y="5371124"/>
            <a:ext cx="1559099" cy="1240600"/>
          </a:xfrm>
          <a:prstGeom prst="rect">
            <a:avLst/>
          </a:prstGeom>
          <a:noFill/>
          <a:ln>
            <a:noFill/>
          </a:ln>
        </p:spPr>
      </p:pic>
      <p:sp>
        <p:nvSpPr>
          <p:cNvPr id="8" name="Google Shape;171;gca6e74c91b_1_45">
            <a:extLst>
              <a:ext uri="{FF2B5EF4-FFF2-40B4-BE49-F238E27FC236}">
                <a16:creationId xmlns:a16="http://schemas.microsoft.com/office/drawing/2014/main" id="{9DFDFCF6-B6BD-4E67-A243-C50C4D8F1F46}"/>
              </a:ext>
            </a:extLst>
          </p:cNvPr>
          <p:cNvSpPr txBox="1"/>
          <p:nvPr/>
        </p:nvSpPr>
        <p:spPr>
          <a:xfrm>
            <a:off x="10600231" y="5275709"/>
            <a:ext cx="1236600" cy="286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1" dirty="0">
                <a:solidFill>
                  <a:srgbClr val="4A86E8"/>
                </a:solidFill>
                <a:latin typeface="Arial Narrow"/>
                <a:ea typeface="Arial Narrow"/>
                <a:cs typeface="Arial Narrow"/>
                <a:sym typeface="Arial Narrow"/>
              </a:rPr>
              <a:t>Created by </a:t>
            </a:r>
            <a:endParaRPr dirty="0">
              <a:solidFill>
                <a:srgbClr val="4A86E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5" descr="Abstract aqua blue blurred bokeh background"/>
          <p:cNvPicPr preferRelativeResize="0"/>
          <p:nvPr/>
        </p:nvPicPr>
        <p:blipFill rotWithShape="1">
          <a:blip r:embed="rId3">
            <a:alphaModFix/>
          </a:blip>
          <a:srcRect b="80671"/>
          <a:stretch/>
        </p:blipFill>
        <p:spPr>
          <a:xfrm>
            <a:off x="0" y="0"/>
            <a:ext cx="12192000" cy="1629049"/>
          </a:xfrm>
          <a:prstGeom prst="rect">
            <a:avLst/>
          </a:prstGeom>
          <a:noFill/>
          <a:ln>
            <a:noFill/>
          </a:ln>
        </p:spPr>
      </p:pic>
      <p:pic>
        <p:nvPicPr>
          <p:cNvPr id="136" name="Google Shape;136;p5"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137" name="Google Shape;137;p5"/>
          <p:cNvSpPr txBox="1"/>
          <p:nvPr/>
        </p:nvSpPr>
        <p:spPr>
          <a:xfrm>
            <a:off x="636374" y="2396897"/>
            <a:ext cx="6031711" cy="3570178"/>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Work Sans"/>
              <a:buAutoNum type="arabicPeriod"/>
            </a:pPr>
            <a:r>
              <a:rPr lang="en-US" sz="2000" dirty="0">
                <a:latin typeface="Univers" panose="020B0503020202020204" pitchFamily="34" charset="0"/>
                <a:ea typeface="Work Sans"/>
                <a:cs typeface="Work Sans"/>
                <a:sym typeface="Work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Research who the final decision-makers are.</a:t>
            </a:r>
            <a:r>
              <a:rPr lang="en-US" sz="2000" dirty="0">
                <a:latin typeface="Univers" panose="020B0503020202020204" pitchFamily="34" charset="0"/>
                <a:ea typeface="Work Sans"/>
                <a:cs typeface="Work Sans"/>
                <a:sym typeface="Work Sans"/>
              </a:rPr>
              <a:t> </a:t>
            </a:r>
            <a:endParaRPr sz="2000" dirty="0">
              <a:latin typeface="Univers" panose="020B0503020202020204" pitchFamily="34" charset="0"/>
              <a:ea typeface="Work Sans"/>
              <a:cs typeface="Work Sans"/>
              <a:sym typeface="Work Sans"/>
            </a:endParaRPr>
          </a:p>
          <a:p>
            <a:pPr marL="457200" lvl="0" indent="-355600" algn="l" rtl="0">
              <a:spcBef>
                <a:spcPts val="0"/>
              </a:spcBef>
              <a:spcAft>
                <a:spcPts val="0"/>
              </a:spcAft>
              <a:buSzPts val="2000"/>
              <a:buFont typeface="Work Sans"/>
              <a:buAutoNum type="arabicPeriod"/>
            </a:pPr>
            <a:r>
              <a:rPr lang="en-US" sz="2000" dirty="0">
                <a:latin typeface="Univers" panose="020B0503020202020204" pitchFamily="34" charset="0"/>
                <a:ea typeface="Work Sans"/>
                <a:cs typeface="Work Sans"/>
                <a:sym typeface="Work Sans"/>
              </a:rPr>
              <a:t>Advocate for Your Community to get Involved </a:t>
            </a:r>
            <a:endParaRPr sz="2000" dirty="0">
              <a:latin typeface="Univers" panose="020B0503020202020204" pitchFamily="34" charset="0"/>
              <a:ea typeface="Work Sans"/>
              <a:cs typeface="Work Sans"/>
              <a:sym typeface="Work Sans"/>
            </a:endParaRPr>
          </a:p>
          <a:p>
            <a:pPr marL="457200" lvl="0" indent="-355600" algn="l" rtl="0">
              <a:spcBef>
                <a:spcPts val="0"/>
              </a:spcBef>
              <a:spcAft>
                <a:spcPts val="0"/>
              </a:spcAft>
              <a:buSzPts val="2000"/>
              <a:buFont typeface="Work Sans"/>
              <a:buAutoNum type="arabicPeriod"/>
            </a:pPr>
            <a:r>
              <a:rPr lang="en-US" sz="2000" dirty="0">
                <a:latin typeface="Univers" panose="020B0503020202020204" pitchFamily="34" charset="0"/>
                <a:ea typeface="Work Sans"/>
                <a:cs typeface="Work Sans"/>
                <a:sym typeface="Work Sans"/>
              </a:rPr>
              <a:t>Research the timelines, rules, and process type of redistricting your state or local area is using. </a:t>
            </a:r>
            <a:endParaRPr sz="2000" dirty="0">
              <a:latin typeface="Univers" panose="020B0503020202020204" pitchFamily="34" charset="0"/>
              <a:ea typeface="Work Sans"/>
              <a:cs typeface="Work Sans"/>
              <a:sym typeface="Work Sans"/>
            </a:endParaRPr>
          </a:p>
          <a:p>
            <a:pPr marL="457200" lvl="0" indent="-355600" algn="l" rtl="0">
              <a:spcBef>
                <a:spcPts val="0"/>
              </a:spcBef>
              <a:spcAft>
                <a:spcPts val="0"/>
              </a:spcAft>
              <a:buSzPts val="2000"/>
              <a:buFont typeface="Work Sans"/>
              <a:buAutoNum type="arabicPeriod"/>
            </a:pPr>
            <a:r>
              <a:rPr lang="en-US" sz="2000" dirty="0">
                <a:latin typeface="Univers" panose="020B0503020202020204" pitchFamily="34" charset="0"/>
                <a:ea typeface="Work Sans"/>
                <a:cs typeface="Work Sans"/>
                <a:sym typeface="Work Sans"/>
              </a:rPr>
              <a:t>Connect with civil rights groups who are drafting maps for your area. </a:t>
            </a:r>
            <a:endParaRPr sz="2000" dirty="0">
              <a:latin typeface="Univers" panose="020B0503020202020204" pitchFamily="34" charset="0"/>
              <a:ea typeface="Work Sans"/>
              <a:cs typeface="Work Sans"/>
              <a:sym typeface="Work Sans"/>
            </a:endParaRPr>
          </a:p>
          <a:p>
            <a:pPr marL="457200" lvl="0" indent="-355600" algn="l" rtl="0">
              <a:spcBef>
                <a:spcPts val="0"/>
              </a:spcBef>
              <a:spcAft>
                <a:spcPts val="0"/>
              </a:spcAft>
              <a:buSzPts val="2000"/>
              <a:buFont typeface="Work Sans"/>
              <a:buAutoNum type="arabicPeriod"/>
            </a:pPr>
            <a:r>
              <a:rPr lang="en-US" sz="2000" dirty="0">
                <a:latin typeface="Univers" panose="020B0503020202020204" pitchFamily="34" charset="0"/>
                <a:ea typeface="Work Sans"/>
                <a:cs typeface="Work Sans"/>
                <a:sym typeface="Work Sans"/>
              </a:rPr>
              <a:t>Monitor the process and give feedback on the maps as to whether they meet your (or your coalition’s) goals.</a:t>
            </a:r>
            <a:endParaRPr sz="2000" dirty="0">
              <a:latin typeface="Univers" panose="020B0503020202020204" pitchFamily="34" charset="0"/>
              <a:ea typeface="Work Sans"/>
              <a:cs typeface="Work Sans"/>
              <a:sym typeface="Work Sans"/>
            </a:endParaRPr>
          </a:p>
        </p:txBody>
      </p:sp>
      <p:sp>
        <p:nvSpPr>
          <p:cNvPr id="138" name="Google Shape;138;p5"/>
          <p:cNvSpPr txBox="1"/>
          <p:nvPr/>
        </p:nvSpPr>
        <p:spPr>
          <a:xfrm>
            <a:off x="1988932" y="203726"/>
            <a:ext cx="9657000" cy="1354187"/>
          </a:xfrm>
          <a:prstGeom prst="rect">
            <a:avLst/>
          </a:prstGeom>
          <a:noFill/>
          <a:ln>
            <a:noFill/>
          </a:ln>
        </p:spPr>
        <p:txBody>
          <a:bodyPr spcFirstLastPara="1" wrap="square" lIns="91425" tIns="91425" rIns="91425" bIns="91425" anchor="t" anchorCtr="0">
            <a:spAutoFit/>
          </a:bodyPr>
          <a:lstStyle/>
          <a:p>
            <a:r>
              <a:rPr lang="en-US" sz="4000" b="1" dirty="0">
                <a:solidFill>
                  <a:schemeClr val="dk1"/>
                </a:solidFill>
                <a:latin typeface="Univers" panose="020B0503020202020204" pitchFamily="34" charset="0"/>
                <a:ea typeface="Open Sans"/>
                <a:cs typeface="Open Sans"/>
                <a:sym typeface="Open Sans"/>
              </a:rPr>
              <a:t>Redistricting Advocacy: </a:t>
            </a:r>
          </a:p>
          <a:p>
            <a:pPr marL="0" lvl="0" indent="0" algn="l" rtl="0">
              <a:spcBef>
                <a:spcPts val="0"/>
              </a:spcBef>
              <a:spcAft>
                <a:spcPts val="0"/>
              </a:spcAft>
              <a:buNone/>
            </a:pPr>
            <a:r>
              <a:rPr lang="en-US" sz="3600" b="1" dirty="0">
                <a:latin typeface="Univers Light" panose="020B0403020202020204" pitchFamily="34" charset="0"/>
                <a:ea typeface="Open Sans"/>
                <a:cs typeface="Open Sans"/>
                <a:sym typeface="Open Sans"/>
              </a:rPr>
              <a:t>Engagement Strategies</a:t>
            </a:r>
            <a:endParaRPr sz="3600" b="1" dirty="0">
              <a:latin typeface="Univers Light" panose="020B0403020202020204" pitchFamily="34" charset="0"/>
              <a:ea typeface="Open Sans"/>
              <a:cs typeface="Open Sans"/>
              <a:sym typeface="Open Sans"/>
            </a:endParaRPr>
          </a:p>
        </p:txBody>
      </p:sp>
      <p:pic>
        <p:nvPicPr>
          <p:cNvPr id="139" name="Google Shape;139;p5"/>
          <p:cNvPicPr preferRelativeResize="0"/>
          <p:nvPr/>
        </p:nvPicPr>
        <p:blipFill rotWithShape="1">
          <a:blip r:embed="rId5">
            <a:alphaModFix/>
          </a:blip>
          <a:srcRect b="24549"/>
          <a:stretch/>
        </p:blipFill>
        <p:spPr>
          <a:xfrm rot="16200000">
            <a:off x="6904643" y="2415810"/>
            <a:ext cx="3693098" cy="365543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40" name="Google Shape;140;p5"/>
          <p:cNvPicPr preferRelativeResize="0"/>
          <p:nvPr/>
        </p:nvPicPr>
        <p:blipFill>
          <a:blip r:embed="rId6">
            <a:alphaModFix/>
          </a:blip>
          <a:stretch>
            <a:fillRect/>
          </a:stretch>
        </p:blipFill>
        <p:spPr>
          <a:xfrm>
            <a:off x="10057823" y="5911180"/>
            <a:ext cx="1988925" cy="805168"/>
          </a:xfrm>
          <a:prstGeom prst="rect">
            <a:avLst/>
          </a:prstGeom>
          <a:noFill/>
          <a:ln>
            <a:noFill/>
          </a:ln>
        </p:spPr>
      </p:pic>
      <p:sp>
        <p:nvSpPr>
          <p:cNvPr id="8" name="Google Shape;171;gca6e74c91b_1_45">
            <a:extLst>
              <a:ext uri="{FF2B5EF4-FFF2-40B4-BE49-F238E27FC236}">
                <a16:creationId xmlns:a16="http://schemas.microsoft.com/office/drawing/2014/main" id="{0E6FF084-D815-4FF9-8587-6F7D9957C911}"/>
              </a:ext>
            </a:extLst>
          </p:cNvPr>
          <p:cNvSpPr txBox="1"/>
          <p:nvPr/>
        </p:nvSpPr>
        <p:spPr>
          <a:xfrm>
            <a:off x="10600231" y="5768080"/>
            <a:ext cx="1236600" cy="286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1" dirty="0">
                <a:solidFill>
                  <a:srgbClr val="4A86E8"/>
                </a:solidFill>
                <a:latin typeface="Arial Narrow"/>
                <a:ea typeface="Arial Narrow"/>
                <a:cs typeface="Arial Narrow"/>
                <a:sym typeface="Arial Narrow"/>
              </a:rPr>
              <a:t>Created by </a:t>
            </a:r>
            <a:endParaRPr dirty="0">
              <a:solidFill>
                <a:srgbClr val="4A86E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c9914a79e3_0_45" descr="Abstract aqua blue blurred bokeh background"/>
          <p:cNvPicPr preferRelativeResize="0"/>
          <p:nvPr/>
        </p:nvPicPr>
        <p:blipFill rotWithShape="1">
          <a:blip r:embed="rId3">
            <a:alphaModFix/>
          </a:blip>
          <a:srcRect b="80671"/>
          <a:stretch/>
        </p:blipFill>
        <p:spPr>
          <a:xfrm>
            <a:off x="0" y="0"/>
            <a:ext cx="12192000" cy="1629049"/>
          </a:xfrm>
          <a:prstGeom prst="rect">
            <a:avLst/>
          </a:prstGeom>
          <a:noFill/>
          <a:ln>
            <a:noFill/>
          </a:ln>
        </p:spPr>
      </p:pic>
      <p:pic>
        <p:nvPicPr>
          <p:cNvPr id="146" name="Google Shape;146;gc9914a79e3_0_45"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147" name="Google Shape;147;gc9914a79e3_0_45"/>
          <p:cNvSpPr txBox="1"/>
          <p:nvPr/>
        </p:nvSpPr>
        <p:spPr>
          <a:xfrm>
            <a:off x="1998700" y="246821"/>
            <a:ext cx="9657000" cy="1261854"/>
          </a:xfrm>
          <a:prstGeom prst="rect">
            <a:avLst/>
          </a:prstGeom>
          <a:noFill/>
          <a:ln>
            <a:noFill/>
          </a:ln>
        </p:spPr>
        <p:txBody>
          <a:bodyPr spcFirstLastPara="1" wrap="square" lIns="91425" tIns="91425" rIns="91425" bIns="91425" anchor="t" anchorCtr="0">
            <a:spAutoFit/>
          </a:bodyPr>
          <a:lstStyle/>
          <a:p>
            <a:r>
              <a:rPr lang="en-US" sz="3600" b="1" dirty="0">
                <a:solidFill>
                  <a:schemeClr val="dk1"/>
                </a:solidFill>
                <a:latin typeface="Univers" panose="020B0503020202020204" pitchFamily="34" charset="0"/>
                <a:ea typeface="Open Sans"/>
                <a:cs typeface="Open Sans"/>
                <a:sym typeface="Open Sans"/>
              </a:rPr>
              <a:t>Redistricting Advocacy: </a:t>
            </a:r>
          </a:p>
          <a:p>
            <a:pPr marL="0" lvl="0" indent="0" algn="l" rtl="0">
              <a:spcBef>
                <a:spcPts val="0"/>
              </a:spcBef>
              <a:spcAft>
                <a:spcPts val="0"/>
              </a:spcAft>
              <a:buNone/>
            </a:pPr>
            <a:r>
              <a:rPr lang="en-US" sz="3400" b="1" dirty="0">
                <a:latin typeface="Univers Light" panose="020B0403020202020204" pitchFamily="34" charset="0"/>
                <a:ea typeface="Open Sans"/>
                <a:cs typeface="Open Sans"/>
                <a:sym typeface="Open Sans"/>
              </a:rPr>
              <a:t>Virtual &amp; Digital Engagement Strategies</a:t>
            </a:r>
            <a:endParaRPr sz="3400" b="1" dirty="0">
              <a:latin typeface="Univers Light" panose="020B0403020202020204" pitchFamily="34" charset="0"/>
              <a:ea typeface="Open Sans"/>
              <a:cs typeface="Open Sans"/>
              <a:sym typeface="Open Sans"/>
            </a:endParaRPr>
          </a:p>
        </p:txBody>
      </p:sp>
      <p:sp>
        <p:nvSpPr>
          <p:cNvPr id="148" name="Google Shape;148;gc9914a79e3_0_45"/>
          <p:cNvSpPr txBox="1"/>
          <p:nvPr/>
        </p:nvSpPr>
        <p:spPr>
          <a:xfrm>
            <a:off x="6000700" y="2074775"/>
            <a:ext cx="5655000" cy="3692775"/>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SzPts val="2000"/>
              <a:buFont typeface="Work Sans"/>
              <a:buAutoNum type="arabicPeriod"/>
            </a:pPr>
            <a:r>
              <a:rPr lang="en-US" sz="1800" dirty="0">
                <a:latin typeface="Univers" panose="020B0503020202020204" pitchFamily="34" charset="0"/>
                <a:ea typeface="Work Sans"/>
                <a:cs typeface="Work Sans"/>
                <a:sym typeface="Work Sans"/>
              </a:rPr>
              <a:t>Host virtual hearings and events</a:t>
            </a:r>
            <a:endParaRPr sz="1800" dirty="0">
              <a:latin typeface="Univers" panose="020B0503020202020204" pitchFamily="34" charset="0"/>
              <a:ea typeface="Work Sans"/>
              <a:cs typeface="Work Sans"/>
              <a:sym typeface="Work Sans"/>
            </a:endParaRPr>
          </a:p>
          <a:p>
            <a:pPr marL="457200" lvl="0" indent="-355600" algn="l" rtl="0">
              <a:lnSpc>
                <a:spcPct val="115000"/>
              </a:lnSpc>
              <a:spcBef>
                <a:spcPts val="0"/>
              </a:spcBef>
              <a:spcAft>
                <a:spcPts val="0"/>
              </a:spcAft>
              <a:buSzPts val="2000"/>
              <a:buFont typeface="Work Sans"/>
              <a:buAutoNum type="arabicPeriod"/>
            </a:pPr>
            <a:r>
              <a:rPr lang="en-US" sz="1800" dirty="0">
                <a:latin typeface="Univers" panose="020B0503020202020204" pitchFamily="34" charset="0"/>
                <a:ea typeface="Work Sans"/>
                <a:cs typeface="Work Sans"/>
                <a:sym typeface="Work Sans"/>
              </a:rPr>
              <a:t>Provide written testimony</a:t>
            </a:r>
            <a:endParaRPr sz="1800" dirty="0">
              <a:latin typeface="Univers" panose="020B0503020202020204" pitchFamily="34" charset="0"/>
              <a:ea typeface="Work Sans"/>
              <a:cs typeface="Work Sans"/>
              <a:sym typeface="Work Sans"/>
            </a:endParaRPr>
          </a:p>
          <a:p>
            <a:pPr marL="457200" lvl="0" indent="-355600" algn="l" rtl="0">
              <a:lnSpc>
                <a:spcPct val="115000"/>
              </a:lnSpc>
              <a:spcBef>
                <a:spcPts val="1000"/>
              </a:spcBef>
              <a:spcAft>
                <a:spcPts val="0"/>
              </a:spcAft>
              <a:buSzPts val="2000"/>
              <a:buFont typeface="Work Sans"/>
              <a:buAutoNum type="arabicPeriod"/>
            </a:pPr>
            <a:r>
              <a:rPr lang="en-US" sz="1800" dirty="0">
                <a:latin typeface="Univers" panose="020B0503020202020204" pitchFamily="34" charset="0"/>
                <a:ea typeface="Work Sans"/>
                <a:cs typeface="Work Sans"/>
                <a:sym typeface="Work Sans"/>
              </a:rPr>
              <a:t>Share virtual public testimony</a:t>
            </a:r>
            <a:endParaRPr sz="1800" dirty="0">
              <a:latin typeface="Univers" panose="020B0503020202020204" pitchFamily="34" charset="0"/>
              <a:ea typeface="Work Sans"/>
              <a:cs typeface="Work Sans"/>
              <a:sym typeface="Work Sans"/>
            </a:endParaRPr>
          </a:p>
          <a:p>
            <a:pPr marL="457200" lvl="0" indent="-355600" algn="l" rtl="0">
              <a:lnSpc>
                <a:spcPct val="115000"/>
              </a:lnSpc>
              <a:spcBef>
                <a:spcPts val="1000"/>
              </a:spcBef>
              <a:spcAft>
                <a:spcPts val="0"/>
              </a:spcAft>
              <a:buSzPts val="2000"/>
              <a:buFont typeface="Work Sans"/>
              <a:buAutoNum type="arabicPeriod"/>
            </a:pPr>
            <a:r>
              <a:rPr lang="en-US" sz="1800" dirty="0">
                <a:latin typeface="Univers" panose="020B0503020202020204" pitchFamily="34" charset="0"/>
                <a:ea typeface="Work Sans"/>
                <a:cs typeface="Work Sans"/>
                <a:sym typeface="Work Sans"/>
              </a:rPr>
              <a:t>Coordinate advocacy calls to legislative or commission committees</a:t>
            </a:r>
            <a:endParaRPr sz="1800" dirty="0">
              <a:latin typeface="Univers" panose="020B0503020202020204" pitchFamily="34" charset="0"/>
              <a:ea typeface="Work Sans"/>
              <a:cs typeface="Work Sans"/>
              <a:sym typeface="Work Sans"/>
            </a:endParaRPr>
          </a:p>
          <a:p>
            <a:pPr marL="457200" lvl="0" indent="-355600" algn="l" rtl="0">
              <a:lnSpc>
                <a:spcPct val="115000"/>
              </a:lnSpc>
              <a:spcBef>
                <a:spcPts val="1000"/>
              </a:spcBef>
              <a:spcAft>
                <a:spcPts val="0"/>
              </a:spcAft>
              <a:buSzPts val="2000"/>
              <a:buFont typeface="Work Sans"/>
              <a:buAutoNum type="arabicPeriod"/>
            </a:pPr>
            <a:r>
              <a:rPr lang="en-US" sz="1800" dirty="0">
                <a:latin typeface="Univers" panose="020B0503020202020204" pitchFamily="34" charset="0"/>
                <a:ea typeface="Work Sans"/>
                <a:cs typeface="Work Sans"/>
                <a:sym typeface="Work Sans"/>
              </a:rPr>
              <a:t>Mobilize communities through digital platforms</a:t>
            </a:r>
            <a:endParaRPr sz="1800" dirty="0">
              <a:latin typeface="Univers" panose="020B0503020202020204" pitchFamily="34" charset="0"/>
              <a:ea typeface="Work Sans"/>
              <a:cs typeface="Work Sans"/>
              <a:sym typeface="Work Sans"/>
            </a:endParaRPr>
          </a:p>
          <a:p>
            <a:pPr marL="457200" lvl="0" indent="-355600" algn="l" rtl="0">
              <a:lnSpc>
                <a:spcPct val="115000"/>
              </a:lnSpc>
              <a:spcBef>
                <a:spcPts val="1000"/>
              </a:spcBef>
              <a:spcAft>
                <a:spcPts val="1000"/>
              </a:spcAft>
              <a:buSzPts val="2000"/>
              <a:buFont typeface="Work Sans"/>
              <a:buAutoNum type="arabicPeriod"/>
            </a:pPr>
            <a:r>
              <a:rPr lang="en-US" sz="1800" dirty="0">
                <a:latin typeface="Univers" panose="020B0503020202020204" pitchFamily="34" charset="0"/>
                <a:ea typeface="Work Sans"/>
                <a:cs typeface="Work Sans"/>
                <a:sym typeface="Work Sans"/>
              </a:rPr>
              <a:t>Create a plan for media coverage through op-eds, letters to the editor, and local interviews</a:t>
            </a:r>
            <a:endParaRPr sz="1800" dirty="0">
              <a:latin typeface="Univers" panose="020B0503020202020204" pitchFamily="34" charset="0"/>
            </a:endParaRPr>
          </a:p>
        </p:txBody>
      </p:sp>
      <p:pic>
        <p:nvPicPr>
          <p:cNvPr id="149" name="Google Shape;149;gc9914a79e3_0_45"/>
          <p:cNvPicPr preferRelativeResize="0"/>
          <p:nvPr/>
        </p:nvPicPr>
        <p:blipFill>
          <a:blip r:embed="rId5">
            <a:alphaModFix/>
          </a:blip>
          <a:stretch>
            <a:fillRect/>
          </a:stretch>
        </p:blipFill>
        <p:spPr>
          <a:xfrm>
            <a:off x="331375" y="2589263"/>
            <a:ext cx="5229924" cy="2760062"/>
          </a:xfrm>
          <a:prstGeom prst="rect">
            <a:avLst/>
          </a:prstGeom>
          <a:noFill/>
          <a:ln>
            <a:noFill/>
          </a:ln>
        </p:spPr>
      </p:pic>
      <p:pic>
        <p:nvPicPr>
          <p:cNvPr id="150" name="Google Shape;150;gc9914a79e3_0_45"/>
          <p:cNvPicPr preferRelativeResize="0"/>
          <p:nvPr/>
        </p:nvPicPr>
        <p:blipFill>
          <a:blip r:embed="rId6">
            <a:alphaModFix/>
          </a:blip>
          <a:stretch>
            <a:fillRect/>
          </a:stretch>
        </p:blipFill>
        <p:spPr>
          <a:xfrm>
            <a:off x="10006210" y="6037458"/>
            <a:ext cx="1988925" cy="805168"/>
          </a:xfrm>
          <a:prstGeom prst="rect">
            <a:avLst/>
          </a:prstGeom>
          <a:noFill/>
          <a:ln>
            <a:noFill/>
          </a:ln>
        </p:spPr>
      </p:pic>
      <p:sp>
        <p:nvSpPr>
          <p:cNvPr id="8" name="Google Shape;171;gca6e74c91b_1_45">
            <a:extLst>
              <a:ext uri="{FF2B5EF4-FFF2-40B4-BE49-F238E27FC236}">
                <a16:creationId xmlns:a16="http://schemas.microsoft.com/office/drawing/2014/main" id="{EB355ADB-4555-411A-9715-55220B99A12B}"/>
              </a:ext>
            </a:extLst>
          </p:cNvPr>
          <p:cNvSpPr txBox="1"/>
          <p:nvPr/>
        </p:nvSpPr>
        <p:spPr>
          <a:xfrm>
            <a:off x="10600231" y="5768080"/>
            <a:ext cx="1236600" cy="286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1" dirty="0">
                <a:solidFill>
                  <a:srgbClr val="4A86E8"/>
                </a:solidFill>
                <a:latin typeface="Arial Narrow"/>
                <a:ea typeface="Arial Narrow"/>
                <a:cs typeface="Arial Narrow"/>
                <a:sym typeface="Arial Narrow"/>
              </a:rPr>
              <a:t>Created by </a:t>
            </a:r>
            <a:endParaRPr dirty="0">
              <a:solidFill>
                <a:srgbClr val="4A86E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c9f4d793ec_0_1" descr="Abstract aqua blue blurred bokeh background"/>
          <p:cNvPicPr preferRelativeResize="0"/>
          <p:nvPr/>
        </p:nvPicPr>
        <p:blipFill rotWithShape="1">
          <a:blip r:embed="rId3">
            <a:alphaModFix/>
          </a:blip>
          <a:srcRect b="80671"/>
          <a:stretch/>
        </p:blipFill>
        <p:spPr>
          <a:xfrm>
            <a:off x="0" y="0"/>
            <a:ext cx="12192000" cy="1629049"/>
          </a:xfrm>
          <a:prstGeom prst="rect">
            <a:avLst/>
          </a:prstGeom>
          <a:noFill/>
          <a:ln>
            <a:noFill/>
          </a:ln>
        </p:spPr>
      </p:pic>
      <p:pic>
        <p:nvPicPr>
          <p:cNvPr id="156" name="Google Shape;156;gc9f4d793ec_0_1"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157" name="Google Shape;157;gc9f4d793ec_0_1"/>
          <p:cNvSpPr txBox="1"/>
          <p:nvPr/>
        </p:nvSpPr>
        <p:spPr>
          <a:xfrm>
            <a:off x="2066175" y="106513"/>
            <a:ext cx="96570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latin typeface="Univers" panose="020B0503020202020204" pitchFamily="34" charset="0"/>
                <a:ea typeface="Open Sans"/>
                <a:cs typeface="Open Sans"/>
                <a:sym typeface="Open Sans"/>
              </a:rPr>
              <a:t>Advocacy Strategies: </a:t>
            </a:r>
            <a:endParaRPr sz="4000" b="1" dirty="0">
              <a:latin typeface="Univers" panose="020B0503020202020204" pitchFamily="34" charset="0"/>
              <a:ea typeface="Open Sans"/>
              <a:cs typeface="Open Sans"/>
              <a:sym typeface="Open Sans"/>
            </a:endParaRPr>
          </a:p>
          <a:p>
            <a:pPr marL="0" lvl="0" indent="0" algn="l" rtl="0">
              <a:spcBef>
                <a:spcPts val="0"/>
              </a:spcBef>
              <a:spcAft>
                <a:spcPts val="0"/>
              </a:spcAft>
              <a:buNone/>
            </a:pPr>
            <a:r>
              <a:rPr lang="en-US" sz="4000" i="1" dirty="0">
                <a:latin typeface="Univers Light" panose="020B0403020202020204" pitchFamily="34" charset="0"/>
                <a:ea typeface="Open Sans"/>
                <a:cs typeface="Open Sans"/>
                <a:sym typeface="Open Sans"/>
              </a:rPr>
              <a:t>Legislative vs. Commission Processes</a:t>
            </a:r>
            <a:endParaRPr sz="4000" i="1" dirty="0">
              <a:latin typeface="Univers Light" panose="020B0403020202020204" pitchFamily="34" charset="0"/>
              <a:ea typeface="Open Sans"/>
              <a:cs typeface="Open Sans"/>
              <a:sym typeface="Open Sans"/>
            </a:endParaRPr>
          </a:p>
        </p:txBody>
      </p:sp>
      <p:sp>
        <p:nvSpPr>
          <p:cNvPr id="158" name="Google Shape;158;gc9f4d793ec_0_1"/>
          <p:cNvSpPr txBox="1"/>
          <p:nvPr/>
        </p:nvSpPr>
        <p:spPr>
          <a:xfrm>
            <a:off x="1336430" y="2205088"/>
            <a:ext cx="4830335" cy="3669528"/>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mj-lt"/>
              <a:buAutoNum type="arabicPeriod"/>
            </a:pPr>
            <a:r>
              <a:rPr lang="en-US" sz="1800" b="1" dirty="0">
                <a:latin typeface="Univers" panose="020B0503020202020204" pitchFamily="34" charset="0"/>
                <a:ea typeface="Work Sans"/>
                <a:cs typeface="Work Sans"/>
                <a:sym typeface="Work Sans"/>
              </a:rPr>
              <a:t>States with Legislative Process</a:t>
            </a:r>
            <a:endParaRPr sz="1800" b="1" dirty="0">
              <a:latin typeface="Univers" panose="020B0503020202020204" pitchFamily="34" charset="0"/>
              <a:ea typeface="Work Sans"/>
              <a:cs typeface="Work Sans"/>
              <a:sym typeface="Work Sans"/>
            </a:endParaRPr>
          </a:p>
          <a:p>
            <a:pPr marL="342900" lvl="0" indent="-342900" algn="l" rtl="0">
              <a:spcBef>
                <a:spcPts val="0"/>
              </a:spcBef>
              <a:spcAft>
                <a:spcPts val="0"/>
              </a:spcAft>
              <a:buFont typeface="+mj-lt"/>
              <a:buAutoNum type="arabicPeriod"/>
            </a:pPr>
            <a:endParaRPr sz="1800" b="1" dirty="0">
              <a:latin typeface="Univers" panose="020B0503020202020204" pitchFamily="34" charset="0"/>
              <a:ea typeface="Work Sans"/>
              <a:cs typeface="Work Sans"/>
              <a:sym typeface="Work Sans"/>
            </a:endParaRPr>
          </a:p>
          <a:p>
            <a:pPr marL="800100" lvl="0" indent="-342900" algn="l" rtl="0">
              <a:spcBef>
                <a:spcPts val="0"/>
              </a:spcBef>
              <a:spcAft>
                <a:spcPts val="0"/>
              </a:spcAft>
              <a:buFont typeface="Arial" panose="020B0604020202020204" pitchFamily="34" charset="0"/>
              <a:buChar char="•"/>
            </a:pPr>
            <a:r>
              <a:rPr lang="en-US" sz="1800" b="1" dirty="0">
                <a:latin typeface="Univers" panose="020B0503020202020204" pitchFamily="34" charset="0"/>
                <a:ea typeface="Work Sans"/>
                <a:cs typeface="Work Sans"/>
                <a:sym typeface="Work Sans"/>
              </a:rPr>
              <a:t>Decision-Makers</a:t>
            </a:r>
            <a:r>
              <a:rPr lang="en-US" sz="1800" dirty="0">
                <a:latin typeface="Univers" panose="020B0503020202020204" pitchFamily="34" charset="0"/>
                <a:ea typeface="Work Sans"/>
                <a:cs typeface="Work Sans"/>
                <a:sym typeface="Work Sans"/>
              </a:rPr>
              <a:t>: State lawmakers, county commissioners, city council members and others</a:t>
            </a:r>
            <a:endParaRPr sz="1800" dirty="0">
              <a:latin typeface="Univers" panose="020B0503020202020204" pitchFamily="34" charset="0"/>
              <a:ea typeface="Work Sans"/>
              <a:cs typeface="Work Sans"/>
              <a:sym typeface="Work Sans"/>
            </a:endParaRPr>
          </a:p>
          <a:p>
            <a:pPr marL="800100" lvl="0" indent="-342900" algn="l" rtl="0">
              <a:spcBef>
                <a:spcPts val="0"/>
              </a:spcBef>
              <a:spcAft>
                <a:spcPts val="0"/>
              </a:spcAft>
              <a:buFont typeface="+mj-lt"/>
              <a:buAutoNum type="arabicPeriod"/>
            </a:pPr>
            <a:endParaRPr sz="1800" dirty="0">
              <a:latin typeface="Univers" panose="020B0503020202020204" pitchFamily="34" charset="0"/>
              <a:ea typeface="Work Sans"/>
              <a:cs typeface="Work Sans"/>
              <a:sym typeface="Work Sans"/>
            </a:endParaRPr>
          </a:p>
          <a:p>
            <a:pPr marL="114300" lvl="0" algn="l" rtl="0">
              <a:spcBef>
                <a:spcPts val="0"/>
              </a:spcBef>
              <a:spcAft>
                <a:spcPts val="0"/>
              </a:spcAft>
              <a:buClr>
                <a:schemeClr val="dk1"/>
              </a:buClr>
              <a:buSzPts val="1800"/>
            </a:pPr>
            <a:r>
              <a:rPr lang="en-US" sz="1800" b="1" dirty="0">
                <a:solidFill>
                  <a:schemeClr val="dk1"/>
                </a:solidFill>
                <a:latin typeface="Univers" panose="020B0503020202020204" pitchFamily="34" charset="0"/>
                <a:ea typeface="Work Sans"/>
                <a:cs typeface="Work Sans"/>
                <a:sym typeface="Work Sans"/>
              </a:rPr>
              <a:t>2. States with Independent Commissions</a:t>
            </a:r>
            <a:endParaRPr sz="1800" b="1" dirty="0">
              <a:solidFill>
                <a:schemeClr val="dk1"/>
              </a:solidFill>
              <a:latin typeface="Univers" panose="020B0503020202020204" pitchFamily="34" charset="0"/>
              <a:ea typeface="Work Sans"/>
              <a:cs typeface="Work Sans"/>
              <a:sym typeface="Work Sans"/>
            </a:endParaRPr>
          </a:p>
          <a:p>
            <a:pPr marL="342900" lvl="0" indent="-342900" algn="l" rtl="0">
              <a:spcBef>
                <a:spcPts val="0"/>
              </a:spcBef>
              <a:spcAft>
                <a:spcPts val="0"/>
              </a:spcAft>
              <a:buFont typeface="+mj-lt"/>
              <a:buAutoNum type="arabicPeriod"/>
            </a:pPr>
            <a:endParaRPr sz="1800" dirty="0">
              <a:solidFill>
                <a:schemeClr val="dk1"/>
              </a:solidFill>
              <a:latin typeface="Univers" panose="020B0503020202020204" pitchFamily="34" charset="0"/>
              <a:ea typeface="Work Sans"/>
              <a:cs typeface="Work Sans"/>
              <a:sym typeface="Work Sans"/>
            </a:endParaRPr>
          </a:p>
          <a:p>
            <a:pPr marL="800100" lvl="0" indent="-342900" algn="l" rtl="0">
              <a:spcBef>
                <a:spcPts val="0"/>
              </a:spcBef>
              <a:spcAft>
                <a:spcPts val="0"/>
              </a:spcAft>
              <a:buClr>
                <a:schemeClr val="dk1"/>
              </a:buClr>
              <a:buSzPct val="62000"/>
              <a:buFont typeface="Arial" panose="020B0604020202020204" pitchFamily="34" charset="0"/>
              <a:buChar char="•"/>
            </a:pPr>
            <a:r>
              <a:rPr lang="en-US" sz="1800" b="1" dirty="0">
                <a:solidFill>
                  <a:schemeClr val="dk1"/>
                </a:solidFill>
                <a:latin typeface="Univers" panose="020B0503020202020204" pitchFamily="34" charset="0"/>
                <a:ea typeface="Work Sans"/>
                <a:cs typeface="Work Sans"/>
                <a:sym typeface="Work Sans"/>
              </a:rPr>
              <a:t>Decision-Makers</a:t>
            </a:r>
            <a:r>
              <a:rPr lang="en-US" sz="1800" dirty="0">
                <a:solidFill>
                  <a:schemeClr val="dk1"/>
                </a:solidFill>
                <a:latin typeface="Univers" panose="020B0503020202020204" pitchFamily="34" charset="0"/>
                <a:ea typeface="Work Sans"/>
                <a:cs typeface="Work Sans"/>
                <a:sym typeface="Work Sans"/>
              </a:rPr>
              <a:t>: Appointed individuals that may include independent entities and a proportion of elected officials </a:t>
            </a:r>
            <a:endParaRPr dirty="0">
              <a:latin typeface="Univers" panose="020B0503020202020204" pitchFamily="34" charset="0"/>
              <a:ea typeface="Calibri"/>
              <a:cs typeface="Calibri"/>
              <a:sym typeface="Calibri"/>
            </a:endParaRPr>
          </a:p>
        </p:txBody>
      </p:sp>
      <p:pic>
        <p:nvPicPr>
          <p:cNvPr id="159" name="Google Shape;159;gc9f4d793ec_0_1"/>
          <p:cNvPicPr preferRelativeResize="0"/>
          <p:nvPr/>
        </p:nvPicPr>
        <p:blipFill>
          <a:blip r:embed="rId5">
            <a:extLst>
              <a:ext uri="{837473B0-CC2E-450A-ABE3-18F120FF3D39}">
                <a1611:picAttrSrcUrl xmlns:a1611="http://schemas.microsoft.com/office/drawing/2016/11/main" r:id="rId6"/>
              </a:ext>
            </a:extLst>
          </a:blip>
          <a:srcRect l="12487" r="12487"/>
          <a:stretch/>
        </p:blipFill>
        <p:spPr>
          <a:xfrm>
            <a:off x="6654019" y="2085399"/>
            <a:ext cx="3967090" cy="368268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60" name="Google Shape;160;gc9f4d793ec_0_1"/>
          <p:cNvPicPr preferRelativeResize="0"/>
          <p:nvPr/>
        </p:nvPicPr>
        <p:blipFill>
          <a:blip r:embed="rId7">
            <a:alphaModFix/>
          </a:blip>
          <a:stretch>
            <a:fillRect/>
          </a:stretch>
        </p:blipFill>
        <p:spPr>
          <a:xfrm>
            <a:off x="9929325" y="5874616"/>
            <a:ext cx="1988925" cy="805168"/>
          </a:xfrm>
          <a:prstGeom prst="rect">
            <a:avLst/>
          </a:prstGeom>
          <a:noFill/>
          <a:ln>
            <a:noFill/>
          </a:ln>
        </p:spPr>
      </p:pic>
      <p:sp>
        <p:nvSpPr>
          <p:cNvPr id="9" name="Google Shape;171;gca6e74c91b_1_45">
            <a:extLst>
              <a:ext uri="{FF2B5EF4-FFF2-40B4-BE49-F238E27FC236}">
                <a16:creationId xmlns:a16="http://schemas.microsoft.com/office/drawing/2014/main" id="{9A0705D3-F33B-4BAA-9DD2-EC45054B0F66}"/>
              </a:ext>
            </a:extLst>
          </p:cNvPr>
          <p:cNvSpPr txBox="1"/>
          <p:nvPr/>
        </p:nvSpPr>
        <p:spPr>
          <a:xfrm>
            <a:off x="10600231" y="5768080"/>
            <a:ext cx="1236600" cy="286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1" dirty="0">
                <a:solidFill>
                  <a:srgbClr val="4A86E8"/>
                </a:solidFill>
                <a:latin typeface="Arial Narrow"/>
                <a:ea typeface="Arial Narrow"/>
                <a:cs typeface="Arial Narrow"/>
                <a:sym typeface="Arial Narrow"/>
              </a:rPr>
              <a:t>Created by </a:t>
            </a:r>
            <a:endParaRPr dirty="0">
              <a:solidFill>
                <a:srgbClr val="4A86E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gca6e74c91b_1_45" descr="Abstract aqua blue blurred bokeh background"/>
          <p:cNvPicPr preferRelativeResize="0"/>
          <p:nvPr/>
        </p:nvPicPr>
        <p:blipFill rotWithShape="1">
          <a:blip r:embed="rId3">
            <a:alphaModFix/>
          </a:blip>
          <a:srcRect b="80671"/>
          <a:stretch/>
        </p:blipFill>
        <p:spPr>
          <a:xfrm>
            <a:off x="0" y="-12"/>
            <a:ext cx="12192000" cy="1629049"/>
          </a:xfrm>
          <a:prstGeom prst="rect">
            <a:avLst/>
          </a:prstGeom>
          <a:noFill/>
          <a:ln>
            <a:noFill/>
          </a:ln>
        </p:spPr>
      </p:pic>
      <p:pic>
        <p:nvPicPr>
          <p:cNvPr id="167" name="Google Shape;167;gca6e74c91b_1_45" descr="Diagram&#10;&#10;Description automatically generated"/>
          <p:cNvPicPr preferRelativeResize="0"/>
          <p:nvPr/>
        </p:nvPicPr>
        <p:blipFill rotWithShape="1">
          <a:blip r:embed="rId4">
            <a:alphaModFix/>
          </a:blip>
          <a:srcRect/>
          <a:stretch/>
        </p:blipFill>
        <p:spPr>
          <a:xfrm>
            <a:off x="0" y="119787"/>
            <a:ext cx="1988932" cy="1389473"/>
          </a:xfrm>
          <a:prstGeom prst="rect">
            <a:avLst/>
          </a:prstGeom>
          <a:noFill/>
          <a:ln>
            <a:noFill/>
          </a:ln>
        </p:spPr>
      </p:pic>
      <p:sp>
        <p:nvSpPr>
          <p:cNvPr id="168" name="Google Shape;168;gca6e74c91b_1_45"/>
          <p:cNvSpPr txBox="1"/>
          <p:nvPr/>
        </p:nvSpPr>
        <p:spPr>
          <a:xfrm>
            <a:off x="1988932" y="152713"/>
            <a:ext cx="9913200" cy="153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Open Sans"/>
                <a:ea typeface="Open Sans"/>
                <a:cs typeface="Open Sans"/>
                <a:sym typeface="Open Sans"/>
              </a:rPr>
              <a:t>Redistricting Advocacy: </a:t>
            </a:r>
            <a:endParaRPr sz="40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4000">
                <a:solidFill>
                  <a:schemeClr val="dk1"/>
                </a:solidFill>
                <a:latin typeface="Open Sans"/>
                <a:ea typeface="Open Sans"/>
                <a:cs typeface="Open Sans"/>
                <a:sym typeface="Open Sans"/>
              </a:rPr>
              <a:t>Transparency Measures</a:t>
            </a:r>
            <a:endParaRPr sz="4000">
              <a:solidFill>
                <a:schemeClr val="dk1"/>
              </a:solidFill>
              <a:latin typeface="Open Sans"/>
              <a:ea typeface="Open Sans"/>
              <a:cs typeface="Open Sans"/>
              <a:sym typeface="Open Sans"/>
            </a:endParaRPr>
          </a:p>
          <a:p>
            <a:pPr marL="0" marR="0" lvl="0" indent="0" algn="l" rtl="0">
              <a:spcBef>
                <a:spcPts val="0"/>
              </a:spcBef>
              <a:spcAft>
                <a:spcPts val="0"/>
              </a:spcAft>
              <a:buNone/>
            </a:pPr>
            <a:endParaRPr>
              <a:latin typeface="Open Sans"/>
              <a:ea typeface="Open Sans"/>
              <a:cs typeface="Open Sans"/>
              <a:sym typeface="Open Sans"/>
            </a:endParaRPr>
          </a:p>
        </p:txBody>
      </p:sp>
      <p:sp>
        <p:nvSpPr>
          <p:cNvPr id="169" name="Google Shape;169;gca6e74c91b_1_45"/>
          <p:cNvSpPr txBox="1"/>
          <p:nvPr/>
        </p:nvSpPr>
        <p:spPr>
          <a:xfrm>
            <a:off x="0" y="1692025"/>
            <a:ext cx="12192000" cy="615600"/>
          </a:xfrm>
          <a:prstGeom prst="rect">
            <a:avLst/>
          </a:prstGeom>
          <a:solidFill>
            <a:srgbClr val="8E7CC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solidFill>
                  <a:schemeClr val="lt1"/>
                </a:solidFill>
                <a:latin typeface="Calibri"/>
                <a:ea typeface="Calibri"/>
                <a:cs typeface="Calibri"/>
                <a:sym typeface="Calibri"/>
              </a:rPr>
              <a:t>Types of Transparency and Accountability Rules in Redistricting</a:t>
            </a:r>
            <a:r>
              <a:rPr lang="en-US" sz="2400" b="1">
                <a:solidFill>
                  <a:schemeClr val="lt1"/>
                </a:solidFill>
                <a:latin typeface="Calibri"/>
                <a:ea typeface="Calibri"/>
                <a:cs typeface="Calibri"/>
                <a:sym typeface="Calibri"/>
              </a:rPr>
              <a:t> </a:t>
            </a:r>
            <a:endParaRPr sz="2600" b="1">
              <a:solidFill>
                <a:schemeClr val="lt1"/>
              </a:solidFill>
              <a:latin typeface="Calibri"/>
              <a:ea typeface="Calibri"/>
              <a:cs typeface="Calibri"/>
              <a:sym typeface="Calibri"/>
            </a:endParaRPr>
          </a:p>
        </p:txBody>
      </p:sp>
      <p:sp>
        <p:nvSpPr>
          <p:cNvPr id="170" name="Google Shape;170;gca6e74c91b_1_45"/>
          <p:cNvSpPr txBox="1"/>
          <p:nvPr/>
        </p:nvSpPr>
        <p:spPr>
          <a:xfrm>
            <a:off x="2130825" y="2370625"/>
            <a:ext cx="9809100" cy="3908732"/>
          </a:xfrm>
          <a:prstGeom prst="rect">
            <a:avLst/>
          </a:prstGeom>
          <a:noFill/>
          <a:ln>
            <a:noFill/>
          </a:ln>
        </p:spPr>
        <p:txBody>
          <a:bodyPr spcFirstLastPara="1" wrap="square" lIns="91425" tIns="91425" rIns="91425" bIns="91425" anchor="t" anchorCtr="0">
            <a:spAutoFit/>
          </a:bodyPr>
          <a:lstStyle/>
          <a:p>
            <a:pPr marL="457200" lvl="0" indent="-355600" algn="just" rtl="0">
              <a:spcBef>
                <a:spcPts val="0"/>
              </a:spcBef>
              <a:spcAft>
                <a:spcPts val="0"/>
              </a:spcAft>
              <a:buSzPts val="2000"/>
              <a:buFont typeface="Calibri"/>
              <a:buAutoNum type="arabicPeriod"/>
            </a:pPr>
            <a:r>
              <a:rPr lang="en-US" sz="1800" dirty="0">
                <a:latin typeface="Univers" panose="020B0503020202020204" pitchFamily="34" charset="0"/>
                <a:ea typeface="Calibri"/>
                <a:cs typeface="Calibri"/>
                <a:sym typeface="Calibri"/>
              </a:rPr>
              <a:t>Commissioners and Staff Are Subject to State Ethics Rules/Ethic Commissions</a:t>
            </a:r>
            <a:endParaRPr sz="1800" dirty="0">
              <a:latin typeface="Univers" panose="020B0503020202020204" pitchFamily="34" charset="0"/>
              <a:ea typeface="Calibri"/>
              <a:cs typeface="Calibri"/>
              <a:sym typeface="Calibri"/>
            </a:endParaRPr>
          </a:p>
          <a:p>
            <a:pPr marL="457200" lvl="0" indent="-355600" algn="just" rtl="0">
              <a:spcBef>
                <a:spcPts val="0"/>
              </a:spcBef>
              <a:spcAft>
                <a:spcPts val="0"/>
              </a:spcAft>
              <a:buSzPts val="2000"/>
              <a:buFont typeface="Calibri"/>
              <a:buAutoNum type="arabicPeriod"/>
            </a:pPr>
            <a:r>
              <a:rPr lang="en-US" sz="1800" dirty="0">
                <a:latin typeface="Univers" panose="020B0503020202020204" pitchFamily="34" charset="0"/>
                <a:ea typeface="Calibri"/>
                <a:cs typeface="Calibri"/>
                <a:sym typeface="Calibri"/>
              </a:rPr>
              <a:t>Commissioners and Staff Conflicts of Interest Exclusions</a:t>
            </a:r>
            <a:endParaRPr sz="1800" dirty="0">
              <a:latin typeface="Univers" panose="020B0503020202020204" pitchFamily="34" charset="0"/>
              <a:ea typeface="Calibri"/>
              <a:cs typeface="Calibri"/>
              <a:sym typeface="Calibri"/>
            </a:endParaRPr>
          </a:p>
          <a:p>
            <a:pPr marL="457200" lvl="0" indent="-355600" algn="just" rtl="0">
              <a:spcBef>
                <a:spcPts val="0"/>
              </a:spcBef>
              <a:spcAft>
                <a:spcPts val="0"/>
              </a:spcAft>
              <a:buSzPts val="2000"/>
              <a:buFont typeface="Calibri"/>
              <a:buAutoNum type="arabicPeriod"/>
            </a:pPr>
            <a:r>
              <a:rPr lang="en-US" sz="1800" dirty="0">
                <a:latin typeface="Univers" panose="020B0503020202020204" pitchFamily="34" charset="0"/>
                <a:ea typeface="Calibri"/>
                <a:cs typeface="Calibri"/>
                <a:sym typeface="Calibri"/>
              </a:rPr>
              <a:t>Commissioners and Staff Should Have a Cooling-Off Period</a:t>
            </a:r>
            <a:endParaRPr sz="1800" dirty="0">
              <a:latin typeface="Univers" panose="020B0503020202020204" pitchFamily="34" charset="0"/>
              <a:ea typeface="Calibri"/>
              <a:cs typeface="Calibri"/>
              <a:sym typeface="Calibri"/>
            </a:endParaRPr>
          </a:p>
          <a:p>
            <a:pPr marL="457200" lvl="0" indent="-355600" algn="just" rtl="0">
              <a:spcBef>
                <a:spcPts val="0"/>
              </a:spcBef>
              <a:spcAft>
                <a:spcPts val="0"/>
              </a:spcAft>
              <a:buSzPts val="2000"/>
              <a:buFont typeface="Calibri"/>
              <a:buAutoNum type="arabicPeriod"/>
            </a:pPr>
            <a:r>
              <a:rPr lang="en-US" sz="1800" dirty="0">
                <a:latin typeface="Univers" panose="020B0503020202020204" pitchFamily="34" charset="0"/>
                <a:ea typeface="Calibri"/>
                <a:cs typeface="Calibri"/>
                <a:sym typeface="Calibri"/>
              </a:rPr>
              <a:t>Ban on Solicitation of Gifts by Commissioners and Staff</a:t>
            </a:r>
            <a:endParaRPr sz="1800" dirty="0">
              <a:latin typeface="Univers" panose="020B0503020202020204" pitchFamily="34" charset="0"/>
              <a:ea typeface="Calibri"/>
              <a:cs typeface="Calibri"/>
              <a:sym typeface="Calibri"/>
            </a:endParaRPr>
          </a:p>
          <a:p>
            <a:pPr marL="457200" lvl="0" indent="-355600" algn="just" rtl="0">
              <a:spcBef>
                <a:spcPts val="0"/>
              </a:spcBef>
              <a:spcAft>
                <a:spcPts val="0"/>
              </a:spcAft>
              <a:buSzPts val="2000"/>
              <a:buFont typeface="Calibri"/>
              <a:buAutoNum type="arabicPeriod"/>
            </a:pPr>
            <a:r>
              <a:rPr lang="en-US" sz="1800" dirty="0">
                <a:latin typeface="Univers" panose="020B0503020202020204" pitchFamily="34" charset="0"/>
                <a:ea typeface="Calibri"/>
                <a:cs typeface="Calibri"/>
                <a:sym typeface="Calibri"/>
              </a:rPr>
              <a:t>Prohibition on Employers Retaliation Against Commissioners</a:t>
            </a:r>
            <a:endParaRPr sz="1800" dirty="0">
              <a:latin typeface="Univers" panose="020B0503020202020204" pitchFamily="34" charset="0"/>
              <a:ea typeface="Calibri"/>
              <a:cs typeface="Calibri"/>
              <a:sym typeface="Calibri"/>
            </a:endParaRPr>
          </a:p>
          <a:p>
            <a:pPr marL="457200" lvl="0" indent="-355600" algn="just" rtl="0">
              <a:spcBef>
                <a:spcPts val="0"/>
              </a:spcBef>
              <a:spcAft>
                <a:spcPts val="0"/>
              </a:spcAft>
              <a:buSzPts val="2000"/>
              <a:buFont typeface="Calibri"/>
              <a:buAutoNum type="arabicPeriod"/>
            </a:pPr>
            <a:r>
              <a:rPr lang="en-US" sz="1800" dirty="0">
                <a:latin typeface="Univers" panose="020B0503020202020204" pitchFamily="34" charset="0"/>
                <a:ea typeface="Calibri"/>
                <a:cs typeface="Calibri"/>
                <a:sym typeface="Calibri"/>
              </a:rPr>
              <a:t>Commissions Should Require a Minimal Number of Meetings or Public Hearings Throughout the State</a:t>
            </a:r>
            <a:endParaRPr sz="1800" dirty="0">
              <a:latin typeface="Univers" panose="020B0503020202020204" pitchFamily="34" charset="0"/>
              <a:ea typeface="Calibri"/>
              <a:cs typeface="Calibri"/>
              <a:sym typeface="Calibri"/>
            </a:endParaRPr>
          </a:p>
          <a:p>
            <a:pPr marL="457200" lvl="0" indent="-355600" algn="just" rtl="0">
              <a:spcBef>
                <a:spcPts val="0"/>
              </a:spcBef>
              <a:spcAft>
                <a:spcPts val="0"/>
              </a:spcAft>
              <a:buSzPts val="2000"/>
              <a:buFont typeface="Calibri"/>
              <a:buAutoNum type="arabicPeriod"/>
            </a:pPr>
            <a:r>
              <a:rPr lang="en-US" sz="1800" dirty="0">
                <a:latin typeface="Univers"/>
                <a:ea typeface="Calibri"/>
                <a:cs typeface="Calibri"/>
                <a:sym typeface="Calibri"/>
              </a:rPr>
              <a:t>Require All Data Used by the Commission to be made Public in Accessible Formats</a:t>
            </a:r>
            <a:endParaRPr sz="1800" dirty="0">
              <a:latin typeface="Univers"/>
              <a:ea typeface="Calibri"/>
              <a:cs typeface="Calibri"/>
              <a:sym typeface="Calibri"/>
            </a:endParaRPr>
          </a:p>
          <a:p>
            <a:pPr marL="457200" lvl="0" indent="-355600" algn="just" rtl="0">
              <a:spcBef>
                <a:spcPts val="0"/>
              </a:spcBef>
              <a:spcAft>
                <a:spcPts val="0"/>
              </a:spcAft>
              <a:buSzPts val="2000"/>
              <a:buFont typeface="Calibri"/>
              <a:buAutoNum type="arabicPeriod"/>
            </a:pPr>
            <a:r>
              <a:rPr lang="en-US" sz="1800" dirty="0">
                <a:latin typeface="Univers" panose="020B0503020202020204" pitchFamily="34" charset="0"/>
                <a:ea typeface="Calibri"/>
                <a:cs typeface="Calibri"/>
                <a:sym typeface="Calibri"/>
              </a:rPr>
              <a:t>Require All Draft Maps and Reports to be Released on a Publicly-Accessible Website </a:t>
            </a:r>
            <a:endParaRPr sz="1800" dirty="0">
              <a:latin typeface="Univers" panose="020B0503020202020204" pitchFamily="34" charset="0"/>
              <a:ea typeface="Calibri"/>
              <a:cs typeface="Calibri"/>
              <a:sym typeface="Calibri"/>
            </a:endParaRPr>
          </a:p>
          <a:p>
            <a:pPr marL="457200" lvl="0" indent="-355600" algn="just" rtl="0">
              <a:spcBef>
                <a:spcPts val="0"/>
              </a:spcBef>
              <a:spcAft>
                <a:spcPts val="0"/>
              </a:spcAft>
              <a:buSzPts val="2000"/>
              <a:buFont typeface="Calibri"/>
              <a:buAutoNum type="arabicPeriod"/>
            </a:pPr>
            <a:r>
              <a:rPr lang="en-US" sz="1800" dirty="0">
                <a:latin typeface="Univers" panose="020B0503020202020204" pitchFamily="34" charset="0"/>
                <a:ea typeface="Calibri"/>
                <a:cs typeface="Calibri"/>
                <a:sym typeface="Calibri"/>
              </a:rPr>
              <a:t>Subject the Commission to State Open Meetings/FOIA Rules</a:t>
            </a:r>
            <a:endParaRPr sz="1800" dirty="0">
              <a:latin typeface="Univers" panose="020B0503020202020204" pitchFamily="34" charset="0"/>
              <a:ea typeface="Calibri"/>
              <a:cs typeface="Calibri"/>
              <a:sym typeface="Calibri"/>
            </a:endParaRPr>
          </a:p>
          <a:p>
            <a:pPr marL="457200" lvl="0" indent="-355600" algn="just" rtl="0">
              <a:spcBef>
                <a:spcPts val="0"/>
              </a:spcBef>
              <a:spcAft>
                <a:spcPts val="0"/>
              </a:spcAft>
              <a:buSzPts val="2000"/>
              <a:buFont typeface="Calibri"/>
              <a:buAutoNum type="arabicPeriod"/>
            </a:pPr>
            <a:r>
              <a:rPr lang="en-US" sz="1800" dirty="0">
                <a:solidFill>
                  <a:schemeClr val="dk1"/>
                </a:solidFill>
                <a:latin typeface="Univers" panose="020B0503020202020204" pitchFamily="34" charset="0"/>
                <a:ea typeface="Calibri"/>
                <a:cs typeface="Calibri"/>
                <a:sym typeface="Calibri"/>
              </a:rPr>
              <a:t>Require a Reasonable Public Comment Period for Proposed Maps</a:t>
            </a:r>
            <a:endParaRPr sz="1800" dirty="0">
              <a:solidFill>
                <a:schemeClr val="dk1"/>
              </a:solidFill>
              <a:latin typeface="Univers" panose="020B0503020202020204" pitchFamily="34" charset="0"/>
              <a:ea typeface="Calibri"/>
              <a:cs typeface="Calibri"/>
              <a:sym typeface="Calibri"/>
            </a:endParaRPr>
          </a:p>
          <a:p>
            <a:pPr marL="457200" lvl="0" indent="-355600" algn="just" rtl="0">
              <a:spcBef>
                <a:spcPts val="0"/>
              </a:spcBef>
              <a:spcAft>
                <a:spcPts val="0"/>
              </a:spcAft>
              <a:buSzPts val="2000"/>
              <a:buFont typeface="Calibri"/>
              <a:buAutoNum type="arabicPeriod"/>
            </a:pPr>
            <a:r>
              <a:rPr lang="en-US" sz="1800" dirty="0">
                <a:solidFill>
                  <a:schemeClr val="dk1"/>
                </a:solidFill>
                <a:latin typeface="Univers" panose="020B0503020202020204" pitchFamily="34" charset="0"/>
                <a:ea typeface="Calibri"/>
                <a:cs typeface="Calibri"/>
                <a:sym typeface="Calibri"/>
              </a:rPr>
              <a:t>Commissioners Must be Impartial</a:t>
            </a:r>
            <a:endParaRPr sz="1800" dirty="0">
              <a:solidFill>
                <a:schemeClr val="dk1"/>
              </a:solidFill>
              <a:latin typeface="Univers" panose="020B0503020202020204" pitchFamily="34" charset="0"/>
              <a:ea typeface="Calibri"/>
              <a:cs typeface="Calibri"/>
              <a:sym typeface="Calibri"/>
            </a:endParaRPr>
          </a:p>
          <a:p>
            <a:pPr marL="457200" lvl="0" indent="-355600" algn="just" rtl="0">
              <a:spcBef>
                <a:spcPts val="0"/>
              </a:spcBef>
              <a:spcAft>
                <a:spcPts val="0"/>
              </a:spcAft>
              <a:buSzPts val="2000"/>
              <a:buFont typeface="Calibri"/>
              <a:buAutoNum type="arabicPeriod"/>
            </a:pPr>
            <a:r>
              <a:rPr lang="en-US" sz="1800" dirty="0">
                <a:solidFill>
                  <a:schemeClr val="dk1"/>
                </a:solidFill>
                <a:latin typeface="Univers" panose="020B0503020202020204" pitchFamily="34" charset="0"/>
                <a:ea typeface="Calibri"/>
                <a:cs typeface="Calibri"/>
                <a:sym typeface="Calibri"/>
              </a:rPr>
              <a:t>Establish Removal Procedures for Misconduct</a:t>
            </a:r>
            <a:r>
              <a:rPr lang="en-US" sz="2400" dirty="0">
                <a:solidFill>
                  <a:schemeClr val="dk1"/>
                </a:solidFill>
                <a:latin typeface="Univers" panose="020B0503020202020204" pitchFamily="34" charset="0"/>
                <a:ea typeface="Calibri"/>
                <a:cs typeface="Calibri"/>
                <a:sym typeface="Calibri"/>
              </a:rPr>
              <a:t> </a:t>
            </a:r>
            <a:endParaRPr sz="2000" dirty="0">
              <a:latin typeface="Univers" panose="020B0503020202020204" pitchFamily="34" charset="0"/>
              <a:ea typeface="Calibri"/>
              <a:cs typeface="Calibri"/>
              <a:sym typeface="Calibri"/>
            </a:endParaRPr>
          </a:p>
        </p:txBody>
      </p:sp>
      <p:sp>
        <p:nvSpPr>
          <p:cNvPr id="171" name="Google Shape;171;gca6e74c91b_1_45"/>
          <p:cNvSpPr txBox="1"/>
          <p:nvPr/>
        </p:nvSpPr>
        <p:spPr>
          <a:xfrm>
            <a:off x="10353643" y="5748354"/>
            <a:ext cx="1236600" cy="286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1" dirty="0">
                <a:solidFill>
                  <a:srgbClr val="4A86E8"/>
                </a:solidFill>
                <a:latin typeface="Arial Narrow"/>
                <a:ea typeface="Arial Narrow"/>
                <a:cs typeface="Arial Narrow"/>
                <a:sym typeface="Arial Narrow"/>
              </a:rPr>
              <a:t>Created by </a:t>
            </a:r>
            <a:endParaRPr dirty="0">
              <a:solidFill>
                <a:srgbClr val="4A86E8"/>
              </a:solidFill>
            </a:endParaRPr>
          </a:p>
        </p:txBody>
      </p:sp>
      <p:pic>
        <p:nvPicPr>
          <p:cNvPr id="172" name="Google Shape;172;gca6e74c91b_1_45"/>
          <p:cNvPicPr preferRelativeResize="0"/>
          <p:nvPr/>
        </p:nvPicPr>
        <p:blipFill>
          <a:blip r:embed="rId5">
            <a:alphaModFix/>
          </a:blip>
          <a:stretch>
            <a:fillRect/>
          </a:stretch>
        </p:blipFill>
        <p:spPr>
          <a:xfrm>
            <a:off x="10353637" y="6034557"/>
            <a:ext cx="1586288" cy="615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76BF1925B0724892DF8A563C59A3B3" ma:contentTypeVersion="12" ma:contentTypeDescription="Create a new document." ma:contentTypeScope="" ma:versionID="2dbdab20be61cca4e1ae5decd753b2d9">
  <xsd:schema xmlns:xsd="http://www.w3.org/2001/XMLSchema" xmlns:xs="http://www.w3.org/2001/XMLSchema" xmlns:p="http://schemas.microsoft.com/office/2006/metadata/properties" xmlns:ns2="44107751-9086-40a1-9789-feb1ce683737" xmlns:ns3="72fab460-b7af-426f-a923-c3a19893cc1e" targetNamespace="http://schemas.microsoft.com/office/2006/metadata/properties" ma:root="true" ma:fieldsID="4a6733b0c16ac13c2b1a7ccda767baf4" ns2:_="" ns3:_="">
    <xsd:import namespace="44107751-9086-40a1-9789-feb1ce683737"/>
    <xsd:import namespace="72fab460-b7af-426f-a923-c3a19893cc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107751-9086-40a1-9789-feb1ce6837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fab460-b7af-426f-a923-c3a19893cc1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2fab460-b7af-426f-a923-c3a19893cc1e">
      <UserInfo>
        <DisplayName>Suzanne Almeida</DisplayName>
        <AccountId>13</AccountId>
        <AccountType/>
      </UserInfo>
      <UserInfo>
        <DisplayName>Alexandra Leal Silva</DisplayName>
        <AccountId>955</AccountId>
        <AccountType/>
      </UserInfo>
    </SharedWithUsers>
  </documentManagement>
</p:properties>
</file>

<file path=customXml/itemProps1.xml><?xml version="1.0" encoding="utf-8"?>
<ds:datastoreItem xmlns:ds="http://schemas.openxmlformats.org/officeDocument/2006/customXml" ds:itemID="{A69DE97D-A25D-40CC-BF9E-16DC6FDD62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107751-9086-40a1-9789-feb1ce683737"/>
    <ds:schemaRef ds:uri="72fab460-b7af-426f-a923-c3a19893c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7FEC27-19A0-4684-A97F-A42609DFF2C3}">
  <ds:schemaRefs>
    <ds:schemaRef ds:uri="http://schemas.microsoft.com/sharepoint/v3/contenttype/forms"/>
  </ds:schemaRefs>
</ds:datastoreItem>
</file>

<file path=customXml/itemProps3.xml><?xml version="1.0" encoding="utf-8"?>
<ds:datastoreItem xmlns:ds="http://schemas.openxmlformats.org/officeDocument/2006/customXml" ds:itemID="{D3B247CC-B882-4202-95A3-B1035B948EF8}">
  <ds:schemaRefs>
    <ds:schemaRef ds:uri="http://schemas.microsoft.com/office/2006/metadata/properties"/>
    <ds:schemaRef ds:uri="http://schemas.microsoft.com/office/infopath/2007/PartnerControls"/>
    <ds:schemaRef ds:uri="72fab460-b7af-426f-a923-c3a19893cc1e"/>
  </ds:schemaRefs>
</ds:datastoreItem>
</file>

<file path=docProps/app.xml><?xml version="1.0" encoding="utf-8"?>
<Properties xmlns="http://schemas.openxmlformats.org/officeDocument/2006/extended-properties" xmlns:vt="http://schemas.openxmlformats.org/officeDocument/2006/docPropsVTypes">
  <TotalTime>151</TotalTime>
  <Words>3513</Words>
  <Application>Microsoft Office PowerPoint</Application>
  <PresentationFormat>Widescreen</PresentationFormat>
  <Paragraphs>287</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Kathay Feng</dc:creator>
  <cp:lastModifiedBy>Kathay Feng</cp:lastModifiedBy>
  <cp:revision>13</cp:revision>
  <dcterms:created xsi:type="dcterms:W3CDTF">2021-03-15T01:17:55Z</dcterms:created>
  <dcterms:modified xsi:type="dcterms:W3CDTF">2021-04-28T13:20:52Z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0x010100BE76BF1925B0724892DF8A563C59A3B3</vt:lpwstr>
  </property>
</Properties>
</file>