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336" r:id="rId5"/>
    <p:sldId id="282" r:id="rId6"/>
    <p:sldId id="283" r:id="rId7"/>
    <p:sldId id="284" r:id="rId8"/>
    <p:sldId id="333" r:id="rId9"/>
    <p:sldId id="334" r:id="rId10"/>
    <p:sldId id="315" r:id="rId11"/>
    <p:sldId id="288" r:id="rId12"/>
    <p:sldId id="287" r:id="rId13"/>
    <p:sldId id="323" r:id="rId14"/>
    <p:sldId id="319" r:id="rId15"/>
    <p:sldId id="324" r:id="rId16"/>
    <p:sldId id="325" r:id="rId17"/>
    <p:sldId id="267" r:id="rId18"/>
    <p:sldId id="304" r:id="rId19"/>
    <p:sldId id="266" r:id="rId20"/>
    <p:sldId id="305" r:id="rId21"/>
    <p:sldId id="265" r:id="rId22"/>
    <p:sldId id="264" r:id="rId23"/>
    <p:sldId id="262" r:id="rId24"/>
    <p:sldId id="339" r:id="rId25"/>
    <p:sldId id="260" r:id="rId26"/>
    <p:sldId id="33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B2DE"/>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ABA5A5-CE30-4F8E-A659-E0984B616635}" v="524" dt="2021-04-29T23:08:20.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72" d="100"/>
          <a:sy n="72" d="100"/>
        </p:scale>
        <p:origin x="4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976B4-CBD5-4406-9E15-CD685C8C6CFC}" type="datetimeFigureOut">
              <a:rPr lang="en-US"/>
              <a:t>4/29/2021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946F3-4494-44A6-857D-EE27F24F488F}" type="slidenum">
              <a:rPr lang="en-US"/>
              <a:t>‹#›</a:t>
            </a:fld>
            <a:endParaRPr lang="en-US"/>
          </a:p>
        </p:txBody>
      </p:sp>
    </p:spTree>
    <p:extLst>
      <p:ext uri="{BB962C8B-B14F-4D97-AF65-F5344CB8AC3E}">
        <p14:creationId xmlns:p14="http://schemas.microsoft.com/office/powerpoint/2010/main" val="80665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allotpedia.org/Nanette_Barrag&#225;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 yourself</a:t>
            </a:r>
            <a:endParaRPr lang="en-US"/>
          </a:p>
        </p:txBody>
      </p:sp>
      <p:sp>
        <p:nvSpPr>
          <p:cNvPr id="4" name="Slide Number Placeholder 3"/>
          <p:cNvSpPr>
            <a:spLocks noGrp="1"/>
          </p:cNvSpPr>
          <p:nvPr>
            <p:ph type="sldNum" sz="quarter" idx="5"/>
          </p:nvPr>
        </p:nvSpPr>
        <p:spPr/>
        <p:txBody>
          <a:bodyPr/>
          <a:lstStyle/>
          <a:p>
            <a:fld id="{230A6FB6-FC1F-4574-BF24-E87E9ADC047F}" type="slidenum">
              <a:rPr lang="en-US" smtClean="0"/>
              <a:t>1</a:t>
            </a:fld>
            <a:endParaRPr lang="en-US"/>
          </a:p>
        </p:txBody>
      </p:sp>
    </p:spTree>
    <p:extLst>
      <p:ext uri="{BB962C8B-B14F-4D97-AF65-F5344CB8AC3E}">
        <p14:creationId xmlns:p14="http://schemas.microsoft.com/office/powerpoint/2010/main" val="3238464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Watts was even split into three state Senate districts. No wonder they could not get representation.</a:t>
            </a:r>
          </a:p>
        </p:txBody>
      </p:sp>
      <p:sp>
        <p:nvSpPr>
          <p:cNvPr id="4" name="Slide Number Placeholder 3"/>
          <p:cNvSpPr>
            <a:spLocks noGrp="1"/>
          </p:cNvSpPr>
          <p:nvPr>
            <p:ph type="sldNum" sz="quarter" idx="5"/>
          </p:nvPr>
        </p:nvSpPr>
        <p:spPr/>
        <p:txBody>
          <a:bodyPr/>
          <a:lstStyle/>
          <a:p>
            <a:fld id="{A98CEA7C-CFC9-46E8-B8E5-1F6A6DC3F83E}" type="slidenum">
              <a:rPr lang="en-US" smtClean="0"/>
              <a:t>10</a:t>
            </a:fld>
            <a:endParaRPr lang="en-US"/>
          </a:p>
        </p:txBody>
      </p:sp>
    </p:spTree>
    <p:extLst>
      <p:ext uri="{BB962C8B-B14F-4D97-AF65-F5344CB8AC3E}">
        <p14:creationId xmlns:p14="http://schemas.microsoft.com/office/powerpoint/2010/main" val="250899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this quote from a former congressional staffer indicates, Watts residents struggled to get the attention of elected officials because none of them felt responsible for the care of that community. </a:t>
            </a:r>
          </a:p>
          <a:p>
            <a:endParaRPr lang="en-US" dirty="0">
              <a:cs typeface="Calibri"/>
            </a:endParaRPr>
          </a:p>
          <a:p>
            <a:r>
              <a:rPr lang="en-US" dirty="0">
                <a:cs typeface="Calibri"/>
              </a:rPr>
              <a:t>[read some portion of the quote]</a:t>
            </a:r>
          </a:p>
          <a:p>
            <a:endParaRPr lang="en-US" dirty="0">
              <a:cs typeface="Calibri"/>
            </a:endParaRPr>
          </a:p>
          <a:p>
            <a:r>
              <a:rPr lang="en-US" dirty="0">
                <a:cs typeface="Calibri"/>
              </a:rPr>
              <a:t>“This would have never happened if Watts belonged to one district.”</a:t>
            </a:r>
          </a:p>
        </p:txBody>
      </p:sp>
      <p:sp>
        <p:nvSpPr>
          <p:cNvPr id="4" name="Slide Number Placeholder 3"/>
          <p:cNvSpPr>
            <a:spLocks noGrp="1"/>
          </p:cNvSpPr>
          <p:nvPr>
            <p:ph type="sldNum" sz="quarter" idx="5"/>
          </p:nvPr>
        </p:nvSpPr>
        <p:spPr/>
        <p:txBody>
          <a:bodyPr/>
          <a:lstStyle/>
          <a:p>
            <a:fld id="{A98CEA7C-CFC9-46E8-B8E5-1F6A6DC3F83E}" type="slidenum">
              <a:rPr lang="en-US" smtClean="0"/>
              <a:t>11</a:t>
            </a:fld>
            <a:endParaRPr lang="en-US"/>
          </a:p>
        </p:txBody>
      </p:sp>
    </p:spTree>
    <p:extLst>
      <p:ext uri="{BB962C8B-B14F-4D97-AF65-F5344CB8AC3E}">
        <p14:creationId xmlns:p14="http://schemas.microsoft.com/office/powerpoint/2010/main" val="4053603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solidFill>
                  <a:srgbClr val="00B050"/>
                </a:solidFill>
                <a:latin typeface="Arial Narrow"/>
              </a:rPr>
              <a:t>After 2011, after leaders united to testify about Watts before the CA Citizens Commission, Watts was made whole. (P.S. </a:t>
            </a:r>
            <a:r>
              <a:rPr lang="en-US" b="1">
                <a:solidFill>
                  <a:srgbClr val="00B050"/>
                </a:solidFill>
                <a:latin typeface="Arial Narrow"/>
              </a:rPr>
              <a:t>the new 44th congressional </a:t>
            </a:r>
            <a:r>
              <a:rPr lang="en-US" b="1">
                <a:solidFill>
                  <a:srgbClr val="00B050"/>
                </a:solidFill>
                <a:latin typeface="Arial Narrow"/>
                <a:cs typeface="Calibri"/>
              </a:rPr>
              <a:t>district elected </a:t>
            </a:r>
            <a:r>
              <a:rPr lang="en-US">
                <a:solidFill>
                  <a:srgbClr val="000000"/>
                </a:solidFill>
                <a:latin typeface="Calibri"/>
                <a:cs typeface="Calibri"/>
                <a:hlinkClick r:id="rId3"/>
              </a:rPr>
              <a:t>Nanette</a:t>
            </a:r>
            <a:r>
              <a:rPr lang="en-US">
                <a:hlinkClick r:id="rId3"/>
              </a:rPr>
              <a:t> Barragán</a:t>
            </a:r>
            <a:r>
              <a:rPr lang="en-US" sz="1200" b="1">
                <a:solidFill>
                  <a:srgbClr val="00B050"/>
                </a:solidFill>
                <a:latin typeface="Arial Narrow"/>
              </a:rPr>
              <a:t>, </a:t>
            </a:r>
            <a:r>
              <a:rPr lang="en-US" b="1">
                <a:solidFill>
                  <a:srgbClr val="00B050"/>
                </a:solidFill>
                <a:latin typeface="Arial Narrow"/>
              </a:rPr>
              <a:t>the first</a:t>
            </a:r>
            <a:r>
              <a:rPr lang="en-US" sz="1200" b="1">
                <a:solidFill>
                  <a:srgbClr val="00B050"/>
                </a:solidFill>
                <a:latin typeface="Arial Narrow"/>
              </a:rPr>
              <a:t> </a:t>
            </a:r>
            <a:r>
              <a:rPr lang="en-US" b="1">
                <a:solidFill>
                  <a:srgbClr val="00B050"/>
                </a:solidFill>
                <a:latin typeface="Arial Narrow"/>
              </a:rPr>
              <a:t>Latina ever to represent this district in</a:t>
            </a:r>
            <a:r>
              <a:rPr lang="en-US" sz="1200" b="1">
                <a:solidFill>
                  <a:srgbClr val="00B050"/>
                </a:solidFill>
                <a:latin typeface="Arial Narrow"/>
              </a:rPr>
              <a:t> 2012</a:t>
            </a:r>
            <a:r>
              <a:rPr lang="en-US" b="1">
                <a:solidFill>
                  <a:srgbClr val="00B050"/>
                </a:solidFill>
                <a:latin typeface="Arial Narrow"/>
              </a:rPr>
              <a:t>).</a:t>
            </a:r>
            <a:endParaRPr lang="en-US" sz="1200" b="1">
              <a:solidFill>
                <a:srgbClr val="00B050"/>
              </a:solidFill>
              <a:latin typeface="Arial Narrow"/>
            </a:endParaRPr>
          </a:p>
          <a:p>
            <a:endParaRPr lang="en-US"/>
          </a:p>
        </p:txBody>
      </p:sp>
      <p:sp>
        <p:nvSpPr>
          <p:cNvPr id="4" name="Slide Number Placeholder 3"/>
          <p:cNvSpPr>
            <a:spLocks noGrp="1"/>
          </p:cNvSpPr>
          <p:nvPr>
            <p:ph type="sldNum" sz="quarter" idx="5"/>
          </p:nvPr>
        </p:nvSpPr>
        <p:spPr/>
        <p:txBody>
          <a:bodyPr/>
          <a:lstStyle/>
          <a:p>
            <a:fld id="{A98CEA7C-CFC9-46E8-B8E5-1F6A6DC3F83E}" type="slidenum">
              <a:rPr lang="en-US" smtClean="0"/>
              <a:t>12</a:t>
            </a:fld>
            <a:endParaRPr lang="en-US"/>
          </a:p>
        </p:txBody>
      </p:sp>
    </p:spTree>
    <p:extLst>
      <p:ext uri="{BB962C8B-B14F-4D97-AF65-F5344CB8AC3E}">
        <p14:creationId xmlns:p14="http://schemas.microsoft.com/office/powerpoint/2010/main" val="174609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CEA7C-CFC9-46E8-B8E5-1F6A6DC3F83E}" type="slidenum">
              <a:rPr lang="en-US" smtClean="0"/>
              <a:t>13</a:t>
            </a:fld>
            <a:endParaRPr lang="en-US"/>
          </a:p>
        </p:txBody>
      </p:sp>
    </p:spTree>
    <p:extLst>
      <p:ext uri="{BB962C8B-B14F-4D97-AF65-F5344CB8AC3E}">
        <p14:creationId xmlns:p14="http://schemas.microsoft.com/office/powerpoint/2010/main" val="2755391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Redistricting starts when the Census bureau delivers the data for redistricting. Right now, there are court and congressional actions taking place that may give the Census more time to keep counting. Census data for redistricting will be released in 2021, but we don’t know yet whether that will be by March or July 31, 2021.</a:t>
            </a:r>
            <a:endParaRPr lang="en-US">
              <a:cs typeface="Calibri"/>
            </a:endParaRPr>
          </a:p>
          <a:p>
            <a:endParaRPr lang="en-US" sz="1000" b="0" i="0" u="none" strike="noStrike">
              <a:solidFill>
                <a:srgbClr val="000000"/>
              </a:solidFill>
              <a:effectLst/>
              <a:latin typeface="Nunito"/>
            </a:endParaRPr>
          </a:p>
          <a:p>
            <a:endParaRPr lang="en-US" sz="1000">
              <a:solidFill>
                <a:srgbClr val="000000"/>
              </a:solidFill>
              <a:latin typeface="Nunito"/>
            </a:endParaRPr>
          </a:p>
          <a:p>
            <a:endParaRPr lang="en-US" sz="1800" b="1">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fld id="{A98CEA7C-CFC9-46E8-B8E5-1F6A6DC3F83E}" type="slidenum">
              <a:rPr lang="en-US" smtClean="0"/>
              <a:t>14</a:t>
            </a:fld>
            <a:endParaRPr lang="en-US"/>
          </a:p>
        </p:txBody>
      </p:sp>
    </p:spTree>
    <p:extLst>
      <p:ext uri="{BB962C8B-B14F-4D97-AF65-F5344CB8AC3E}">
        <p14:creationId xmlns:p14="http://schemas.microsoft.com/office/powerpoint/2010/main" val="4253551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easiest way to think of Community Mapping is to start with these 4 basic questions.</a:t>
            </a:r>
          </a:p>
          <a:p>
            <a:pPr marL="171450" indent="-171450">
              <a:buFont typeface="Arial" panose="020B0604020202020204" pitchFamily="34" charset="0"/>
              <a:buChar char="•"/>
            </a:pPr>
            <a:r>
              <a:rPr lang="en-US" sz="1200">
                <a:solidFill>
                  <a:schemeClr val="bg1"/>
                </a:solidFill>
                <a:latin typeface="Univers" panose="020B0503020202020204" pitchFamily="34" charset="0"/>
              </a:rPr>
              <a:t>WHO we are</a:t>
            </a:r>
          </a:p>
          <a:p>
            <a:pPr marL="171450" indent="-171450">
              <a:buFont typeface="Arial" panose="020B0604020202020204" pitchFamily="34" charset="0"/>
              <a:buChar char="•"/>
            </a:pPr>
            <a:r>
              <a:rPr lang="en-US" sz="1200">
                <a:solidFill>
                  <a:schemeClr val="bg1"/>
                </a:solidFill>
                <a:latin typeface="Univers" panose="020B0503020202020204" pitchFamily="34" charset="0"/>
              </a:rPr>
              <a:t>WHAT makes us special</a:t>
            </a:r>
          </a:p>
          <a:p>
            <a:pPr marL="171450" indent="-171450">
              <a:buFont typeface="Arial" panose="020B0604020202020204" pitchFamily="34" charset="0"/>
              <a:buChar char="•"/>
            </a:pPr>
            <a:r>
              <a:rPr lang="en-US" sz="1200">
                <a:solidFill>
                  <a:schemeClr val="bg1"/>
                </a:solidFill>
                <a:latin typeface="Univers" panose="020B0503020202020204" pitchFamily="34" charset="0"/>
              </a:rPr>
              <a:t>WHERE we live</a:t>
            </a:r>
          </a:p>
          <a:p>
            <a:pPr marL="171450" indent="-171450">
              <a:buFont typeface="Arial" panose="020B0604020202020204" pitchFamily="34" charset="0"/>
              <a:buChar char="•"/>
            </a:pPr>
            <a:r>
              <a:rPr lang="en-US" sz="1200">
                <a:solidFill>
                  <a:schemeClr val="bg1"/>
                </a:solidFill>
                <a:latin typeface="Univers" panose="020B0503020202020204" pitchFamily="34" charset="0"/>
              </a:rPr>
              <a:t>HOW we share interests</a:t>
            </a:r>
            <a:endParaRPr lang="en-US"/>
          </a:p>
        </p:txBody>
      </p:sp>
      <p:sp>
        <p:nvSpPr>
          <p:cNvPr id="4" name="Slide Number Placeholder 3"/>
          <p:cNvSpPr>
            <a:spLocks noGrp="1"/>
          </p:cNvSpPr>
          <p:nvPr>
            <p:ph type="sldNum" sz="quarter" idx="5"/>
          </p:nvPr>
        </p:nvSpPr>
        <p:spPr/>
        <p:txBody>
          <a:bodyPr/>
          <a:lstStyle/>
          <a:p>
            <a:fld id="{230A6FB6-FC1F-4574-BF24-E87E9ADC047F}" type="slidenum">
              <a:rPr lang="en-US" smtClean="0"/>
              <a:t>15</a:t>
            </a:fld>
            <a:endParaRPr lang="en-US"/>
          </a:p>
        </p:txBody>
      </p:sp>
    </p:spTree>
    <p:extLst>
      <p:ext uri="{BB962C8B-B14F-4D97-AF65-F5344CB8AC3E}">
        <p14:creationId xmlns:p14="http://schemas.microsoft.com/office/powerpoint/2010/main" val="3425050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Arial Narrow"/>
              </a:rPr>
              <a:t>Let's start the conversation about </a:t>
            </a:r>
            <a:r>
              <a:rPr lang="en-US">
                <a:latin typeface="Arial Narrow"/>
              </a:rPr>
              <a:t>putting </a:t>
            </a:r>
            <a:r>
              <a:rPr lang="en-US"/>
              <a:t>our community on the map!</a:t>
            </a:r>
            <a:endParaRPr lang="en-US">
              <a:solidFill>
                <a:srgbClr val="000000"/>
              </a:solidFill>
              <a:latin typeface="Arial Narrow"/>
            </a:endParaRPr>
          </a:p>
          <a:p>
            <a:endParaRPr lang="en-US">
              <a:solidFill>
                <a:srgbClr val="000000"/>
              </a:solidFill>
              <a:latin typeface="Calibri"/>
              <a:cs typeface="Calibri"/>
            </a:endParaRPr>
          </a:p>
          <a:p>
            <a:r>
              <a:rPr lang="en-US" sz="1200" b="0" i="0" u="none" strike="noStrike">
                <a:solidFill>
                  <a:srgbClr val="000000"/>
                </a:solidFill>
                <a:effectLst/>
                <a:latin typeface="Arial Narrow"/>
              </a:rPr>
              <a:t>“Communities of interest” is a </a:t>
            </a:r>
            <a:r>
              <a:rPr lang="en-US">
                <a:solidFill>
                  <a:srgbClr val="000000"/>
                </a:solidFill>
                <a:latin typeface="Arial Narrow"/>
              </a:rPr>
              <a:t>legal term</a:t>
            </a:r>
            <a:r>
              <a:rPr lang="en-US" sz="1200" b="0" i="0" u="none" strike="noStrike">
                <a:solidFill>
                  <a:srgbClr val="000000"/>
                </a:solidFill>
                <a:effectLst/>
                <a:latin typeface="Arial Narrow"/>
              </a:rPr>
              <a:t> </a:t>
            </a:r>
            <a:r>
              <a:rPr lang="en-US">
                <a:solidFill>
                  <a:srgbClr val="000000"/>
                </a:solidFill>
                <a:latin typeface="Arial Narrow"/>
              </a:rPr>
              <a:t>in redistricting. </a:t>
            </a:r>
            <a:r>
              <a:rPr lang="en-US">
                <a:latin typeface="Arial Narrow"/>
              </a:rPr>
              <a:t>"</a:t>
            </a:r>
            <a:r>
              <a:rPr lang="en-US" b="1"/>
              <a:t>A Community of Interest is a neighborhood or area whose residents have shared culture, history, and policy concerns and so would benefit from being represented in the same</a:t>
            </a:r>
            <a:r>
              <a:rPr lang="en-US" b="1">
                <a:solidFill>
                  <a:srgbClr val="000000"/>
                </a:solidFill>
                <a:latin typeface="Calibri"/>
                <a:cs typeface="Calibri"/>
              </a:rPr>
              <a:t>." </a:t>
            </a:r>
            <a:endParaRPr lang="en-US" sz="1000">
              <a:solidFill>
                <a:srgbClr val="000000"/>
              </a:solidFill>
              <a:latin typeface="Nunito"/>
            </a:endParaRPr>
          </a:p>
          <a:p>
            <a:endParaRPr lang="en-US">
              <a:solidFill>
                <a:srgbClr val="000000"/>
              </a:solidFill>
              <a:latin typeface="Arial Narrow"/>
            </a:endParaRPr>
          </a:p>
          <a:p>
            <a:r>
              <a:rPr lang="en-US">
                <a:solidFill>
                  <a:srgbClr val="000000"/>
                </a:solidFill>
                <a:latin typeface="Arial Narrow"/>
              </a:rPr>
              <a:t>Traditionally, no one has bothered to ask people who live in each community or neighborhood what binds your community together. Often, redistricting is done in a top-down way. But the conversation and tools we will go through today with give YOU</a:t>
            </a:r>
            <a:r>
              <a:rPr lang="en-US" sz="1200" b="0" i="0" u="none" strike="noStrike">
                <a:solidFill>
                  <a:srgbClr val="000000"/>
                </a:solidFill>
                <a:effectLst/>
                <a:latin typeface="Arial Narrow"/>
              </a:rPr>
              <a:t> </a:t>
            </a:r>
            <a:r>
              <a:rPr lang="en-US">
                <a:solidFill>
                  <a:srgbClr val="000000"/>
                </a:solidFill>
                <a:latin typeface="Arial Narrow"/>
              </a:rPr>
              <a:t>the power to define</a:t>
            </a:r>
            <a:r>
              <a:rPr lang="en-US" sz="1200" b="0" i="0" u="none" strike="noStrike">
                <a:solidFill>
                  <a:srgbClr val="000000"/>
                </a:solidFill>
                <a:effectLst/>
                <a:latin typeface="Arial Narrow"/>
              </a:rPr>
              <a:t> </a:t>
            </a:r>
            <a:r>
              <a:rPr lang="en-US">
                <a:solidFill>
                  <a:srgbClr val="000000"/>
                </a:solidFill>
                <a:latin typeface="Arial Narrow"/>
              </a:rPr>
              <a:t>your own</a:t>
            </a:r>
            <a:r>
              <a:rPr lang="en-US" sz="1200" b="0" i="0" u="none" strike="noStrike">
                <a:solidFill>
                  <a:srgbClr val="000000"/>
                </a:solidFill>
                <a:effectLst/>
                <a:latin typeface="Arial Narrow"/>
              </a:rPr>
              <a:t> </a:t>
            </a:r>
            <a:r>
              <a:rPr lang="en-US">
                <a:solidFill>
                  <a:srgbClr val="000000"/>
                </a:solidFill>
                <a:latin typeface="Arial Narrow"/>
              </a:rPr>
              <a:t>community</a:t>
            </a:r>
            <a:r>
              <a:rPr lang="en-US" sz="1200" b="0" i="0" u="none" strike="noStrike">
                <a:solidFill>
                  <a:srgbClr val="000000"/>
                </a:solidFill>
                <a:effectLst/>
                <a:latin typeface="Arial Narrow"/>
              </a:rPr>
              <a:t>!</a:t>
            </a:r>
            <a:r>
              <a:rPr lang="en-US">
                <a:solidFill>
                  <a:srgbClr val="000000"/>
                </a:solidFill>
                <a:latin typeface="Arial Narrow"/>
              </a:rPr>
              <a:t> </a:t>
            </a:r>
            <a:endParaRPr lang="en-US" sz="1000">
              <a:solidFill>
                <a:srgbClr val="000000"/>
              </a:solidFill>
              <a:latin typeface="Nunito"/>
            </a:endParaRPr>
          </a:p>
          <a:p>
            <a:endParaRPr lang="en-US">
              <a:solidFill>
                <a:srgbClr val="000000"/>
              </a:solidFill>
              <a:latin typeface="Arial Narrow"/>
            </a:endParaRPr>
          </a:p>
          <a:p>
            <a:r>
              <a:rPr lang="en-US" b="1"/>
              <a:t>Keeping communities together gives us a stronger voice in government!</a:t>
            </a:r>
            <a:endParaRPr lang="en-US"/>
          </a:p>
          <a:p>
            <a:endParaRPr lang="en-US">
              <a:solidFill>
                <a:srgbClr val="000000"/>
              </a:solidFill>
              <a:latin typeface="Arial Narrow"/>
            </a:endParaRPr>
          </a:p>
          <a:p>
            <a:r>
              <a:rPr lang="en-US">
                <a:solidFill>
                  <a:srgbClr val="000000"/>
                </a:solidFill>
                <a:latin typeface="Arial Narrow"/>
              </a:rPr>
              <a:t>Down to the street level, you can tell those who draw our districts what landmarks, streets, shopping areas, transportation routes, parks and rec centers, places of worship, and other places make up your community. </a:t>
            </a:r>
            <a:r>
              <a:rPr lang="en-US" sz="1200" b="0" i="0" u="none" strike="noStrike">
                <a:solidFill>
                  <a:srgbClr val="000000"/>
                </a:solidFill>
                <a:effectLst/>
                <a:latin typeface="Arial Narrow"/>
              </a:rPr>
              <a:t>Mapmakers can only keep your community together if they know where you are. </a:t>
            </a:r>
            <a:r>
              <a:rPr lang="en-US">
                <a:solidFill>
                  <a:srgbClr val="000000"/>
                </a:solidFill>
                <a:latin typeface="Arial Narrow"/>
              </a:rPr>
              <a:t>Shortly,</a:t>
            </a:r>
            <a:r>
              <a:rPr lang="en-US" sz="1200" b="0" i="0" u="none" strike="noStrike">
                <a:solidFill>
                  <a:srgbClr val="000000"/>
                </a:solidFill>
                <a:effectLst/>
                <a:latin typeface="Arial Narrow"/>
              </a:rPr>
              <a:t> we’ll have </a:t>
            </a:r>
            <a:r>
              <a:rPr lang="en-US">
                <a:solidFill>
                  <a:srgbClr val="000000"/>
                </a:solidFill>
                <a:latin typeface="Arial Narrow"/>
              </a:rPr>
              <a:t>Dan </a:t>
            </a:r>
            <a:r>
              <a:rPr lang="en-US" sz="1200" b="0" i="0" u="none" strike="noStrike">
                <a:solidFill>
                  <a:srgbClr val="000000"/>
                </a:solidFill>
                <a:effectLst/>
                <a:latin typeface="Arial Narrow"/>
              </a:rPr>
              <a:t>open up </a:t>
            </a:r>
            <a:r>
              <a:rPr lang="en-US" sz="1200" b="0" i="0" u="none" strike="noStrike" err="1">
                <a:solidFill>
                  <a:srgbClr val="000000"/>
                </a:solidFill>
                <a:effectLst/>
                <a:latin typeface="Arial Narrow"/>
              </a:rPr>
              <a:t>Districtr</a:t>
            </a:r>
            <a:r>
              <a:rPr lang="en-US" sz="1200" b="0" i="0" u="none" strike="noStrike">
                <a:solidFill>
                  <a:srgbClr val="000000"/>
                </a:solidFill>
                <a:effectLst/>
                <a:latin typeface="Arial Narrow"/>
              </a:rPr>
              <a:t> so we can get started.</a:t>
            </a:r>
            <a:r>
              <a:rPr lang="en-US">
                <a:solidFill>
                  <a:srgbClr val="000000"/>
                </a:solidFill>
                <a:latin typeface="Arial Narrow"/>
              </a:rPr>
              <a:t> </a:t>
            </a:r>
            <a:endParaRPr lang="en-US" sz="1000" b="0" i="0" u="none" strike="noStrike">
              <a:solidFill>
                <a:srgbClr val="000000"/>
              </a:solidFill>
              <a:effectLst/>
              <a:latin typeface="Nunito"/>
            </a:endParaRPr>
          </a:p>
          <a:p>
            <a:endParaRPr lang="en-US">
              <a:solidFill>
                <a:srgbClr val="000000"/>
              </a:solidFill>
              <a:latin typeface="Arial Narrow" pitchFamily="34" charset="0"/>
            </a:endParaRPr>
          </a:p>
          <a:p>
            <a:r>
              <a:rPr lang="en-US">
                <a:solidFill>
                  <a:srgbClr val="000000"/>
                </a:solidFill>
                <a:latin typeface="Arial Narrow"/>
              </a:rPr>
              <a:t>[Tie legal definition to what we are doing here.]</a:t>
            </a:r>
            <a:endParaRPr lang="en-US">
              <a:solidFill>
                <a:srgbClr val="000000"/>
              </a:solidFill>
              <a:latin typeface="Arial Narrow" pitchFamily="34" charset="0"/>
            </a:endParaRPr>
          </a:p>
          <a:p>
            <a:endParaRPr lang="en-US" sz="1800" b="1">
              <a:solidFill>
                <a:schemeClr val="accent2">
                  <a:lumMod val="75000"/>
                </a:schemeClr>
              </a:solidFill>
              <a:latin typeface="Arial Narrow" pitchFamily="34" charset="0"/>
            </a:endParaRPr>
          </a:p>
        </p:txBody>
      </p:sp>
      <p:sp>
        <p:nvSpPr>
          <p:cNvPr id="4" name="Slide Number Placeholder 3"/>
          <p:cNvSpPr>
            <a:spLocks noGrp="1"/>
          </p:cNvSpPr>
          <p:nvPr>
            <p:ph type="sldNum" sz="quarter" idx="5"/>
          </p:nvPr>
        </p:nvSpPr>
        <p:spPr/>
        <p:txBody>
          <a:bodyPr/>
          <a:lstStyle/>
          <a:p>
            <a:fld id="{A98CEA7C-CFC9-46E8-B8E5-1F6A6DC3F83E}" type="slidenum">
              <a:rPr lang="en-US" smtClean="0"/>
              <a:t>16</a:t>
            </a:fld>
            <a:endParaRPr lang="en-US"/>
          </a:p>
        </p:txBody>
      </p:sp>
    </p:spTree>
    <p:extLst>
      <p:ext uri="{BB962C8B-B14F-4D97-AF65-F5344CB8AC3E}">
        <p14:creationId xmlns:p14="http://schemas.microsoft.com/office/powerpoint/2010/main" val="3247665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944deb06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944deb06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000">
                <a:latin typeface="Nunito Light"/>
                <a:ea typeface="Nunito Light"/>
                <a:cs typeface="Nunito Light"/>
              </a:rPr>
              <a:t>The facilitator will play a key role in keeping the discussion going by listening for and steering the discussion toward identifying the three Cs: </a:t>
            </a:r>
          </a:p>
          <a:p>
            <a:endParaRPr lang="en-US" sz="1000">
              <a:latin typeface="Nunito Light"/>
              <a:ea typeface="Nunito Light"/>
              <a:cs typeface="Nunito Light"/>
            </a:endParaRPr>
          </a:p>
          <a:p>
            <a:r>
              <a:rPr lang="en-US" sz="1000">
                <a:latin typeface="Nunito Light"/>
                <a:ea typeface="Nunito Light"/>
                <a:cs typeface="Nunito Light"/>
              </a:rPr>
              <a:t>Culture (which is the many things that add up to the character of that community) (CLICK FORWARD)</a:t>
            </a:r>
          </a:p>
          <a:p>
            <a:endParaRPr lang="en-US" sz="1000">
              <a:latin typeface="Nunito Light"/>
              <a:ea typeface="Nunito Light"/>
              <a:cs typeface="Nuni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latin typeface="Nunito Light"/>
                <a:ea typeface="Nunito Light"/>
                <a:cs typeface="Nunito Light"/>
              </a:rPr>
              <a:t>Concerns (issues that require attention from the government that might need more resources or attention) (CLICK FORWARD)</a:t>
            </a:r>
          </a:p>
          <a:p>
            <a:endParaRPr lang="en-US" sz="1000">
              <a:latin typeface="Nunito Light"/>
              <a:ea typeface="Nunito Light"/>
              <a:cs typeface="Nuni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latin typeface="Nunito Light"/>
                <a:ea typeface="Nunito Light"/>
                <a:cs typeface="Nunito Light"/>
              </a:rPr>
              <a:t>Count (data that can strengthen the narrative we are telling about our communities). </a:t>
            </a:r>
            <a:endParaRPr lang="en-US" sz="1000">
              <a:latin typeface="Nunito Light"/>
              <a:ea typeface="Nunito Light"/>
              <a:cs typeface="Nunito Light"/>
              <a:sym typeface="Nunito Light"/>
            </a:endParaRPr>
          </a:p>
          <a:p>
            <a:endParaRPr lang="en-US" sz="1000">
              <a:latin typeface="Nunito Light"/>
              <a:ea typeface="Nunito Light"/>
              <a:cs typeface="Nunito Light"/>
              <a:sym typeface="Nunito Light"/>
            </a:endParaRPr>
          </a:p>
          <a:p>
            <a:pPr marL="0" lvl="0" indent="0" algn="l">
              <a:spcBef>
                <a:spcPts val="0"/>
              </a:spcBef>
              <a:spcAft>
                <a:spcPts val="0"/>
              </a:spcAft>
              <a:buNone/>
            </a:pPr>
            <a:r>
              <a:rPr lang="en-US" sz="1000">
                <a:latin typeface="Nunito Light"/>
                <a:ea typeface="Nunito Light"/>
                <a:cs typeface="Nunito Light"/>
                <a:sym typeface="Nunito Light"/>
              </a:rPr>
              <a:t>Refer to materials, page ….</a:t>
            </a:r>
            <a:endParaRPr lang="en-US"/>
          </a:p>
          <a:p>
            <a:pPr marL="0" lvl="0" indent="0" algn="l" rtl="0">
              <a:spcBef>
                <a:spcPts val="0"/>
              </a:spcBef>
              <a:spcAft>
                <a:spcPts val="0"/>
              </a:spcAft>
              <a:buNone/>
            </a:pPr>
            <a:endParaRPr lang="en-US" sz="1000">
              <a:latin typeface="Nunito Light"/>
              <a:ea typeface="Nunito Light"/>
              <a:cs typeface="Nunito Light"/>
              <a:sym typeface="Nunito Light"/>
            </a:endParaRPr>
          </a:p>
          <a:p>
            <a:pPr marL="0" lvl="0" indent="0" algn="l" rtl="0">
              <a:spcBef>
                <a:spcPts val="0"/>
              </a:spcBef>
              <a:spcAft>
                <a:spcPts val="0"/>
              </a:spcAft>
              <a:buNone/>
            </a:pPr>
            <a:r>
              <a:rPr lang="en-US" sz="1000">
                <a:latin typeface="Nunito Light"/>
                <a:ea typeface="Nunito Light"/>
                <a:cs typeface="Nunito Light"/>
                <a:sym typeface="Nunito Light"/>
              </a:rPr>
              <a:t>Be ready for a VRA question that may come up.</a:t>
            </a:r>
            <a:endParaRPr sz="1000">
              <a:latin typeface="Nunito Light"/>
              <a:ea typeface="Nunito Light"/>
              <a:cs typeface="Nunito Light"/>
              <a:sym typeface="Nunito Light"/>
            </a:endParaRPr>
          </a:p>
        </p:txBody>
      </p:sp>
    </p:spTree>
    <p:extLst>
      <p:ext uri="{BB962C8B-B14F-4D97-AF65-F5344CB8AC3E}">
        <p14:creationId xmlns:p14="http://schemas.microsoft.com/office/powerpoint/2010/main" val="2986987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is about 5 minutes)</a:t>
            </a:r>
          </a:p>
          <a:p>
            <a:r>
              <a:rPr lang="en-US" i="1"/>
              <a:t>Facilitator: if you are presenting in a place that you are not familiar with, we suggest you start with some Googling to find neighborhoods and community place names to learn. </a:t>
            </a:r>
            <a:endParaRPr lang="en-US" i="1">
              <a:cs typeface="Calibri"/>
            </a:endParaRPr>
          </a:p>
          <a:p>
            <a:endParaRPr lang="en-US"/>
          </a:p>
          <a:p>
            <a:r>
              <a:rPr lang="en-US">
                <a:cs typeface="Calibri" panose="020F0502020204030204"/>
              </a:rPr>
              <a:t>"</a:t>
            </a:r>
            <a:r>
              <a:rPr lang="en-US"/>
              <a:t>Let's start with a little ice breaker. Can we go around the room/zoom, and i</a:t>
            </a:r>
            <a:r>
              <a:rPr lang="en-US" b="1"/>
              <a:t>ntroduce yourself? What is your name and the name of your community or neighborhood?  Share one thing you love about your community….</a:t>
            </a:r>
            <a:endParaRPr lang="en-US"/>
          </a:p>
          <a:p>
            <a:endParaRPr lang="en-US" b="1"/>
          </a:p>
          <a:p>
            <a:r>
              <a:rPr lang="en-US" i="1"/>
              <a:t>As people are going around, make notes about the places that people are mentioning. </a:t>
            </a:r>
            <a:endParaRPr lang="en-US" i="1">
              <a:cs typeface="Calibri"/>
            </a:endParaRPr>
          </a:p>
          <a:p>
            <a:endParaRPr lang="en-US"/>
          </a:p>
          <a:p>
            <a:r>
              <a:rPr lang="en-US" i="1"/>
              <a:t>After participants go around introduce themselves, the group will need to agree to focus on a place that they will work on. If there is more than one neighborhood, set up an order to tackle additional places, after you finish the first. </a:t>
            </a:r>
            <a:endParaRPr lang="en-US" i="1">
              <a:cs typeface="Calibri"/>
            </a:endParaRPr>
          </a:p>
          <a:p>
            <a:endParaRPr lang="en-US">
              <a:cs typeface="Calibri" panose="020F0502020204030204"/>
            </a:endParaRPr>
          </a:p>
          <a:p>
            <a:endParaRPr lang="en-US">
              <a:cs typeface="Calibri" panose="020F0502020204030204"/>
            </a:endParaRPr>
          </a:p>
          <a:p>
            <a:endParaRPr lang="en-US"/>
          </a:p>
          <a:p>
            <a:r>
              <a:rPr lang="en-US"/>
              <a:t>**Prepare for Eager Earl to ask about how to draw district lines. We will prep an FAQ to answer their questions. Find ways to bring it back to the community convo.</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A98CEA7C-CFC9-46E8-B8E5-1F6A6DC3F83E}" type="slidenum">
              <a:rPr lang="en-US" smtClean="0"/>
              <a:t>18</a:t>
            </a:fld>
            <a:endParaRPr lang="en-US"/>
          </a:p>
        </p:txBody>
      </p:sp>
    </p:spTree>
    <p:extLst>
      <p:ext uri="{BB962C8B-B14F-4D97-AF65-F5344CB8AC3E}">
        <p14:creationId xmlns:p14="http://schemas.microsoft.com/office/powerpoint/2010/main" val="2988300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(8-10 Minute discussion)</a:t>
            </a:r>
          </a:p>
          <a:p>
            <a:r>
              <a:rPr lang="en-US"/>
              <a:t>Facilitator: </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“I’d like you think about what story you would tell about your community. Imagine you are describing your community to someone who is thinking about moving there. How would you describe the people who live there? Does your community have special traditions or celebrations? What makes your community unique from other communities?”</a:t>
            </a:r>
            <a:endParaRPr lang="en-US" b="1">
              <a:cs typeface="Calibri"/>
            </a:endParaRPr>
          </a:p>
          <a:p>
            <a:endParaRPr lang="en-US" b="1">
              <a:cs typeface="Calibri"/>
            </a:endParaRPr>
          </a:p>
          <a:p>
            <a:r>
              <a:rPr lang="en-US" b="1">
                <a:cs typeface="Calibri"/>
              </a:rPr>
              <a:t>"I want you to type your description into the </a:t>
            </a:r>
            <a:r>
              <a:rPr lang="en-US" b="1" err="1">
                <a:cs typeface="Calibri" panose="020F0502020204030204"/>
              </a:rPr>
              <a:t>chatbox</a:t>
            </a:r>
            <a:r>
              <a:rPr lang="en-US" b="1">
                <a:cs typeface="Calibri"/>
              </a:rPr>
              <a:t>."</a:t>
            </a:r>
          </a:p>
          <a:p>
            <a:endParaRPr lang="en-US" b="1">
              <a:cs typeface="Calibri"/>
            </a:endParaRPr>
          </a:p>
          <a:p>
            <a:r>
              <a:rPr lang="en-US" i="1"/>
              <a:t>Give directions on how to find the chat box. Make sure people have it open. </a:t>
            </a:r>
            <a:endParaRPr lang="en-US"/>
          </a:p>
          <a:p>
            <a:endParaRPr lang="en-US" b="1"/>
          </a:p>
          <a:p>
            <a:r>
              <a:rPr lang="en-US" b="1"/>
              <a:t>“Let’s take a minute for each person to type out a description of your community in the </a:t>
            </a:r>
            <a:r>
              <a:rPr lang="en-US" b="1" err="1"/>
              <a:t>chatbox</a:t>
            </a:r>
            <a:r>
              <a:rPr lang="en-US" b="1"/>
              <a:t>. Your time starts now.” </a:t>
            </a:r>
            <a:endParaRPr lang="en-US" b="1">
              <a:cs typeface="Calibri"/>
            </a:endParaRPr>
          </a:p>
          <a:p>
            <a:endParaRPr lang="en-US"/>
          </a:p>
          <a:p>
            <a:r>
              <a:rPr lang="en-US" i="1"/>
              <a:t>(Keep track of 1 minute. At about 45 seconds, tell people to finish up soon.)</a:t>
            </a:r>
            <a:endParaRPr lang="en-US" i="1">
              <a:cs typeface="Calibri"/>
            </a:endParaRPr>
          </a:p>
          <a:p>
            <a:endParaRPr lang="en-US">
              <a:cs typeface="Calibri"/>
            </a:endParaRPr>
          </a:p>
          <a:p>
            <a:r>
              <a:rPr lang="en-US" b="1">
                <a:cs typeface="Calibri"/>
              </a:rPr>
              <a:t>“Great, I see that everyone has typed their descriptions in the </a:t>
            </a:r>
            <a:r>
              <a:rPr lang="en-US" b="1" err="1">
                <a:cs typeface="Calibri"/>
              </a:rPr>
              <a:t>Chatbox</a:t>
            </a:r>
            <a:r>
              <a:rPr lang="en-US" b="1">
                <a:cs typeface="Calibri"/>
              </a:rPr>
              <a:t>. Let’s come back together to discuss some of the description that may be in common. Let’s go around the Zoom and read the descriptions. Do we have a volunteer to start?”</a:t>
            </a:r>
          </a:p>
          <a:p>
            <a:endParaRPr lang="en-US"/>
          </a:p>
          <a:p>
            <a:r>
              <a:rPr lang="en-US" i="1"/>
              <a:t>(Facilitator – take notes in two columns – One for places (or events that occur in a particular place), and one for community characteristics. You will use the “Places” list for the next slide. Feel free to tease out some of the events or characteristics that might be associated with a place. EG: Suzanne, you mentioned a Farmer’s Market – does that always occur in the same place?)</a:t>
            </a:r>
            <a:endParaRPr lang="en-US" i="1">
              <a:cs typeface="Calibri"/>
            </a:endParaRPr>
          </a:p>
          <a:p>
            <a:endParaRPr lang="en-US" i="1">
              <a:cs typeface="Calibri"/>
            </a:endParaRPr>
          </a:p>
          <a:p>
            <a:r>
              <a:rPr lang="en-US" i="1"/>
              <a:t>Prepare for Eager Earl to ask about how to draw district lines. We will prep an FAQ to answer their questions. Find ways to bring it back to the community convo.</a:t>
            </a:r>
            <a:endParaRPr lang="en-US" i="1">
              <a:cs typeface="Calibri"/>
            </a:endParaRPr>
          </a:p>
          <a:p>
            <a:endParaRPr lang="en-US"/>
          </a:p>
        </p:txBody>
      </p:sp>
      <p:sp>
        <p:nvSpPr>
          <p:cNvPr id="4" name="Slide Number Placeholder 3"/>
          <p:cNvSpPr>
            <a:spLocks noGrp="1"/>
          </p:cNvSpPr>
          <p:nvPr>
            <p:ph type="sldNum" sz="quarter" idx="5"/>
          </p:nvPr>
        </p:nvSpPr>
        <p:spPr/>
        <p:txBody>
          <a:bodyPr/>
          <a:lstStyle/>
          <a:p>
            <a:fld id="{A98CEA7C-CFC9-46E8-B8E5-1F6A6DC3F83E}" type="slidenum">
              <a:rPr lang="en-US" smtClean="0"/>
              <a:t>19</a:t>
            </a:fld>
            <a:endParaRPr lang="en-US"/>
          </a:p>
        </p:txBody>
      </p:sp>
    </p:spTree>
    <p:extLst>
      <p:ext uri="{BB962C8B-B14F-4D97-AF65-F5344CB8AC3E}">
        <p14:creationId xmlns:p14="http://schemas.microsoft.com/office/powerpoint/2010/main" val="653895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DA89024-67A2-47D4-B492-40F07FE9D2F5}"/>
              </a:ext>
            </a:extLst>
          </p:cNvPr>
          <p:cNvSpPr>
            <a:spLocks noGrp="1" noRot="1" noChangeAspect="1" noTextEdit="1"/>
          </p:cNvSpPr>
          <p:nvPr>
            <p:ph type="sldImg"/>
          </p:nvPr>
        </p:nvSpPr>
        <p:spPr bwMode="auto">
          <a:xfrm>
            <a:off x="398463" y="303213"/>
            <a:ext cx="6157912" cy="3465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id="{6699144B-E941-4C05-ADB9-AF45761839F3}"/>
              </a:ext>
            </a:extLst>
          </p:cNvPr>
          <p:cNvSpPr>
            <a:spLocks noGrp="1"/>
          </p:cNvSpPr>
          <p:nvPr>
            <p:ph type="body" idx="1"/>
          </p:nvPr>
        </p:nvSpPr>
        <p:spPr>
          <a:xfrm>
            <a:off x="695325" y="4014788"/>
            <a:ext cx="5564188" cy="4157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What is Redistricting? Redistricting is when we redraw districts so that each district has the same number of residents.</a:t>
            </a:r>
            <a:endParaRPr lang="en-US" dirty="0">
              <a:cs typeface="Calibri"/>
            </a:endParaRPr>
          </a:p>
          <a:p>
            <a:endParaRPr lang="en-US" altLang="en-US" sz="1400" dirty="0">
              <a:latin typeface="Arial"/>
              <a:cs typeface="Arial"/>
            </a:endParaRPr>
          </a:p>
          <a:p>
            <a:r>
              <a:rPr lang="en-US" altLang="en-US" sz="1400" dirty="0">
                <a:latin typeface="Arial"/>
                <a:cs typeface="Arial"/>
              </a:rPr>
              <a:t>The United States Constitution requires that political districts of the same type have the same number of residents. This is called the principle of population equality. The goal of population equality is to make sure that each legislator represents the same number of people. Let’s say we have a city with 20 people. There are 4 council districts. 20 divided by 4 is 5, so you are aiming to have 5 people in each district to have population equality.</a:t>
            </a:r>
          </a:p>
          <a:p>
            <a:endParaRPr lang="en-US" altLang="en-US" sz="1400" dirty="0">
              <a:latin typeface="Arial" panose="020B0604020202020204" pitchFamily="34" charset="0"/>
            </a:endParaRPr>
          </a:p>
          <a:p>
            <a:r>
              <a:rPr lang="en-US" altLang="en-US" sz="1400" dirty="0">
                <a:latin typeface="Arial"/>
                <a:cs typeface="Arial"/>
              </a:rPr>
              <a:t>This is true for districts at all levels of government, including congressional districts, state districts, and local districts.</a:t>
            </a:r>
          </a:p>
          <a:p>
            <a:endParaRPr lang="en-US" altLang="en-US" sz="1400" dirty="0">
              <a:latin typeface="Arial" panose="020B0604020202020204" pitchFamily="34" charset="0"/>
            </a:endParaRPr>
          </a:p>
          <a:p>
            <a:r>
              <a:rPr lang="en-US" altLang="en-US" sz="1400" dirty="0">
                <a:latin typeface="Arial"/>
                <a:cs typeface="Arial"/>
              </a:rPr>
              <a:t>[Hit right arrow once to trigger animation.]</a:t>
            </a:r>
          </a:p>
          <a:p>
            <a:endParaRPr lang="en-US" altLang="en-US" sz="1400" dirty="0">
              <a:latin typeface="Arial" panose="020B0604020202020204" pitchFamily="34" charset="0"/>
            </a:endParaRPr>
          </a:p>
          <a:p>
            <a:r>
              <a:rPr lang="en-US" altLang="en-US" sz="1400" dirty="0">
                <a:latin typeface="Arial"/>
                <a:cs typeface="Arial"/>
              </a:rPr>
              <a:t>Here we have a very simple example of four districts.  Each district has five people each – so each elected official represents the same number of people.</a:t>
            </a:r>
          </a:p>
          <a:p>
            <a:r>
              <a:rPr lang="en-US" altLang="en-US" sz="1400" dirty="0">
                <a:latin typeface="Arial"/>
                <a:cs typeface="Arial"/>
              </a:rPr>
              <a:t>Worksheet references: Redistricting overview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(About 5-10 minutes of discussion. About 15 minutes of Marking Landmarks – spend no more than 5 minutes for each Landmark).</a:t>
            </a:r>
          </a:p>
          <a:p>
            <a:endParaRPr lang="en-US"/>
          </a:p>
          <a:p>
            <a:r>
              <a:rPr lang="en-US"/>
              <a:t>Facilitator: (Non-Tech-Savvy Group) </a:t>
            </a:r>
            <a:endParaRPr lang="en-US">
              <a:cs typeface="Calibri"/>
            </a:endParaRPr>
          </a:p>
          <a:p>
            <a:r>
              <a:rPr lang="en-US" b="1"/>
              <a:t>“I heard in our icebreaker, a number of places that people already mentioned</a:t>
            </a:r>
            <a:r>
              <a:rPr lang="en-US" b="1" i="1"/>
              <a:t>…“ </a:t>
            </a:r>
            <a:r>
              <a:rPr lang="en-US" i="1"/>
              <a:t>(Name them, </a:t>
            </a:r>
            <a:r>
              <a:rPr lang="en-US" i="1" err="1"/>
              <a:t>eg</a:t>
            </a:r>
            <a:r>
              <a:rPr lang="en-US" i="1"/>
              <a:t>: farmer’s market, XX bookstore, XX restaurant row, XX rec center.) </a:t>
            </a:r>
            <a:r>
              <a:rPr lang="en-US" b="1"/>
              <a:t>“I also heard some additional places as you were describing your community…” </a:t>
            </a:r>
            <a:r>
              <a:rPr lang="en-US" i="1"/>
              <a:t>(Name them places you heard)</a:t>
            </a:r>
            <a:endParaRPr lang="en-US" i="1">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“Let’s go to DistrictR.org and map (one of those places). Is there a place that people would like to start with? We can do a few.” </a:t>
            </a:r>
            <a:r>
              <a:rPr lang="en-US" b="0" i="1"/>
              <a:t>(</a:t>
            </a:r>
            <a:r>
              <a:rPr lang="en-US" i="1"/>
              <a:t>Identify one place to start with.)</a:t>
            </a:r>
            <a:endParaRPr lang="en-US" i="1">
              <a:cs typeface="Calibri"/>
            </a:endParaRPr>
          </a:p>
          <a:p>
            <a:endParaRPr lang="en-US"/>
          </a:p>
          <a:p>
            <a:r>
              <a:rPr lang="en-US"/>
              <a:t>(Log into Districtr.org. Narrate what you are doing as you get to the Community Page. Introduce them to the Hand / Pan Tool, and the Landmark Tool).</a:t>
            </a:r>
            <a:endParaRPr lang="en-US">
              <a:cs typeface="Calibri"/>
            </a:endParaRPr>
          </a:p>
          <a:p>
            <a:r>
              <a:rPr lang="en-US" b="1"/>
              <a:t>“Let’s start with the Landmark Tool”</a:t>
            </a:r>
            <a:endParaRPr lang="en-US" b="1">
              <a:cs typeface="Calibri"/>
            </a:endParaRPr>
          </a:p>
          <a:p>
            <a:endParaRPr lang="en-US" b="1"/>
          </a:p>
          <a:p>
            <a:r>
              <a:rPr lang="en-US"/>
              <a:t>Now that we have marked XXXX, let’s mark a few more important places (Landmarks).</a:t>
            </a:r>
            <a:endParaRPr lang="en-US">
              <a:cs typeface="Calibri"/>
            </a:endParaRPr>
          </a:p>
          <a:p>
            <a:pPr marL="628650" lvl="1" indent="-171450">
              <a:buFont typeface="Arial" panose="020B0604020202020204" pitchFamily="34" charset="0"/>
              <a:buChar char="•"/>
            </a:pPr>
            <a:r>
              <a:rPr lang="en-US"/>
              <a:t>Map additional places for 15 minutes</a:t>
            </a:r>
            <a:endParaRPr lang="en-US">
              <a:cs typeface="Calibri"/>
            </a:endParaRPr>
          </a:p>
          <a:p>
            <a:pPr marL="628650" lvl="1" indent="-171450">
              <a:buFont typeface="Arial" panose="020B0604020202020204" pitchFamily="34" charset="0"/>
              <a:buChar char="•"/>
            </a:pPr>
            <a:r>
              <a:rPr lang="en-US"/>
              <a:t>I know there are additional places that people may want to put on the map. Later, you can add more places on the map, when we share with you the group code. </a:t>
            </a:r>
          </a:p>
          <a:p>
            <a:pPr lvl="1"/>
            <a:endParaRPr lang="en-US">
              <a:cs typeface="Calibri"/>
            </a:endParaRPr>
          </a:p>
          <a:p>
            <a:r>
              <a:rPr lang="en-US"/>
              <a:t>Facilitator: (Tech-Savvy Group) </a:t>
            </a:r>
            <a:endParaRPr lang="en-US">
              <a:cs typeface="Calibri"/>
            </a:endParaRPr>
          </a:p>
          <a:p>
            <a:r>
              <a:rPr lang="en-US"/>
              <a:t>“I heard in our icebreaker, a number of places that people already mentioned…“ (Name them, </a:t>
            </a:r>
            <a:r>
              <a:rPr lang="en-US" err="1"/>
              <a:t>eg</a:t>
            </a:r>
            <a:r>
              <a:rPr lang="en-US"/>
              <a:t>: farmer’s market, XX bookstore, XX restaurant row, XX rec center.)</a:t>
            </a:r>
            <a:endParaRPr lang="en-US">
              <a:cs typeface="Calibri"/>
            </a:endParaRPr>
          </a:p>
          <a:p>
            <a:r>
              <a:rPr lang="en-US"/>
              <a:t>“I heard as you were describing XX community, some additional places…” (Name them)</a:t>
            </a:r>
            <a:endParaRPr lang="en-US">
              <a:cs typeface="Calibri"/>
            </a:endParaRPr>
          </a:p>
          <a:p>
            <a:endParaRPr lang="en-US"/>
          </a:p>
          <a:p>
            <a:r>
              <a:rPr lang="en-US"/>
              <a:t>I am going Map the Farmer’s Market. I want each you to try mapping another place. </a:t>
            </a:r>
            <a:endParaRPr lang="en-US">
              <a:cs typeface="Calibri"/>
            </a:endParaRPr>
          </a:p>
          <a:p>
            <a:r>
              <a:rPr lang="en-US"/>
              <a:t>Let’s map them.</a:t>
            </a:r>
            <a:endParaRPr lang="en-US">
              <a:cs typeface="Calibri"/>
            </a:endParaRPr>
          </a:p>
          <a:p>
            <a:endParaRPr lang="en-US"/>
          </a:p>
          <a:p>
            <a:endParaRPr lang="en-US"/>
          </a:p>
          <a:p>
            <a:r>
              <a:rPr lang="en-US"/>
              <a:t>Prepare for Eager Earl to ask about how to draw district lines. We will prep an FAQ to answer their questions. Find ways to bring it back to the community convo.</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A98CEA7C-CFC9-46E8-B8E5-1F6A6DC3F83E}" type="slidenum">
              <a:rPr lang="en-US" smtClean="0"/>
              <a:t>20</a:t>
            </a:fld>
            <a:endParaRPr lang="en-US"/>
          </a:p>
        </p:txBody>
      </p:sp>
    </p:spTree>
    <p:extLst>
      <p:ext uri="{BB962C8B-B14F-4D97-AF65-F5344CB8AC3E}">
        <p14:creationId xmlns:p14="http://schemas.microsoft.com/office/powerpoint/2010/main" val="2018168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(About 5-10 minutes of discussion. About 15 minutes of Marking Landmarks – spend no more than 5 minutes for each Landmark).</a:t>
            </a:r>
          </a:p>
          <a:p>
            <a:endParaRPr lang="en-US"/>
          </a:p>
          <a:p>
            <a:r>
              <a:rPr lang="en-US"/>
              <a:t>Facilitator: (Non-Tech-Savvy Group) </a:t>
            </a:r>
            <a:endParaRPr lang="en-US">
              <a:cs typeface="Calibri"/>
            </a:endParaRPr>
          </a:p>
          <a:p>
            <a:r>
              <a:rPr lang="en-US" b="1"/>
              <a:t>“I heard in our icebreaker, a number of places that people already mentioned</a:t>
            </a:r>
            <a:r>
              <a:rPr lang="en-US" b="1" i="1"/>
              <a:t>…“ </a:t>
            </a:r>
            <a:r>
              <a:rPr lang="en-US" i="1"/>
              <a:t>(Name them, </a:t>
            </a:r>
            <a:r>
              <a:rPr lang="en-US" i="1" err="1"/>
              <a:t>eg</a:t>
            </a:r>
            <a:r>
              <a:rPr lang="en-US" i="1"/>
              <a:t>: farmer’s market, XX bookstore, XX restaurant row, XX rec center.) </a:t>
            </a:r>
            <a:r>
              <a:rPr lang="en-US" b="1"/>
              <a:t>“I also heard some additional places as you were describing your community…” </a:t>
            </a:r>
            <a:r>
              <a:rPr lang="en-US" i="1"/>
              <a:t>(Name them places you heard)</a:t>
            </a:r>
            <a:endParaRPr lang="en-US" i="1">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“Let’s go to DistrictR.org and map (one of those places). Is there a place that people would like to start with? We can do a few.” </a:t>
            </a:r>
            <a:r>
              <a:rPr lang="en-US" b="0" i="1"/>
              <a:t>(</a:t>
            </a:r>
            <a:r>
              <a:rPr lang="en-US" i="1"/>
              <a:t>Identify one place to start with.)</a:t>
            </a:r>
            <a:endParaRPr lang="en-US" i="1">
              <a:cs typeface="Calibri"/>
            </a:endParaRPr>
          </a:p>
          <a:p>
            <a:endParaRPr lang="en-US"/>
          </a:p>
          <a:p>
            <a:r>
              <a:rPr lang="en-US"/>
              <a:t>(Log into Districtr.org. Narrate what you are doing as you get to the Community Page. Introduce them to the Hand / Pan Tool, and the Landmark Tool).</a:t>
            </a:r>
            <a:endParaRPr lang="en-US">
              <a:cs typeface="Calibri"/>
            </a:endParaRPr>
          </a:p>
          <a:p>
            <a:r>
              <a:rPr lang="en-US" b="1"/>
              <a:t>“Let’s start with the Landmark Tool”</a:t>
            </a:r>
            <a:endParaRPr lang="en-US" b="1">
              <a:cs typeface="Calibri"/>
            </a:endParaRPr>
          </a:p>
          <a:p>
            <a:endParaRPr lang="en-US" b="1"/>
          </a:p>
          <a:p>
            <a:r>
              <a:rPr lang="en-US"/>
              <a:t>Now that we have marked XXXX, let’s mark a few more important places (Landmarks).</a:t>
            </a:r>
            <a:endParaRPr lang="en-US">
              <a:cs typeface="Calibri"/>
            </a:endParaRPr>
          </a:p>
          <a:p>
            <a:pPr marL="628650" lvl="1" indent="-171450">
              <a:buFont typeface="Arial" panose="020B0604020202020204" pitchFamily="34" charset="0"/>
              <a:buChar char="•"/>
            </a:pPr>
            <a:r>
              <a:rPr lang="en-US"/>
              <a:t>Map additional places for 15 minutes</a:t>
            </a:r>
            <a:endParaRPr lang="en-US">
              <a:cs typeface="Calibri"/>
            </a:endParaRPr>
          </a:p>
          <a:p>
            <a:pPr marL="628650" lvl="1" indent="-171450">
              <a:buFont typeface="Arial" panose="020B0604020202020204" pitchFamily="34" charset="0"/>
              <a:buChar char="•"/>
            </a:pPr>
            <a:r>
              <a:rPr lang="en-US"/>
              <a:t>I know there are additional places that people may want to put on the map. Later, you can add more places on the map, when we share with you the group code. </a:t>
            </a:r>
          </a:p>
          <a:p>
            <a:pPr lvl="1"/>
            <a:endParaRPr lang="en-US">
              <a:cs typeface="Calibri"/>
            </a:endParaRPr>
          </a:p>
          <a:p>
            <a:r>
              <a:rPr lang="en-US"/>
              <a:t>Facilitator: (Tech-Savvy Group) </a:t>
            </a:r>
            <a:endParaRPr lang="en-US">
              <a:cs typeface="Calibri"/>
            </a:endParaRPr>
          </a:p>
          <a:p>
            <a:r>
              <a:rPr lang="en-US"/>
              <a:t>“I heard in our icebreaker, a number of places that people already mentioned…“ (Name them, </a:t>
            </a:r>
            <a:r>
              <a:rPr lang="en-US" err="1"/>
              <a:t>eg</a:t>
            </a:r>
            <a:r>
              <a:rPr lang="en-US"/>
              <a:t>: farmer’s market, XX bookstore, XX restaurant row, XX rec center.)</a:t>
            </a:r>
            <a:endParaRPr lang="en-US">
              <a:cs typeface="Calibri"/>
            </a:endParaRPr>
          </a:p>
          <a:p>
            <a:r>
              <a:rPr lang="en-US"/>
              <a:t>“I heard as you were describing XX community, some additional places…” (Name them)</a:t>
            </a:r>
            <a:endParaRPr lang="en-US">
              <a:cs typeface="Calibri"/>
            </a:endParaRPr>
          </a:p>
          <a:p>
            <a:endParaRPr lang="en-US"/>
          </a:p>
          <a:p>
            <a:r>
              <a:rPr lang="en-US"/>
              <a:t>I am going Map the Farmer’s Market. I want each you to try mapping another place. </a:t>
            </a:r>
            <a:endParaRPr lang="en-US">
              <a:cs typeface="Calibri"/>
            </a:endParaRPr>
          </a:p>
          <a:p>
            <a:r>
              <a:rPr lang="en-US"/>
              <a:t>Let’s map them.</a:t>
            </a:r>
            <a:endParaRPr lang="en-US">
              <a:cs typeface="Calibri"/>
            </a:endParaRPr>
          </a:p>
          <a:p>
            <a:endParaRPr lang="en-US"/>
          </a:p>
          <a:p>
            <a:endParaRPr lang="en-US"/>
          </a:p>
          <a:p>
            <a:r>
              <a:rPr lang="en-US"/>
              <a:t>Prepare for Eager Earl to ask about how to draw district lines. We will prep an FAQ to answer their questions. Find ways to bring it back to the community convo.</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A98CEA7C-CFC9-46E8-B8E5-1F6A6DC3F83E}" type="slidenum">
              <a:rPr lang="en-US" smtClean="0"/>
              <a:t>21</a:t>
            </a:fld>
            <a:endParaRPr lang="en-US"/>
          </a:p>
        </p:txBody>
      </p:sp>
    </p:spTree>
    <p:extLst>
      <p:ext uri="{BB962C8B-B14F-4D97-AF65-F5344CB8AC3E}">
        <p14:creationId xmlns:p14="http://schemas.microsoft.com/office/powerpoint/2010/main" val="1801835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10-12 minutes)</a:t>
            </a:r>
          </a:p>
          <a:p>
            <a:endParaRPr lang="en-US"/>
          </a:p>
          <a:p>
            <a:r>
              <a:rPr lang="en-US">
                <a:cs typeface="Calibri" panose="020F0502020204030204"/>
              </a:rPr>
              <a:t>What to name each community.</a:t>
            </a:r>
          </a:p>
          <a:p>
            <a:endParaRPr lang="en-US">
              <a:cs typeface="Calibri" panose="020F0502020204030204"/>
            </a:endParaRPr>
          </a:p>
          <a:p>
            <a:r>
              <a:rPr lang="en-US">
                <a:cs typeface="Calibri" panose="020F0502020204030204"/>
              </a:rPr>
              <a:t>Now that we have named it, let's put a description in. Ex: this is a community with a large Muslim community, in a suburb of </a:t>
            </a:r>
            <a:r>
              <a:rPr lang="en-US"/>
              <a:t>Albuquerque. The community center on 8th </a:t>
            </a:r>
            <a:r>
              <a:rPr lang="en-US" err="1"/>
              <a:t>ave.</a:t>
            </a:r>
            <a:r>
              <a:rPr lang="en-US"/>
              <a:t> Is a central point of the community. </a:t>
            </a:r>
            <a:endParaRPr lang="en-US">
              <a:cs typeface="Calibri" panose="020F0502020204030204"/>
            </a:endParaRPr>
          </a:p>
          <a:p>
            <a:endParaRPr lang="en-US">
              <a:cs typeface="Calibri" panose="020F0502020204030204"/>
            </a:endParaRPr>
          </a:p>
          <a:p>
            <a:r>
              <a:rPr lang="en-US">
                <a:cs typeface="Calibri" panose="020F0502020204030204"/>
              </a:rPr>
              <a:t>When you are ready to save your work. On the top right hand corner, you'll find a button a share button. The "share" button will give you your own unique </a:t>
            </a:r>
            <a:r>
              <a:rPr lang="en-US" err="1">
                <a:cs typeface="Calibri" panose="020F0502020204030204"/>
              </a:rPr>
              <a:t>url</a:t>
            </a:r>
            <a:r>
              <a:rPr lang="en-US">
                <a:cs typeface="Calibri" panose="020F0502020204030204"/>
              </a:rPr>
              <a:t> for the map you just drew. </a:t>
            </a:r>
          </a:p>
          <a:p>
            <a:endParaRPr lang="en-US">
              <a:cs typeface="Calibri" panose="020F0502020204030204"/>
            </a:endParaRPr>
          </a:p>
          <a:p>
            <a:r>
              <a:rPr lang="en-US">
                <a:cs typeface="Calibri" panose="020F0502020204030204"/>
              </a:rPr>
              <a:t>Since you have a group here in NM that may want to keep meeting we are giving you your our own event code. Type that event code into the "have and event code" box. And click on "add to event" button. </a:t>
            </a:r>
          </a:p>
          <a:p>
            <a:endParaRPr lang="en-US">
              <a:cs typeface="Calibri" panose="020F0502020204030204"/>
            </a:endParaRPr>
          </a:p>
          <a:p>
            <a:r>
              <a:rPr lang="en-US">
                <a:cs typeface="Calibri" panose="020F0502020204030204"/>
              </a:rPr>
              <a:t>This will create a saved copy of your map. If anyone in your group wants to add to it or make changes, as long as they enter the event code, each persons changes will be associated with the same map, even if changes are being added from different computers</a:t>
            </a:r>
          </a:p>
          <a:p>
            <a:endParaRPr lang="en-US">
              <a:cs typeface="Calibri" panose="020F0502020204030204"/>
            </a:endParaRPr>
          </a:p>
          <a:p>
            <a:r>
              <a:rPr lang="en-US">
                <a:cs typeface="Calibri" panose="020F0502020204030204"/>
              </a:rPr>
              <a:t>EX: If Keshia wants to open the </a:t>
            </a:r>
            <a:r>
              <a:rPr lang="en-US" err="1">
                <a:cs typeface="Calibri" panose="020F0502020204030204"/>
              </a:rPr>
              <a:t>url</a:t>
            </a:r>
            <a:r>
              <a:rPr lang="en-US">
                <a:cs typeface="Calibri" panose="020F0502020204030204"/>
              </a:rPr>
              <a:t> and add her park and her favorite </a:t>
            </a:r>
            <a:r>
              <a:rPr lang="en-US" err="1">
                <a:cs typeface="Calibri" panose="020F0502020204030204"/>
              </a:rPr>
              <a:t>Orage</a:t>
            </a:r>
            <a:r>
              <a:rPr lang="en-US">
                <a:cs typeface="Calibri" panose="020F0502020204030204"/>
              </a:rPr>
              <a:t> Theory gym in, she can do that and Dan can add his favorite Kale smoothie place. Each person can map their places of interested on their own computers, but it will be uploaded to the same map, because everyone is using the same event code.</a:t>
            </a:r>
          </a:p>
          <a:p>
            <a:endParaRPr lang="en-US">
              <a:cs typeface="Calibri" panose="020F0502020204030204"/>
            </a:endParaRPr>
          </a:p>
          <a:p>
            <a:r>
              <a:rPr lang="en-US">
                <a:cs typeface="Calibri" panose="020F0502020204030204"/>
              </a:rPr>
              <a:t>PAUSE – any have any questions</a:t>
            </a: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A98CEA7C-CFC9-46E8-B8E5-1F6A6DC3F83E}" type="slidenum">
              <a:rPr lang="en-US" smtClean="0"/>
              <a:t>22</a:t>
            </a:fld>
            <a:endParaRPr lang="en-US"/>
          </a:p>
        </p:txBody>
      </p:sp>
    </p:spTree>
    <p:extLst>
      <p:ext uri="{BB962C8B-B14F-4D97-AF65-F5344CB8AC3E}">
        <p14:creationId xmlns:p14="http://schemas.microsoft.com/office/powerpoint/2010/main" val="2443177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(Painting the community: 10-12 minutes)</a:t>
            </a:r>
          </a:p>
          <a:p>
            <a:endParaRPr lang="en-US"/>
          </a:p>
          <a:p>
            <a:r>
              <a:rPr lang="en-US"/>
              <a:t>Facilitator:</a:t>
            </a:r>
            <a:endParaRPr lang="en-US">
              <a:cs typeface="Calibri"/>
            </a:endParaRPr>
          </a:p>
          <a:p>
            <a:endParaRPr lang="en-US" i="1"/>
          </a:p>
          <a:p>
            <a:pPr>
              <a:defRPr/>
            </a:pPr>
            <a:r>
              <a:rPr lang="en-US" i="0"/>
              <a:t>“We have now mapped a few of the important landmarks of our community, XXX. Let’s move to coloring in the shape of the community.“</a:t>
            </a:r>
            <a:r>
              <a:rPr lang="en-US"/>
              <a:t> </a:t>
            </a:r>
          </a:p>
          <a:p>
            <a:pPr>
              <a:defRPr/>
            </a:pP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t>(Show the group the Brush tool. </a:t>
            </a:r>
            <a:r>
              <a:rPr lang="en-US"/>
              <a:t> </a:t>
            </a:r>
            <a:r>
              <a:rPr lang="en-US" i="1"/>
              <a:t>“</a:t>
            </a:r>
            <a:r>
              <a:rPr lang="en-US" i="0"/>
              <a:t>This is the Brush tool that we use to color in the blocks that we want to include in our community.”</a:t>
            </a:r>
            <a:endParaRPr lang="en-US"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a:defRPr/>
            </a:pPr>
            <a:r>
              <a:rPr lang="en-US" i="0"/>
              <a:t>“What I heard in the conversation is that XXX is an important place in the community. Can we agree that that is a part of the community that we can color in?” (</a:t>
            </a:r>
            <a:r>
              <a:rPr lang="en-US" i="1"/>
              <a:t>If yes, then paint that place/block/precinct.) </a:t>
            </a:r>
            <a:endParaRPr lang="en-US" i="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(Move through the map and ask about other landmarks that you heard many people talk about).</a:t>
            </a:r>
            <a:r>
              <a:rPr lang="en-US" i="0"/>
              <a:t> “I also heard some of you say is that XXX is an important place in the community. Can we agree that that is a part of the community that we can color in?” </a:t>
            </a:r>
            <a:r>
              <a:rPr lang="en-US" i="1"/>
              <a:t>(Keep going until you have covered the most talked about places.)</a:t>
            </a:r>
            <a:endParaRPr lang="en-US" i="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(Move through the map and ask about other areas where there are landmarks, that are not included in the painted area. Let discussion guide you). </a:t>
            </a:r>
            <a:r>
              <a:rPr lang="en-US" i="0"/>
              <a:t>“Are there other areas that we have not colored in yet that should be included? Is this area also a place we agree is part of the X community”</a:t>
            </a:r>
            <a:endParaRPr lang="en-US"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a:defRPr/>
            </a:pPr>
            <a:r>
              <a:rPr lang="en-US" i="0"/>
              <a:t>(Give about </a:t>
            </a:r>
            <a:r>
              <a:rPr lang="en-US"/>
              <a:t>10 mins for this section)</a:t>
            </a: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p:txBody>
      </p:sp>
      <p:sp>
        <p:nvSpPr>
          <p:cNvPr id="4" name="Slide Number Placeholder 3"/>
          <p:cNvSpPr>
            <a:spLocks noGrp="1"/>
          </p:cNvSpPr>
          <p:nvPr>
            <p:ph type="sldNum" sz="quarter" idx="5"/>
          </p:nvPr>
        </p:nvSpPr>
        <p:spPr/>
        <p:txBody>
          <a:bodyPr/>
          <a:lstStyle/>
          <a:p>
            <a:fld id="{A98CEA7C-CFC9-46E8-B8E5-1F6A6DC3F83E}" type="slidenum">
              <a:rPr lang="en-US" smtClean="0"/>
              <a:t>23</a:t>
            </a:fld>
            <a:endParaRPr lang="en-US"/>
          </a:p>
        </p:txBody>
      </p:sp>
    </p:spTree>
    <p:extLst>
      <p:ext uri="{BB962C8B-B14F-4D97-AF65-F5344CB8AC3E}">
        <p14:creationId xmlns:p14="http://schemas.microsoft.com/office/powerpoint/2010/main" val="2260915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A0A4762-5A38-42EB-A394-3CB93E5C8329}"/>
              </a:ext>
            </a:extLst>
          </p:cNvPr>
          <p:cNvSpPr>
            <a:spLocks noGrp="1" noRot="1" noChangeAspect="1" noTextEdit="1"/>
          </p:cNvSpPr>
          <p:nvPr>
            <p:ph type="sldImg"/>
          </p:nvPr>
        </p:nvSpPr>
        <p:spPr bwMode="auto">
          <a:xfrm>
            <a:off x="398463" y="303213"/>
            <a:ext cx="6157912" cy="3465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4DF3CBC3-482C-41C8-910A-155A1A9A9FFA}"/>
              </a:ext>
            </a:extLst>
          </p:cNvPr>
          <p:cNvSpPr>
            <a:spLocks noGrp="1"/>
          </p:cNvSpPr>
          <p:nvPr>
            <p:ph type="body" idx="1"/>
          </p:nvPr>
        </p:nvSpPr>
        <p:spPr>
          <a:xfrm>
            <a:off x="695325" y="4014788"/>
            <a:ext cx="5564188" cy="4548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a:cs typeface="Arial"/>
              </a:rPr>
              <a:t>Over time, people move. Children are born, people pass away. This means some places have population growth, and other have decreases in population.  For example, in times of economic crisis, people may move to places where rent and housing prices are cheaper.</a:t>
            </a:r>
            <a:endParaRPr lang="en-US">
              <a:cs typeface="Calibri"/>
            </a:endParaRPr>
          </a:p>
          <a:p>
            <a:endParaRPr lang="en-US" altLang="en-US" sz="1400">
              <a:latin typeface="Arial" panose="020B0604020202020204" pitchFamily="34" charset="0"/>
            </a:endParaRPr>
          </a:p>
          <a:p>
            <a:r>
              <a:rPr lang="en-US" altLang="en-US" sz="1400">
                <a:latin typeface="Arial"/>
                <a:cs typeface="Arial"/>
              </a:rPr>
              <a:t>Because of this, districts become uneven in size during the course of a decade.</a:t>
            </a:r>
          </a:p>
          <a:p>
            <a:endParaRPr lang="en-US" altLang="en-US" sz="1400">
              <a:latin typeface="Arial" panose="020B0604020202020204" pitchFamily="34" charset="0"/>
            </a:endParaRPr>
          </a:p>
          <a:p>
            <a:r>
              <a:rPr lang="en-US" altLang="en-US" sz="1400">
                <a:latin typeface="Arial"/>
                <a:cs typeface="Arial"/>
              </a:rPr>
              <a:t>[Hit right arrow once to trigger first animation.]</a:t>
            </a:r>
          </a:p>
          <a:p>
            <a:endParaRPr lang="en-US" altLang="en-US" sz="1400">
              <a:latin typeface="Arial" panose="020B0604020202020204" pitchFamily="34" charset="0"/>
            </a:endParaRPr>
          </a:p>
          <a:p>
            <a:r>
              <a:rPr lang="en-US" altLang="en-US" sz="1400">
                <a:latin typeface="Arial"/>
                <a:cs typeface="Arial"/>
              </a:rPr>
              <a:t>[Hit right arrow again to trigger second animation.]</a:t>
            </a:r>
          </a:p>
          <a:p>
            <a:endParaRPr lang="en-US" altLang="en-US" sz="1400">
              <a:latin typeface="Arial" panose="020B0604020202020204" pitchFamily="34" charset="0"/>
            </a:endParaRPr>
          </a:p>
          <a:p>
            <a:r>
              <a:rPr lang="en-US" altLang="en-US" sz="1400">
                <a:latin typeface="Arial"/>
                <a:cs typeface="Arial"/>
              </a:rPr>
              <a:t>[Hit right arrow one last time to trigger third and final animation.]</a:t>
            </a:r>
          </a:p>
          <a:p>
            <a:endParaRPr lang="en-US" altLang="en-US" sz="1400">
              <a:latin typeface="Arial" panose="020B0604020202020204" pitchFamily="34" charset="0"/>
            </a:endParaRPr>
          </a:p>
          <a:p>
            <a:r>
              <a:rPr lang="en-US" altLang="en-US" sz="1400">
                <a:latin typeface="Arial"/>
                <a:cs typeface="Arial"/>
              </a:rPr>
              <a:t>In this example, the two districts on the right now contain more people than the two districts on the left.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7224C97-6222-453A-8F3D-DE5C1B2E8EA3}"/>
              </a:ext>
            </a:extLst>
          </p:cNvPr>
          <p:cNvSpPr>
            <a:spLocks noGrp="1" noRot="1" noChangeAspect="1" noTextEdit="1"/>
          </p:cNvSpPr>
          <p:nvPr>
            <p:ph type="sldImg"/>
          </p:nvPr>
        </p:nvSpPr>
        <p:spPr bwMode="auto">
          <a:xfrm>
            <a:off x="398463" y="303213"/>
            <a:ext cx="6157912" cy="3465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a:extLst>
              <a:ext uri="{FF2B5EF4-FFF2-40B4-BE49-F238E27FC236}">
                <a16:creationId xmlns:a16="http://schemas.microsoft.com/office/drawing/2014/main" id="{E9A1CEC9-2C18-4C44-AF38-FCE74B31EFCE}"/>
              </a:ext>
            </a:extLst>
          </p:cNvPr>
          <p:cNvSpPr>
            <a:spLocks noGrp="1"/>
          </p:cNvSpPr>
          <p:nvPr>
            <p:ph type="body" idx="1"/>
          </p:nvPr>
        </p:nvSpPr>
        <p:spPr>
          <a:xfrm>
            <a:off x="227013" y="4014788"/>
            <a:ext cx="6500812" cy="4999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a:cs typeface="Arial"/>
              </a:rPr>
              <a:t>Every ten years, the federal government counts everyone in the country – this is called the census.</a:t>
            </a:r>
          </a:p>
          <a:p>
            <a:endParaRPr lang="en-US" altLang="en-US">
              <a:latin typeface="Arial" panose="020B0604020202020204" pitchFamily="34" charset="0"/>
            </a:endParaRPr>
          </a:p>
          <a:p>
            <a:r>
              <a:rPr lang="en-US" altLang="en-US">
                <a:latin typeface="Arial"/>
                <a:cs typeface="Arial"/>
              </a:rPr>
              <a:t>After the census is finished, district boundaries must be redrawn to even out the size of each district – this is called redistricting, and it happens at all levels of government.</a:t>
            </a:r>
          </a:p>
          <a:p>
            <a:endParaRPr lang="en-US" altLang="en-US">
              <a:latin typeface="Arial" panose="020B0604020202020204" pitchFamily="34" charset="0"/>
            </a:endParaRPr>
          </a:p>
          <a:p>
            <a:r>
              <a:rPr lang="en-US" altLang="en-US">
                <a:latin typeface="Arial"/>
                <a:cs typeface="Arial"/>
              </a:rPr>
              <a:t>In New Mexico, the district boundaries are redrawn for Congress, the State Legislature, county boards, city councils, and school boards.</a:t>
            </a:r>
          </a:p>
          <a:p>
            <a:endParaRPr lang="en-US" altLang="en-US">
              <a:latin typeface="Arial" panose="020B0604020202020204" pitchFamily="34" charset="0"/>
            </a:endParaRPr>
          </a:p>
          <a:p>
            <a:r>
              <a:rPr lang="en-US" altLang="en-US">
                <a:latin typeface="Arial"/>
                <a:cs typeface="Arial"/>
              </a:rPr>
              <a:t>This process of drawing new district maps is based on the census data.</a:t>
            </a:r>
          </a:p>
          <a:p>
            <a:endParaRPr lang="en-US" altLang="en-US">
              <a:latin typeface="Arial" panose="020B0604020202020204" pitchFamily="34" charset="0"/>
            </a:endParaRPr>
          </a:p>
          <a:p>
            <a:r>
              <a:rPr lang="en-US" altLang="en-US">
                <a:latin typeface="Arial"/>
                <a:cs typeface="Arial"/>
              </a:rPr>
              <a:t>In our City, the population grew from 20 to 24 in the last 10 years. It did not grow evenly, so new district lines have to be drawn (purple) replacing the old ones (blue dotted lines). With the new lines, each district now contains six people.</a:t>
            </a:r>
          </a:p>
          <a:p>
            <a:endParaRPr lang="en-US" altLang="en-US">
              <a:latin typeface="Arial"/>
              <a:cs typeface="Arial"/>
            </a:endParaRPr>
          </a:p>
          <a:p>
            <a:r>
              <a:rPr lang="en-US" altLang="en-US">
                <a:latin typeface="Arial"/>
                <a:cs typeface="Arial"/>
              </a:rPr>
              <a:t>*PAUSE FOR QUESTIONS*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4A6D937-7C30-42FD-9234-0C83BC732545}"/>
              </a:ext>
            </a:extLst>
          </p:cNvPr>
          <p:cNvSpPr>
            <a:spLocks noGrp="1" noRot="1" noChangeAspect="1" noTextEdit="1"/>
          </p:cNvSpPr>
          <p:nvPr>
            <p:ph type="sldImg"/>
          </p:nvPr>
        </p:nvSpPr>
        <p:spPr bwMode="auto">
          <a:xfrm>
            <a:off x="398463" y="303213"/>
            <a:ext cx="6157912" cy="3465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a:extLst>
              <a:ext uri="{FF2B5EF4-FFF2-40B4-BE49-F238E27FC236}">
                <a16:creationId xmlns:a16="http://schemas.microsoft.com/office/drawing/2014/main" id="{38A3F74A-54D8-416E-ACD7-EF9ECAD3A48F}"/>
              </a:ext>
            </a:extLst>
          </p:cNvPr>
          <p:cNvSpPr>
            <a:spLocks noGrp="1"/>
          </p:cNvSpPr>
          <p:nvPr>
            <p:ph type="body" idx="1"/>
          </p:nvPr>
        </p:nvSpPr>
        <p:spPr>
          <a:xfrm>
            <a:off x="377825" y="4014788"/>
            <a:ext cx="6275388" cy="5075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a:latin typeface="Arial"/>
                <a:cs typeface="Arial"/>
              </a:rPr>
              <a:t>For better or for worse, different segments of our population have differing political views. These political views are often correlated with one’s party affiliation.  These views are also frequently correlated with social and economic characteristics, as well as geographic location.</a:t>
            </a:r>
          </a:p>
          <a:p>
            <a:pPr>
              <a:lnSpc>
                <a:spcPct val="80000"/>
              </a:lnSpc>
            </a:pPr>
            <a:endParaRPr lang="en-US" altLang="en-US">
              <a:latin typeface="Arial" panose="020B0604020202020204" pitchFamily="34" charset="0"/>
            </a:endParaRPr>
          </a:p>
          <a:p>
            <a:pPr>
              <a:lnSpc>
                <a:spcPct val="80000"/>
              </a:lnSpc>
            </a:pPr>
            <a:r>
              <a:rPr lang="en-US" altLang="en-US">
                <a:latin typeface="Arial" panose="020B0604020202020204" pitchFamily="34" charset="0"/>
              </a:rPr>
              <a:t>For example, racial and ethnic minorities often have viewpoints on which candidates will best represent them that are different from other populations.</a:t>
            </a:r>
          </a:p>
          <a:p>
            <a:pPr>
              <a:lnSpc>
                <a:spcPct val="80000"/>
              </a:lnSpc>
            </a:pPr>
            <a:endParaRPr lang="en-US" altLang="en-US">
              <a:latin typeface="Arial" panose="020B0604020202020204" pitchFamily="34" charset="0"/>
            </a:endParaRPr>
          </a:p>
          <a:p>
            <a:pPr>
              <a:lnSpc>
                <a:spcPct val="80000"/>
              </a:lnSpc>
            </a:pPr>
            <a:r>
              <a:rPr lang="en-US" altLang="en-US">
                <a:latin typeface="Arial" panose="020B0604020202020204" pitchFamily="34" charset="0"/>
              </a:rPr>
              <a:t>Where there are these differences in viewpoints, the way district maps are drawn affects whether racial and ethnic minorities have the ability to elect candidates of their choice, or at least influence the outcome of elections.</a:t>
            </a:r>
          </a:p>
          <a:p>
            <a:pPr>
              <a:lnSpc>
                <a:spcPct val="80000"/>
              </a:lnSpc>
            </a:pPr>
            <a:endParaRPr lang="en-US" altLang="en-US">
              <a:latin typeface="Arial" panose="020B0604020202020204" pitchFamily="34" charset="0"/>
            </a:endParaRPr>
          </a:p>
          <a:p>
            <a:pPr>
              <a:lnSpc>
                <a:spcPct val="80000"/>
              </a:lnSpc>
            </a:pPr>
            <a:r>
              <a:rPr lang="en-US" altLang="en-US">
                <a:latin typeface="Arial"/>
                <a:cs typeface="Arial"/>
              </a:rPr>
              <a:t>In this example, a racial minority population makes up one-fourth of this area’s population.  </a:t>
            </a:r>
            <a:endParaRPr lang="en-US" altLang="en-US">
              <a:latin typeface="Arial" panose="020B0604020202020204" pitchFamily="34" charset="0"/>
              <a:cs typeface="Arial"/>
            </a:endParaRPr>
          </a:p>
          <a:p>
            <a:pPr>
              <a:lnSpc>
                <a:spcPct val="80000"/>
              </a:lnSpc>
            </a:pPr>
            <a:endParaRPr lang="en-US" altLang="en-US">
              <a:latin typeface="Arial" panose="020B0604020202020204" pitchFamily="34" charset="0"/>
            </a:endParaRPr>
          </a:p>
          <a:p>
            <a:pPr>
              <a:lnSpc>
                <a:spcPct val="80000"/>
              </a:lnSpc>
            </a:pPr>
            <a:r>
              <a:rPr lang="en-US" altLang="en-US">
                <a:latin typeface="Arial" panose="020B0604020202020204" pitchFamily="34" charset="0"/>
              </a:rPr>
              <a:t>[Hit right arrow once to trigger first animation.]  If we draw the district lines this way, there are four districts, and the minority population makes up only one-fourth of each district.</a:t>
            </a:r>
          </a:p>
          <a:p>
            <a:pPr>
              <a:lnSpc>
                <a:spcPct val="80000"/>
              </a:lnSpc>
            </a:pPr>
            <a:endParaRPr lang="en-US" altLang="en-US">
              <a:latin typeface="Arial" panose="020B0604020202020204" pitchFamily="34" charset="0"/>
            </a:endParaRPr>
          </a:p>
          <a:p>
            <a:pPr>
              <a:lnSpc>
                <a:spcPct val="80000"/>
              </a:lnSpc>
            </a:pPr>
            <a:r>
              <a:rPr lang="en-US" altLang="en-US">
                <a:latin typeface="Arial" panose="020B0604020202020204" pitchFamily="34" charset="0"/>
              </a:rPr>
              <a:t>[Hit right arrow again to trigger second animation.]  Chances are that the minority population will not have much of a say in how elections are determined in any of these districts, even though the minority population makes up one-fourth of the area’s entire population.  There’s also a strong possibility that none of the elected representatives from these districts will be especially responsive to the needs of the minority population – the elected representatives don’t have to rely on the minority population to get re-elected, and have less incentive to pay attention to them.</a:t>
            </a:r>
          </a:p>
          <a:p>
            <a:pPr>
              <a:lnSpc>
                <a:spcPct val="80000"/>
              </a:lnSpc>
            </a:pPr>
            <a:endParaRPr lang="en-US" altLang="en-US">
              <a:latin typeface="Arial" panose="020B0604020202020204" pitchFamily="34" charset="0"/>
            </a:endParaRPr>
          </a:p>
          <a:p>
            <a:pPr>
              <a:lnSpc>
                <a:spcPct val="80000"/>
              </a:lnSpc>
            </a:pPr>
            <a:r>
              <a:rPr lang="en-US" altLang="en-US">
                <a:latin typeface="Arial" panose="020B0604020202020204" pitchFamily="34" charset="0"/>
              </a:rPr>
              <a:t>This same dynamic plays out with any group that is a political minority – for example, Democrats in heavily Republican areas, Republicans in heavily Democratic areas, and other groups that are politically cohesive, but have views different from those of the majority population.</a:t>
            </a:r>
          </a:p>
        </p:txBody>
      </p:sp>
    </p:spTree>
    <p:extLst>
      <p:ext uri="{BB962C8B-B14F-4D97-AF65-F5344CB8AC3E}">
        <p14:creationId xmlns:p14="http://schemas.microsoft.com/office/powerpoint/2010/main" val="3097658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E4DC023-FBB4-46C8-A80C-47B8199865D1}"/>
              </a:ext>
            </a:extLst>
          </p:cNvPr>
          <p:cNvSpPr>
            <a:spLocks noGrp="1" noRot="1" noChangeAspect="1" noTextEdit="1"/>
          </p:cNvSpPr>
          <p:nvPr>
            <p:ph type="sldImg"/>
          </p:nvPr>
        </p:nvSpPr>
        <p:spPr bwMode="auto">
          <a:xfrm>
            <a:off x="398463" y="303213"/>
            <a:ext cx="6157912" cy="3465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6246E14C-09CF-478A-97C3-2D48DD462975}"/>
              </a:ext>
            </a:extLst>
          </p:cNvPr>
          <p:cNvSpPr>
            <a:spLocks noGrp="1"/>
          </p:cNvSpPr>
          <p:nvPr>
            <p:ph type="body" idx="1"/>
          </p:nvPr>
        </p:nvSpPr>
        <p:spPr>
          <a:xfrm>
            <a:off x="454025" y="4014788"/>
            <a:ext cx="6046788" cy="4772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1400" dirty="0">
                <a:latin typeface="Arial" panose="020B0604020202020204" pitchFamily="34" charset="0"/>
              </a:rPr>
              <a:t>But things could be different if we draw the district lines another way.</a:t>
            </a:r>
          </a:p>
          <a:p>
            <a:pPr>
              <a:lnSpc>
                <a:spcPct val="90000"/>
              </a:lnSpc>
            </a:pPr>
            <a:endParaRPr lang="en-US" altLang="en-US" sz="1400" dirty="0">
              <a:latin typeface="Arial" panose="020B0604020202020204" pitchFamily="34" charset="0"/>
            </a:endParaRPr>
          </a:p>
          <a:p>
            <a:pPr>
              <a:lnSpc>
                <a:spcPct val="90000"/>
              </a:lnSpc>
            </a:pPr>
            <a:r>
              <a:rPr lang="en-US" altLang="en-US" sz="1400" dirty="0">
                <a:latin typeface="Arial" panose="020B0604020202020204" pitchFamily="34" charset="0"/>
              </a:rPr>
              <a:t>[Hit right arrow once to trigger first animation.]  Here the minority population makes up over three-quarters of the population in the middle district.</a:t>
            </a:r>
          </a:p>
          <a:p>
            <a:pPr>
              <a:lnSpc>
                <a:spcPct val="90000"/>
              </a:lnSpc>
            </a:pPr>
            <a:endParaRPr lang="en-US" altLang="en-US" sz="1400" dirty="0">
              <a:latin typeface="Arial" panose="020B0604020202020204" pitchFamily="34" charset="0"/>
            </a:endParaRPr>
          </a:p>
          <a:p>
            <a:pPr>
              <a:lnSpc>
                <a:spcPct val="90000"/>
              </a:lnSpc>
            </a:pPr>
            <a:r>
              <a:rPr lang="en-US" altLang="en-US" sz="1400" dirty="0">
                <a:latin typeface="Arial" panose="020B0604020202020204" pitchFamily="34" charset="0"/>
              </a:rPr>
              <a:t>Chances are that the minority population will have a significant influence on the outcome of elections in this district.  The minority population in this district is also in a stronger position to lobby their representative to meet their needs.  This is in contrast to the districts in the previous slide, where the minority population had little influence in any of the four districts.</a:t>
            </a:r>
          </a:p>
          <a:p>
            <a:pPr>
              <a:lnSpc>
                <a:spcPct val="90000"/>
              </a:lnSpc>
            </a:pPr>
            <a:endParaRPr lang="en-US" altLang="en-US" sz="1400" dirty="0">
              <a:latin typeface="Arial" panose="020B0604020202020204" pitchFamily="34" charset="0"/>
            </a:endParaRPr>
          </a:p>
          <a:p>
            <a:pPr>
              <a:lnSpc>
                <a:spcPct val="90000"/>
              </a:lnSpc>
            </a:pPr>
            <a:r>
              <a:rPr lang="en-US" altLang="en-US" sz="1400" dirty="0">
                <a:latin typeface="Arial" panose="020B0604020202020204" pitchFamily="34" charset="0"/>
              </a:rPr>
              <a:t>In the past couple of slides, I’ve simplified the process of drawing district maps.  There are other rules for how the maps must be drawn.  One of these is the federal Voting Rights Act, which may provide protection for racial and ethnic minorities in a situation like this one.</a:t>
            </a:r>
          </a:p>
          <a:p>
            <a:pPr>
              <a:lnSpc>
                <a:spcPct val="90000"/>
              </a:lnSpc>
            </a:pPr>
            <a:endParaRPr lang="en-US" altLang="en-US" sz="1400" dirty="0">
              <a:latin typeface="Arial" panose="020B0604020202020204" pitchFamily="34" charset="0"/>
            </a:endParaRPr>
          </a:p>
          <a:p>
            <a:pPr>
              <a:lnSpc>
                <a:spcPct val="90000"/>
              </a:lnSpc>
            </a:pPr>
            <a:r>
              <a:rPr lang="en-US" altLang="en-US" sz="1400" dirty="0">
                <a:latin typeface="Arial"/>
                <a:cs typeface="Arial"/>
              </a:rPr>
              <a:t>The Voting Rights Act is critical to ensuring that racial and ethnic minority communities have an opportunity to elect candidates of their choice.  The decision makers will have an important role in determining whether the next set of district maps comply with the requirements of the Voting Rights Act.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move from a </a:t>
            </a:r>
            <a:r>
              <a:rPr lang="en-US" dirty="0" err="1">
                <a:cs typeface="Calibri"/>
              </a:rPr>
              <a:t>hypothethical</a:t>
            </a:r>
            <a:r>
              <a:rPr lang="en-US" dirty="0">
                <a:cs typeface="Calibri"/>
              </a:rPr>
              <a:t> district to a real one. </a:t>
            </a:r>
          </a:p>
          <a:p>
            <a:endParaRPr lang="en-US" i="1" dirty="0"/>
          </a:p>
          <a:p>
            <a:r>
              <a:rPr lang="en-US" i="1" dirty="0"/>
              <a:t>(Allow people to guess.)</a:t>
            </a:r>
            <a:endParaRPr lang="en-US" dirty="0">
              <a:cs typeface="Calibri"/>
            </a:endParaRPr>
          </a:p>
          <a:p>
            <a:endParaRPr lang="en-US" dirty="0"/>
          </a:p>
          <a:p>
            <a:r>
              <a:rPr lang="en-US" dirty="0"/>
              <a:t>Answer: This</a:t>
            </a:r>
            <a:r>
              <a:rPr lang="en-US" dirty="0">
                <a:cs typeface="Calibri"/>
              </a:rPr>
              <a:t> is in Watts, a neighborhood of Los Angeles that was historically Black and has a large growing Latino population. This community is in Southern California and is not built to handle </a:t>
            </a:r>
          </a:p>
          <a:p>
            <a:endParaRPr lang="en-US" dirty="0">
              <a:cs typeface="Calibri"/>
            </a:endParaRPr>
          </a:p>
        </p:txBody>
      </p:sp>
      <p:sp>
        <p:nvSpPr>
          <p:cNvPr id="4" name="Slide Number Placeholder 3"/>
          <p:cNvSpPr>
            <a:spLocks noGrp="1"/>
          </p:cNvSpPr>
          <p:nvPr>
            <p:ph type="sldNum" sz="quarter" idx="5"/>
          </p:nvPr>
        </p:nvSpPr>
        <p:spPr/>
        <p:txBody>
          <a:bodyPr/>
          <a:lstStyle/>
          <a:p>
            <a:fld id="{A98CEA7C-CFC9-46E8-B8E5-1F6A6DC3F83E}" type="slidenum">
              <a:rPr lang="en-US" smtClean="0"/>
              <a:t>7</a:t>
            </a:fld>
            <a:endParaRPr lang="en-US"/>
          </a:p>
        </p:txBody>
      </p:sp>
    </p:spTree>
    <p:extLst>
      <p:ext uri="{BB962C8B-B14F-4D97-AF65-F5344CB8AC3E}">
        <p14:creationId xmlns:p14="http://schemas.microsoft.com/office/powerpoint/2010/main" val="358645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November 12, 2003, a freak storm dumped over 5 inches of rain and hail on Watts, overwhelming storm drains and flooding the community. About 150 buildings and homes were heavily damaged, 50,000 people lost power, and 6,000 people sought aid from the county’s emergency center.  Firefighters rescued about 100 people from </a:t>
            </a:r>
            <a:r>
              <a:rPr lang="en-US" dirty="0" err="1"/>
              <a:t>waistdeep</a:t>
            </a:r>
            <a:r>
              <a:rPr lang="en-US" dirty="0"/>
              <a:t> water and snow. </a:t>
            </a:r>
          </a:p>
          <a:p>
            <a:r>
              <a:rPr lang="en-US" dirty="0"/>
              <a:t> </a:t>
            </a:r>
            <a:endParaRPr lang="en-US" dirty="0">
              <a:cs typeface="Calibri"/>
            </a:endParaRPr>
          </a:p>
          <a:p>
            <a:r>
              <a:rPr lang="en-US" dirty="0"/>
              <a:t>Many people had lost everything; mattresses, clothes, cars, even refrigerators. However, the government was slow to aid the people. FEMA refused to act when then-Governor Gray Davis declared a state of emergency (six days after the flood).   -- Redistricting played a role in that. </a:t>
            </a: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A98CEA7C-CFC9-46E8-B8E5-1F6A6DC3F83E}" type="slidenum">
              <a:rPr lang="en-US" smtClean="0"/>
              <a:t>8</a:t>
            </a:fld>
            <a:endParaRPr lang="en-US"/>
          </a:p>
        </p:txBody>
      </p:sp>
    </p:spTree>
    <p:extLst>
      <p:ext uri="{BB962C8B-B14F-4D97-AF65-F5344CB8AC3E}">
        <p14:creationId xmlns:p14="http://schemas.microsoft.com/office/powerpoint/2010/main" val="618106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a:solidFill>
                  <a:srgbClr val="00B050"/>
                </a:solidFill>
                <a:latin typeface="Arial Narrow"/>
              </a:rPr>
              <a:t>In 2001, Watts was split by incumbents into </a:t>
            </a:r>
            <a:r>
              <a:rPr lang="en-US" b="1">
                <a:solidFill>
                  <a:srgbClr val="00B050"/>
                </a:solidFill>
                <a:latin typeface="Arial Narrow"/>
              </a:rPr>
              <a:t>three</a:t>
            </a:r>
            <a:r>
              <a:rPr lang="en-US" sz="1200" b="1">
                <a:solidFill>
                  <a:srgbClr val="00B050"/>
                </a:solidFill>
                <a:latin typeface="Arial Narrow"/>
              </a:rPr>
              <a:t> districts at the </a:t>
            </a:r>
            <a:r>
              <a:rPr lang="en-US" b="1">
                <a:solidFill>
                  <a:srgbClr val="00B050"/>
                </a:solidFill>
                <a:latin typeface="Arial Narrow"/>
              </a:rPr>
              <a:t>congressional</a:t>
            </a:r>
            <a:r>
              <a:rPr lang="en-US" sz="1200" b="1">
                <a:solidFill>
                  <a:srgbClr val="00B050"/>
                </a:solidFill>
                <a:latin typeface="Arial Narrow"/>
              </a:rPr>
              <a:t> </a:t>
            </a:r>
            <a:r>
              <a:rPr lang="en-US" b="1">
                <a:solidFill>
                  <a:srgbClr val="00B050"/>
                </a:solidFill>
                <a:latin typeface="Arial Narrow"/>
              </a:rPr>
              <a:t>and state senate </a:t>
            </a:r>
            <a:r>
              <a:rPr lang="en-US" sz="1200" b="1">
                <a:solidFill>
                  <a:srgbClr val="00B050"/>
                </a:solidFill>
                <a:latin typeface="Arial Narrow"/>
              </a:rPr>
              <a:t>level.</a:t>
            </a:r>
          </a:p>
          <a:p>
            <a:endParaRPr lang="en-US" b="1">
              <a:solidFill>
                <a:srgbClr val="00B050"/>
              </a:solidFill>
              <a:latin typeface="Arial Narrow"/>
            </a:endParaRPr>
          </a:p>
          <a:p>
            <a:r>
              <a:rPr lang="en-US" b="1">
                <a:solidFill>
                  <a:srgbClr val="00B050"/>
                </a:solidFill>
                <a:latin typeface="Arial Narrow"/>
                <a:cs typeface="Calibri" panose="020F0502020204030204"/>
              </a:rPr>
              <a:t>(Here, Watts is the community shaded green. The congressional lines are red, and you can see how they cut Watts into three pieces).</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A98CEA7C-CFC9-46E8-B8E5-1F6A6DC3F83E}" type="slidenum">
              <a:rPr lang="en-US" smtClean="0"/>
              <a:t>9</a:t>
            </a:fld>
            <a:endParaRPr lang="en-US"/>
          </a:p>
        </p:txBody>
      </p:sp>
    </p:spTree>
    <p:extLst>
      <p:ext uri="{BB962C8B-B14F-4D97-AF65-F5344CB8AC3E}">
        <p14:creationId xmlns:p14="http://schemas.microsoft.com/office/powerpoint/2010/main" val="186598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9371A83-33C0-4233-BCF4-7DD9879C6CBD}"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80A8D-35C0-4464-BEFC-7A3DDC72C0BA}" type="slidenum">
              <a:rPr lang="en-US" smtClean="0"/>
              <a:t>‹#›</a:t>
            </a:fld>
            <a:endParaRPr lang="en-US"/>
          </a:p>
        </p:txBody>
      </p:sp>
    </p:spTree>
    <p:extLst>
      <p:ext uri="{BB962C8B-B14F-4D97-AF65-F5344CB8AC3E}">
        <p14:creationId xmlns:p14="http://schemas.microsoft.com/office/powerpoint/2010/main" val="1813859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71A83-33C0-4233-BCF4-7DD9879C6CBD}"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80A8D-35C0-4464-BEFC-7A3DDC72C0BA}" type="slidenum">
              <a:rPr lang="en-US" smtClean="0"/>
              <a:t>‹#›</a:t>
            </a:fld>
            <a:endParaRPr lang="en-US"/>
          </a:p>
        </p:txBody>
      </p:sp>
    </p:spTree>
    <p:extLst>
      <p:ext uri="{BB962C8B-B14F-4D97-AF65-F5344CB8AC3E}">
        <p14:creationId xmlns:p14="http://schemas.microsoft.com/office/powerpoint/2010/main" val="2042526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71A83-33C0-4233-BCF4-7DD9879C6CBD}"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80A8D-35C0-4464-BEFC-7A3DDC72C0BA}" type="slidenum">
              <a:rPr lang="en-US" smtClean="0"/>
              <a:t>‹#›</a:t>
            </a:fld>
            <a:endParaRPr lang="en-US"/>
          </a:p>
        </p:txBody>
      </p:sp>
    </p:spTree>
    <p:extLst>
      <p:ext uri="{BB962C8B-B14F-4D97-AF65-F5344CB8AC3E}">
        <p14:creationId xmlns:p14="http://schemas.microsoft.com/office/powerpoint/2010/main" val="1085574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0"/>
            <a:ext cx="10972800" cy="41148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55CFD-6CE2-4497-AA2D-7ED753DE69AA}"/>
              </a:ext>
            </a:extLst>
          </p:cNvPr>
          <p:cNvSpPr>
            <a:spLocks noGrp="1"/>
          </p:cNvSpPr>
          <p:nvPr>
            <p:ph type="dt" sz="half" idx="10"/>
          </p:nvPr>
        </p:nvSpPr>
        <p:spPr/>
        <p:txBody>
          <a:bodyPr/>
          <a:lstStyle>
            <a:lvl1pPr>
              <a:defRPr/>
            </a:lvl1pPr>
          </a:lstStyle>
          <a:p>
            <a:pPr>
              <a:defRPr/>
            </a:pPr>
            <a:fld id="{B375D8FD-2866-403B-80B9-382AF471CEFE}" type="datetime1">
              <a:rPr lang="en-US"/>
              <a:pPr>
                <a:defRPr/>
              </a:pPr>
              <a:t>4/29/2021</a:t>
            </a:fld>
            <a:endParaRPr lang="en-US"/>
          </a:p>
        </p:txBody>
      </p:sp>
      <p:sp>
        <p:nvSpPr>
          <p:cNvPr id="5" name="Footer Placeholder 4">
            <a:extLst>
              <a:ext uri="{FF2B5EF4-FFF2-40B4-BE49-F238E27FC236}">
                <a16:creationId xmlns:a16="http://schemas.microsoft.com/office/drawing/2014/main" id="{590BBD09-EAC3-47EC-8A79-717048700E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82F040-BD2D-4CCB-B9CD-0B0B1FB05E65}"/>
              </a:ext>
            </a:extLst>
          </p:cNvPr>
          <p:cNvSpPr>
            <a:spLocks noGrp="1"/>
          </p:cNvSpPr>
          <p:nvPr>
            <p:ph type="sldNum" sz="quarter" idx="12"/>
          </p:nvPr>
        </p:nvSpPr>
        <p:spPr/>
        <p:txBody>
          <a:bodyPr/>
          <a:lstStyle>
            <a:lvl1pPr>
              <a:defRPr/>
            </a:lvl1pPr>
          </a:lstStyle>
          <a:p>
            <a:fld id="{A81FEA51-D0F6-443F-AA5C-8E9C4583FCA4}" type="slidenum">
              <a:rPr lang="en-US" altLang="en-US"/>
              <a:pPr/>
              <a:t>‹#›</a:t>
            </a:fld>
            <a:endParaRPr lang="en-US" altLang="en-US"/>
          </a:p>
        </p:txBody>
      </p:sp>
    </p:spTree>
    <p:extLst>
      <p:ext uri="{BB962C8B-B14F-4D97-AF65-F5344CB8AC3E}">
        <p14:creationId xmlns:p14="http://schemas.microsoft.com/office/powerpoint/2010/main" val="71824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1334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71A83-33C0-4233-BCF4-7DD9879C6CBD}"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80A8D-35C0-4464-BEFC-7A3DDC72C0BA}" type="slidenum">
              <a:rPr lang="en-US" smtClean="0"/>
              <a:t>‹#›</a:t>
            </a:fld>
            <a:endParaRPr lang="en-US"/>
          </a:p>
        </p:txBody>
      </p:sp>
    </p:spTree>
    <p:extLst>
      <p:ext uri="{BB962C8B-B14F-4D97-AF65-F5344CB8AC3E}">
        <p14:creationId xmlns:p14="http://schemas.microsoft.com/office/powerpoint/2010/main" val="3015916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371A83-33C0-4233-BCF4-7DD9879C6CBD}"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80A8D-35C0-4464-BEFC-7A3DDC72C0BA}" type="slidenum">
              <a:rPr lang="en-US" smtClean="0"/>
              <a:t>‹#›</a:t>
            </a:fld>
            <a:endParaRPr lang="en-US"/>
          </a:p>
        </p:txBody>
      </p:sp>
    </p:spTree>
    <p:extLst>
      <p:ext uri="{BB962C8B-B14F-4D97-AF65-F5344CB8AC3E}">
        <p14:creationId xmlns:p14="http://schemas.microsoft.com/office/powerpoint/2010/main" val="210036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371A83-33C0-4233-BCF4-7DD9879C6CBD}"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80A8D-35C0-4464-BEFC-7A3DDC72C0BA}" type="slidenum">
              <a:rPr lang="en-US" smtClean="0"/>
              <a:t>‹#›</a:t>
            </a:fld>
            <a:endParaRPr lang="en-US"/>
          </a:p>
        </p:txBody>
      </p:sp>
    </p:spTree>
    <p:extLst>
      <p:ext uri="{BB962C8B-B14F-4D97-AF65-F5344CB8AC3E}">
        <p14:creationId xmlns:p14="http://schemas.microsoft.com/office/powerpoint/2010/main" val="3230837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371A83-33C0-4233-BCF4-7DD9879C6CBD}" type="datetimeFigureOut">
              <a:rPr lang="en-US" smtClean="0"/>
              <a:t>4/29/2021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F80A8D-35C0-4464-BEFC-7A3DDC72C0BA}" type="slidenum">
              <a:rPr lang="en-US" smtClean="0"/>
              <a:t>‹#›</a:t>
            </a:fld>
            <a:endParaRPr lang="en-US"/>
          </a:p>
        </p:txBody>
      </p:sp>
    </p:spTree>
    <p:extLst>
      <p:ext uri="{BB962C8B-B14F-4D97-AF65-F5344CB8AC3E}">
        <p14:creationId xmlns:p14="http://schemas.microsoft.com/office/powerpoint/2010/main" val="651213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371A83-33C0-4233-BCF4-7DD9879C6CBD}" type="datetimeFigureOut">
              <a:rPr lang="en-US" smtClean="0"/>
              <a:t>4/29/2021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F80A8D-35C0-4464-BEFC-7A3DDC72C0BA}" type="slidenum">
              <a:rPr lang="en-US" smtClean="0"/>
              <a:t>‹#›</a:t>
            </a:fld>
            <a:endParaRPr lang="en-US"/>
          </a:p>
        </p:txBody>
      </p:sp>
    </p:spTree>
    <p:extLst>
      <p:ext uri="{BB962C8B-B14F-4D97-AF65-F5344CB8AC3E}">
        <p14:creationId xmlns:p14="http://schemas.microsoft.com/office/powerpoint/2010/main" val="278749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71A83-33C0-4233-BCF4-7DD9879C6CBD}" type="datetimeFigureOut">
              <a:rPr lang="en-US" smtClean="0"/>
              <a:t>4/29/2021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F80A8D-35C0-4464-BEFC-7A3DDC72C0BA}" type="slidenum">
              <a:rPr lang="en-US" smtClean="0"/>
              <a:t>‹#›</a:t>
            </a:fld>
            <a:endParaRPr lang="en-US"/>
          </a:p>
        </p:txBody>
      </p:sp>
    </p:spTree>
    <p:extLst>
      <p:ext uri="{BB962C8B-B14F-4D97-AF65-F5344CB8AC3E}">
        <p14:creationId xmlns:p14="http://schemas.microsoft.com/office/powerpoint/2010/main" val="344301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371A83-33C0-4233-BCF4-7DD9879C6CBD}"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80A8D-35C0-4464-BEFC-7A3DDC72C0BA}" type="slidenum">
              <a:rPr lang="en-US" smtClean="0"/>
              <a:t>‹#›</a:t>
            </a:fld>
            <a:endParaRPr lang="en-US"/>
          </a:p>
        </p:txBody>
      </p:sp>
    </p:spTree>
    <p:extLst>
      <p:ext uri="{BB962C8B-B14F-4D97-AF65-F5344CB8AC3E}">
        <p14:creationId xmlns:p14="http://schemas.microsoft.com/office/powerpoint/2010/main" val="81884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371A83-33C0-4233-BCF4-7DD9879C6CBD}"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80A8D-35C0-4464-BEFC-7A3DDC72C0BA}" type="slidenum">
              <a:rPr lang="en-US" smtClean="0"/>
              <a:t>‹#›</a:t>
            </a:fld>
            <a:endParaRPr lang="en-US"/>
          </a:p>
        </p:txBody>
      </p:sp>
    </p:spTree>
    <p:extLst>
      <p:ext uri="{BB962C8B-B14F-4D97-AF65-F5344CB8AC3E}">
        <p14:creationId xmlns:p14="http://schemas.microsoft.com/office/powerpoint/2010/main" val="2744357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71A83-33C0-4233-BCF4-7DD9879C6CBD}" type="datetimeFigureOut">
              <a:rPr lang="en-US" smtClean="0"/>
              <a:t>4/29/2021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80A8D-35C0-4464-BEFC-7A3DDC72C0BA}" type="slidenum">
              <a:rPr lang="en-US" smtClean="0"/>
              <a:t>‹#›</a:t>
            </a:fld>
            <a:endParaRPr lang="en-US"/>
          </a:p>
        </p:txBody>
      </p:sp>
    </p:spTree>
    <p:extLst>
      <p:ext uri="{BB962C8B-B14F-4D97-AF65-F5344CB8AC3E}">
        <p14:creationId xmlns:p14="http://schemas.microsoft.com/office/powerpoint/2010/main" val="1061692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hyperlink" Target="http://hilo.hawaii.edu/news/stories/2016/05/11/2016-hokupaa-summit/"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3.png"/><Relationship Id="rId4" Type="http://schemas.microsoft.com/office/2007/relationships/hdphoto" Target="../media/hdphoto2.wdp"/><Relationship Id="rId9" Type="http://schemas.openxmlformats.org/officeDocument/2006/relationships/hyperlink" Target="https://opentextbc.ca/studentsuccess/chapter/examine-applicable-strategi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opentextbc.ca/studentsuccess/chapter/examine-applicable-strategies/" TargetMode="External"/><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13" Type="http://schemas.microsoft.com/office/2007/relationships/hdphoto" Target="../media/hdphoto2.wdp"/><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23.pn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s://www.flickr.com/photos/sbthp/49066031492/" TargetMode="External"/><Relationship Id="rId3" Type="http://schemas.openxmlformats.org/officeDocument/2006/relationships/image" Target="../media/image34.jpg"/><Relationship Id="rId7" Type="http://schemas.microsoft.com/office/2007/relationships/hdphoto" Target="../media/hdphoto2.wdp"/><Relationship Id="rId12"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37.jpeg"/><Relationship Id="rId5" Type="http://schemas.openxmlformats.org/officeDocument/2006/relationships/image" Target="../media/image35.jpeg"/><Relationship Id="rId15" Type="http://schemas.openxmlformats.org/officeDocument/2006/relationships/image" Target="../media/image23.png"/><Relationship Id="rId10" Type="http://schemas.openxmlformats.org/officeDocument/2006/relationships/hyperlink" Target="http://greenandgold.uaa.alaska.edu/blog/36113/curating-alaska-native-culture/" TargetMode="External"/><Relationship Id="rId4" Type="http://schemas.openxmlformats.org/officeDocument/2006/relationships/hyperlink" Target="https://www.maxpixels.net/Family-Latina-Group-People-Hispanic-Latino-2569583" TargetMode="External"/><Relationship Id="rId9" Type="http://schemas.openxmlformats.org/officeDocument/2006/relationships/image" Target="../media/image36.jpeg"/><Relationship Id="rId1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FBF13DDA-ACCB-46E6-A7AA-566FC93FD1D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4652" y="938"/>
            <a:ext cx="12186788" cy="6845517"/>
          </a:xfrm>
          <a:prstGeom prst="rect">
            <a:avLst/>
          </a:prstGeom>
        </p:spPr>
      </p:pic>
      <p:pic>
        <p:nvPicPr>
          <p:cNvPr id="4" name="Picture 3" descr="Abstract aqua blue blurred bokeh background">
            <a:extLst>
              <a:ext uri="{FF2B5EF4-FFF2-40B4-BE49-F238E27FC236}">
                <a16:creationId xmlns:a16="http://schemas.microsoft.com/office/drawing/2014/main" id="{5C4855AD-9FEB-4206-99BA-35CE6F02417E}"/>
              </a:ext>
            </a:extLst>
          </p:cNvPr>
          <p:cNvPicPr>
            <a:picLocks noChangeAspect="1"/>
          </p:cNvPicPr>
          <p:nvPr/>
        </p:nvPicPr>
        <p:blipFill rotWithShape="1">
          <a:blip r:embed="rId5">
            <a:alphaModFix amt="85000"/>
            <a:duotone>
              <a:prstClr val="black"/>
              <a:schemeClr val="accent4">
                <a:tint val="45000"/>
                <a:satMod val="400000"/>
              </a:schemeClr>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b="80671"/>
          <a:stretch/>
        </p:blipFill>
        <p:spPr>
          <a:xfrm>
            <a:off x="-4652" y="4257206"/>
            <a:ext cx="12192000" cy="1629049"/>
          </a:xfrm>
          <a:prstGeom prst="rect">
            <a:avLst/>
          </a:prstGeom>
        </p:spPr>
      </p:pic>
      <p:sp>
        <p:nvSpPr>
          <p:cNvPr id="7" name="TextBox 6">
            <a:extLst>
              <a:ext uri="{FF2B5EF4-FFF2-40B4-BE49-F238E27FC236}">
                <a16:creationId xmlns:a16="http://schemas.microsoft.com/office/drawing/2014/main" id="{FB4528DD-E128-40B3-90AC-3B58E66EFBEA}"/>
              </a:ext>
            </a:extLst>
          </p:cNvPr>
          <p:cNvSpPr txBox="1"/>
          <p:nvPr/>
        </p:nvSpPr>
        <p:spPr>
          <a:xfrm>
            <a:off x="13396" y="4406900"/>
            <a:ext cx="12187348" cy="1446550"/>
          </a:xfrm>
          <a:prstGeom prst="rect">
            <a:avLst/>
          </a:prstGeom>
          <a:noFill/>
        </p:spPr>
        <p:txBody>
          <a:bodyPr wrap="square">
            <a:spAutoFit/>
          </a:bodyPr>
          <a:lstStyle/>
          <a:p>
            <a:pPr algn="ctr"/>
            <a:r>
              <a:rPr lang="en-US" sz="4800" b="1" dirty="0">
                <a:latin typeface="Univers" panose="020B0503020202020204" pitchFamily="34" charset="0"/>
              </a:rPr>
              <a:t>Mapping Our Communities</a:t>
            </a:r>
          </a:p>
          <a:p>
            <a:pPr algn="ctr"/>
            <a:r>
              <a:rPr lang="en-US" sz="4000" b="1" i="1" dirty="0">
                <a:latin typeface="Univers Light" panose="020B0403020202020204" pitchFamily="34" charset="0"/>
              </a:rPr>
              <a:t>Community Workshop</a:t>
            </a:r>
            <a:endParaRPr lang="en-US" sz="4000" b="1" i="1" dirty="0">
              <a:solidFill>
                <a:schemeClr val="bg1"/>
              </a:solidFill>
              <a:latin typeface="Univers Light" panose="020B0403020202020204" pitchFamily="34" charset="0"/>
            </a:endParaRPr>
          </a:p>
        </p:txBody>
      </p:sp>
      <p:pic>
        <p:nvPicPr>
          <p:cNvPr id="5" name="Picture 4" descr="Diagram&#10;&#10;Description automatically generated">
            <a:extLst>
              <a:ext uri="{FF2B5EF4-FFF2-40B4-BE49-F238E27FC236}">
                <a16:creationId xmlns:a16="http://schemas.microsoft.com/office/drawing/2014/main" id="{24C5E751-C1F5-4D65-861A-AC7E10A7C4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4" y="4406900"/>
            <a:ext cx="1988932" cy="1389473"/>
          </a:xfrm>
          <a:prstGeom prst="rect">
            <a:avLst/>
          </a:prstGeom>
        </p:spPr>
      </p:pic>
    </p:spTree>
    <p:extLst>
      <p:ext uri="{BB962C8B-B14F-4D97-AF65-F5344CB8AC3E}">
        <p14:creationId xmlns:p14="http://schemas.microsoft.com/office/powerpoint/2010/main" val="81834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sp>
        <p:nvSpPr>
          <p:cNvPr id="15" name="Rectangle 3"/>
          <p:cNvSpPr txBox="1">
            <a:spLocks/>
          </p:cNvSpPr>
          <p:nvPr/>
        </p:nvSpPr>
        <p:spPr>
          <a:xfrm>
            <a:off x="3943351" y="493172"/>
            <a:ext cx="7067550" cy="1454424"/>
          </a:xfrm>
          <a:prstGeom prst="rect">
            <a:avLst/>
          </a:prstGeom>
        </p:spPr>
        <p:txBody>
          <a:bodyPr lIns="0" tIns="45720" rIns="18288" bIns="45720" anchor="t">
            <a:normAutofit/>
          </a:bodyPr>
          <a:lstStyle/>
          <a:p>
            <a:pPr algn="ctr" eaLnBrk="1" hangingPunct="1">
              <a:spcBef>
                <a:spcPct val="20000"/>
              </a:spcBef>
              <a:buClr>
                <a:srgbClr val="0BD0D9"/>
              </a:buClr>
              <a:buSzPct val="95000"/>
              <a:buFont typeface="Arial" charset="0"/>
              <a:buNone/>
              <a:defRPr/>
            </a:pPr>
            <a:r>
              <a:rPr lang="en-US" sz="2600" b="1" dirty="0">
                <a:solidFill>
                  <a:srgbClr val="00B050"/>
                </a:solidFill>
                <a:latin typeface="Univers" panose="020B0503020202020204" pitchFamily="34" charset="0"/>
                <a:cs typeface="Arial"/>
              </a:rPr>
              <a:t>In 2001, Watts was split by incumbents into 3 districts at the state Senate level.</a:t>
            </a:r>
          </a:p>
          <a:p>
            <a:pPr algn="ctr" eaLnBrk="1" hangingPunct="1">
              <a:spcBef>
                <a:spcPct val="20000"/>
              </a:spcBef>
              <a:buClr>
                <a:srgbClr val="0BD0D9"/>
              </a:buClr>
              <a:buSzPct val="95000"/>
              <a:buFont typeface="Arial" charset="0"/>
              <a:buNone/>
              <a:defRPr/>
            </a:pPr>
            <a:endParaRPr lang="en-US" sz="2600" b="1" dirty="0">
              <a:solidFill>
                <a:srgbClr val="00B050"/>
              </a:solidFill>
              <a:latin typeface="Arial"/>
              <a:cs typeface="Arial"/>
            </a:endParaRPr>
          </a:p>
        </p:txBody>
      </p:sp>
      <p:pic>
        <p:nvPicPr>
          <p:cNvPr id="3" name="Picture 2">
            <a:extLst>
              <a:ext uri="{FF2B5EF4-FFF2-40B4-BE49-F238E27FC236}">
                <a16:creationId xmlns:a16="http://schemas.microsoft.com/office/drawing/2014/main" id="{A0E1752A-0DBD-4931-8285-F6181B85BC7D}"/>
              </a:ext>
            </a:extLst>
          </p:cNvPr>
          <p:cNvPicPr>
            <a:picLocks noChangeAspect="1"/>
          </p:cNvPicPr>
          <p:nvPr/>
        </p:nvPicPr>
        <p:blipFill rotWithShape="1">
          <a:blip r:embed="rId3"/>
          <a:srcRect l="11842" t="12145" r="11842" b="10624"/>
          <a:stretch/>
        </p:blipFill>
        <p:spPr>
          <a:xfrm>
            <a:off x="3590564" y="1922192"/>
            <a:ext cx="8506772" cy="4840060"/>
          </a:xfrm>
          <a:prstGeom prst="rect">
            <a:avLst/>
          </a:prstGeom>
        </p:spPr>
      </p:pic>
      <p:pic>
        <p:nvPicPr>
          <p:cNvPr id="9" name="Picture 8" descr="Abstract aqua blue blurred bokeh background">
            <a:extLst>
              <a:ext uri="{FF2B5EF4-FFF2-40B4-BE49-F238E27FC236}">
                <a16:creationId xmlns:a16="http://schemas.microsoft.com/office/drawing/2014/main" id="{9B6A195E-709A-4911-9E14-129E3DCDA7B8}"/>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3395117" cy="6858000"/>
          </a:xfrm>
          <a:prstGeom prst="rect">
            <a:avLst/>
          </a:prstGeom>
        </p:spPr>
      </p:pic>
      <p:pic>
        <p:nvPicPr>
          <p:cNvPr id="10" name="Picture 9" descr="Diagram&#10;&#10;Description automatically generated">
            <a:extLst>
              <a:ext uri="{FF2B5EF4-FFF2-40B4-BE49-F238E27FC236}">
                <a16:creationId xmlns:a16="http://schemas.microsoft.com/office/drawing/2014/main" id="{036CFD86-8F72-4E78-967B-78CE5809BA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681" y="520706"/>
            <a:ext cx="2951754" cy="2062103"/>
          </a:xfrm>
          <a:prstGeom prst="rect">
            <a:avLst/>
          </a:prstGeom>
        </p:spPr>
      </p:pic>
      <p:pic>
        <p:nvPicPr>
          <p:cNvPr id="11" name="Picture 7">
            <a:extLst>
              <a:ext uri="{FF2B5EF4-FFF2-40B4-BE49-F238E27FC236}">
                <a16:creationId xmlns:a16="http://schemas.microsoft.com/office/drawing/2014/main" id="{9F760E5F-AC00-498D-83F3-D310FC898459}"/>
              </a:ext>
            </a:extLst>
          </p:cNvPr>
          <p:cNvPicPr>
            <a:picLocks noChangeAspect="1"/>
          </p:cNvPicPr>
          <p:nvPr/>
        </p:nvPicPr>
        <p:blipFill rotWithShape="1">
          <a:blip r:embed="rId7"/>
          <a:srcRect l="-1356" r="-339" b="40000"/>
          <a:stretch/>
        </p:blipFill>
        <p:spPr>
          <a:xfrm>
            <a:off x="1463862" y="6497697"/>
            <a:ext cx="1769481" cy="264555"/>
          </a:xfrm>
          <a:prstGeom prst="rect">
            <a:avLst/>
          </a:prstGeom>
        </p:spPr>
      </p:pic>
      <p:sp>
        <p:nvSpPr>
          <p:cNvPr id="13" name="TextBox 12">
            <a:extLst>
              <a:ext uri="{FF2B5EF4-FFF2-40B4-BE49-F238E27FC236}">
                <a16:creationId xmlns:a16="http://schemas.microsoft.com/office/drawing/2014/main" id="{58E661DA-4767-44B2-9C68-D87270763AA6}"/>
              </a:ext>
            </a:extLst>
          </p:cNvPr>
          <p:cNvSpPr txBox="1"/>
          <p:nvPr/>
        </p:nvSpPr>
        <p:spPr>
          <a:xfrm>
            <a:off x="2051306" y="6278871"/>
            <a:ext cx="1236680" cy="286232"/>
          </a:xfrm>
          <a:prstGeom prst="rect">
            <a:avLst/>
          </a:prstGeom>
          <a:noFill/>
        </p:spPr>
        <p:txBody>
          <a:bodyPr wrap="square" rtlCol="0">
            <a:spAutoFit/>
          </a:bodyPr>
          <a:lstStyle/>
          <a:p>
            <a:pPr algn="r">
              <a:lnSpc>
                <a:spcPct val="90000"/>
              </a:lnSpc>
            </a:pPr>
            <a:r>
              <a:rPr lang="en-US" sz="1400" dirty="0">
                <a:solidFill>
                  <a:srgbClr val="BBEE9E"/>
                </a:solidFill>
                <a:latin typeface="Univers Condensed" panose="020B0503020202020204" pitchFamily="34" charset="0"/>
              </a:rPr>
              <a:t>Created by </a:t>
            </a:r>
          </a:p>
        </p:txBody>
      </p:sp>
      <p:sp>
        <p:nvSpPr>
          <p:cNvPr id="14" name="Text Box 6">
            <a:extLst>
              <a:ext uri="{FF2B5EF4-FFF2-40B4-BE49-F238E27FC236}">
                <a16:creationId xmlns:a16="http://schemas.microsoft.com/office/drawing/2014/main" id="{572A77E3-8E49-414D-BEAF-3D88490522CE}"/>
              </a:ext>
            </a:extLst>
          </p:cNvPr>
          <p:cNvSpPr txBox="1">
            <a:spLocks noChangeArrowheads="1"/>
          </p:cNvSpPr>
          <p:nvPr/>
        </p:nvSpPr>
        <p:spPr bwMode="auto">
          <a:xfrm>
            <a:off x="384832" y="3596041"/>
            <a:ext cx="292006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sz="3200" b="1" dirty="0">
                <a:latin typeface="Univers" panose="020B0503020202020204" pitchFamily="34" charset="0"/>
                <a:ea typeface="Halyard Display" pitchFamily="50" charset="0"/>
                <a:cs typeface="Arial"/>
              </a:rPr>
              <a:t>Watts had no political voice because it was split.</a:t>
            </a:r>
            <a:endParaRPr lang="en-US" b="1" dirty="0">
              <a:latin typeface="Univers" panose="020B0503020202020204" pitchFamily="34" charset="0"/>
              <a:cs typeface="Arial"/>
            </a:endParaRPr>
          </a:p>
        </p:txBody>
      </p:sp>
    </p:spTree>
    <p:extLst>
      <p:ext uri="{BB962C8B-B14F-4D97-AF65-F5344CB8AC3E}">
        <p14:creationId xmlns:p14="http://schemas.microsoft.com/office/powerpoint/2010/main" val="2013961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alpha val="30196"/>
          </a:srgb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B2FD6BF-B1F7-4407-81D9-F84E0CAF7AFF}"/>
              </a:ext>
            </a:extLst>
          </p:cNvPr>
          <p:cNvSpPr/>
          <p:nvPr/>
        </p:nvSpPr>
        <p:spPr>
          <a:xfrm>
            <a:off x="3176049" y="3959808"/>
            <a:ext cx="3022169" cy="3041588"/>
          </a:xfrm>
          <a:prstGeom prst="ellipse">
            <a:avLst/>
          </a:prstGeom>
          <a:solidFill>
            <a:srgbClr val="4DB2D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that is standing in the snow&#10;&#10;Description automatically generated">
            <a:extLst>
              <a:ext uri="{FF2B5EF4-FFF2-40B4-BE49-F238E27FC236}">
                <a16:creationId xmlns:a16="http://schemas.microsoft.com/office/drawing/2014/main" id="{E071798F-CB58-40C5-94F8-D2964896A72E}"/>
              </a:ext>
            </a:extLst>
          </p:cNvPr>
          <p:cNvPicPr>
            <a:picLocks noChangeAspect="1"/>
          </p:cNvPicPr>
          <p:nvPr/>
        </p:nvPicPr>
        <p:blipFill rotWithShape="1">
          <a:blip r:embed="rId3">
            <a:extLst>
              <a:ext uri="{28A0092B-C50C-407E-A947-70E740481C1C}">
                <a14:useLocalDpi xmlns:a14="http://schemas.microsoft.com/office/drawing/2010/main" val="0"/>
              </a:ext>
            </a:extLst>
          </a:blip>
          <a:srcRect l="4055" b="16549"/>
          <a:stretch/>
        </p:blipFill>
        <p:spPr>
          <a:xfrm>
            <a:off x="-12180" y="1578770"/>
            <a:ext cx="4327157" cy="4122751"/>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sp>
        <p:nvSpPr>
          <p:cNvPr id="7" name="Rectangle 5" descr="image?w=703&amp;h=248&amp;rev=1&amp;ac=1"/>
          <p:cNvSpPr>
            <a:spLocks noChangeArrowheads="1"/>
          </p:cNvSpPr>
          <p:nvPr/>
        </p:nvSpPr>
        <p:spPr bwMode="auto">
          <a:xfrm>
            <a:off x="6940296" y="2871982"/>
            <a:ext cx="4668256" cy="31816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lIns="91440" tIns="45720" rIns="91440" bIns="45720" numCol="1" rtlCol="0" anchor="t" anchorCtr="0" compatLnSpc="1">
            <a:prstTxWarp prst="textNoShape">
              <a:avLst/>
            </a:prstTxWarp>
            <a:normAutofit/>
          </a:bodyPr>
          <a:lstStyle/>
          <a:p>
            <a:pPr marL="0" marR="0" lvl="0" indent="-228600" fontAlgn="base">
              <a:lnSpc>
                <a:spcPct val="90000"/>
              </a:lnSpc>
              <a:spcBef>
                <a:spcPct val="0"/>
              </a:spcBef>
              <a:spcAft>
                <a:spcPct val="0"/>
              </a:spcAft>
              <a:buClrTx/>
              <a:buSzTx/>
              <a:buFont typeface="Arial" panose="020B0604020202020204" pitchFamily="34" charset="0"/>
              <a:buChar char="•"/>
              <a:tabLst/>
            </a:pPr>
            <a:endParaRPr kumimoji="0" lang="en-US" altLang="en-US" b="0" i="0" u="none" strike="noStrike" cap="none" normalizeH="0" baseline="0">
              <a:ln>
                <a:noFill/>
              </a:ln>
              <a:effectLst/>
            </a:endParaRPr>
          </a:p>
        </p:txBody>
      </p:sp>
      <p:sp>
        <p:nvSpPr>
          <p:cNvPr id="13" name="Rectangle 12"/>
          <p:cNvSpPr/>
          <p:nvPr/>
        </p:nvSpPr>
        <p:spPr>
          <a:xfrm>
            <a:off x="3406453" y="4634399"/>
            <a:ext cx="2606324" cy="1692405"/>
          </a:xfrm>
          <a:prstGeom prst="rect">
            <a:avLst/>
          </a:prstGeom>
        </p:spPr>
        <p:txBody>
          <a:bodyPr vert="horz" lIns="91440" tIns="45720" rIns="91440" bIns="45720" rtlCol="0" anchor="ctr">
            <a:noAutofit/>
          </a:bodyPr>
          <a:lstStyle/>
          <a:p>
            <a:pPr algn="ctr">
              <a:spcBef>
                <a:spcPct val="0"/>
              </a:spcBef>
              <a:spcAft>
                <a:spcPts val="600"/>
              </a:spcAft>
              <a:defRPr/>
            </a:pPr>
            <a:r>
              <a:rPr lang="en-US" sz="2800" b="1" dirty="0">
                <a:latin typeface="Univers" panose="020B0503020202020204" pitchFamily="34" charset="0"/>
                <a:ea typeface="+mj-ea"/>
                <a:cs typeface="Arial"/>
              </a:rPr>
              <a:t>Community</a:t>
            </a:r>
            <a:endParaRPr lang="en-US" dirty="0">
              <a:latin typeface="Univers" panose="020B0503020202020204" pitchFamily="34" charset="0"/>
            </a:endParaRPr>
          </a:p>
          <a:p>
            <a:pPr algn="ctr">
              <a:spcBef>
                <a:spcPct val="0"/>
              </a:spcBef>
              <a:spcAft>
                <a:spcPts val="600"/>
              </a:spcAft>
              <a:defRPr/>
            </a:pPr>
            <a:r>
              <a:rPr lang="en-US" sz="2800" b="1" dirty="0">
                <a:latin typeface="Univers" panose="020B0503020202020204" pitchFamily="34" charset="0"/>
                <a:ea typeface="+mj-ea"/>
                <a:cs typeface="Arial"/>
              </a:rPr>
              <a:t>voices</a:t>
            </a:r>
            <a:r>
              <a:rPr lang="en-US" sz="2800" b="1" kern="1200" dirty="0">
                <a:latin typeface="Univers" panose="020B0503020202020204" pitchFamily="34" charset="0"/>
                <a:ea typeface="+mj-ea"/>
                <a:cs typeface="Arial"/>
              </a:rPr>
              <a:t> and needs were abandoned.</a:t>
            </a:r>
            <a:endParaRPr lang="en-US" dirty="0">
              <a:latin typeface="Univers" panose="020B0503020202020204" pitchFamily="34" charset="0"/>
              <a:ea typeface="+mj-ea"/>
            </a:endParaRPr>
          </a:p>
        </p:txBody>
      </p:sp>
      <p:pic>
        <p:nvPicPr>
          <p:cNvPr id="11" name="Picture 7">
            <a:extLst>
              <a:ext uri="{FF2B5EF4-FFF2-40B4-BE49-F238E27FC236}">
                <a16:creationId xmlns:a16="http://schemas.microsoft.com/office/drawing/2014/main" id="{3694268E-4940-42A5-8308-1769157D4334}"/>
              </a:ext>
            </a:extLst>
          </p:cNvPr>
          <p:cNvPicPr>
            <a:picLocks noChangeAspect="1"/>
          </p:cNvPicPr>
          <p:nvPr/>
        </p:nvPicPr>
        <p:blipFill rotWithShape="1">
          <a:blip r:embed="rId4"/>
          <a:srcRect l="-1356" r="-339" b="40000"/>
          <a:stretch/>
        </p:blipFill>
        <p:spPr>
          <a:xfrm>
            <a:off x="10025074" y="6515857"/>
            <a:ext cx="1769481" cy="264555"/>
          </a:xfrm>
          <a:prstGeom prst="rect">
            <a:avLst/>
          </a:prstGeom>
        </p:spPr>
      </p:pic>
      <p:sp>
        <p:nvSpPr>
          <p:cNvPr id="12" name="TextBox 11">
            <a:extLst>
              <a:ext uri="{FF2B5EF4-FFF2-40B4-BE49-F238E27FC236}">
                <a16:creationId xmlns:a16="http://schemas.microsoft.com/office/drawing/2014/main" id="{1973C065-6429-4001-86BC-D21A0437C4D7}"/>
              </a:ext>
            </a:extLst>
          </p:cNvPr>
          <p:cNvSpPr txBox="1"/>
          <p:nvPr/>
        </p:nvSpPr>
        <p:spPr>
          <a:xfrm>
            <a:off x="10612518" y="6297031"/>
            <a:ext cx="1236680" cy="286232"/>
          </a:xfrm>
          <a:prstGeom prst="rect">
            <a:avLst/>
          </a:prstGeom>
          <a:noFill/>
        </p:spPr>
        <p:txBody>
          <a:bodyPr wrap="square" rtlCol="0">
            <a:spAutoFit/>
          </a:bodyPr>
          <a:lstStyle/>
          <a:p>
            <a:pPr algn="r">
              <a:lnSpc>
                <a:spcPct val="90000"/>
              </a:lnSpc>
            </a:pPr>
            <a:r>
              <a:rPr lang="en-US" sz="1400" dirty="0">
                <a:solidFill>
                  <a:srgbClr val="4DB2DE"/>
                </a:solidFill>
                <a:latin typeface="Univers Condensed" panose="020B0503020202020204" pitchFamily="34" charset="0"/>
              </a:rPr>
              <a:t>Created by </a:t>
            </a:r>
          </a:p>
        </p:txBody>
      </p:sp>
      <p:sp>
        <p:nvSpPr>
          <p:cNvPr id="15" name="Rectangle 3"/>
          <p:cNvSpPr txBox="1">
            <a:spLocks/>
          </p:cNvSpPr>
          <p:nvPr/>
        </p:nvSpPr>
        <p:spPr>
          <a:xfrm>
            <a:off x="6711133" y="1689788"/>
            <a:ext cx="5083422" cy="4674445"/>
          </a:xfrm>
          <a:prstGeom prst="rect">
            <a:avLst/>
          </a:prstGeom>
        </p:spPr>
        <p:txBody>
          <a:bodyPr lIns="0" rIns="18288">
            <a:normAutofit/>
          </a:bodyPr>
          <a:lstStyle/>
          <a:p>
            <a:pPr algn="r">
              <a:lnSpc>
                <a:spcPct val="120000"/>
              </a:lnSpc>
              <a:spcAft>
                <a:spcPts val="1200"/>
              </a:spcAft>
            </a:pPr>
            <a:r>
              <a:rPr lang="en-US" sz="1700" i="1" dirty="0">
                <a:latin typeface="Univers Condensed" panose="020B0506020202050204" pitchFamily="34" charset="0"/>
              </a:rPr>
              <a:t>“At the time of the 2003 flood, I remember our office trying to be very responsive, but there was a lot of ping-ponging of constituents between elected representatives. </a:t>
            </a:r>
            <a:r>
              <a:rPr lang="en-US" sz="1700" i="1" dirty="0">
                <a:highlight>
                  <a:srgbClr val="4DB2DE"/>
                </a:highlight>
                <a:latin typeface="Univers Condensed" panose="020B0506020202050204" pitchFamily="34" charset="0"/>
              </a:rPr>
              <a:t>Residents weren't sure who actually was their member of Congress.  </a:t>
            </a:r>
          </a:p>
          <a:p>
            <a:pPr algn="r">
              <a:lnSpc>
                <a:spcPct val="120000"/>
              </a:lnSpc>
              <a:spcAft>
                <a:spcPts val="1200"/>
              </a:spcAft>
            </a:pPr>
            <a:r>
              <a:rPr lang="en-US" sz="1700" i="1" dirty="0">
                <a:latin typeface="Univers Condensed" panose="020B0506020202050204" pitchFamily="34" charset="0"/>
              </a:rPr>
              <a:t>Watts is cut into three different Congressional and state Senate districts.  Residents who live on the same street may live in different districts.  There was a lot of unnecessary frustration for constituents during a difficult time.  </a:t>
            </a:r>
          </a:p>
          <a:p>
            <a:pPr algn="r">
              <a:lnSpc>
                <a:spcPct val="120000"/>
              </a:lnSpc>
              <a:spcAft>
                <a:spcPts val="1200"/>
              </a:spcAft>
            </a:pPr>
            <a:r>
              <a:rPr lang="en-US" sz="1700" b="1" i="1" dirty="0">
                <a:highlight>
                  <a:srgbClr val="4DB2DE"/>
                </a:highlight>
                <a:latin typeface="Univers Condensed" panose="020B0506020202050204" pitchFamily="34" charset="0"/>
              </a:rPr>
              <a:t>This would have never happened if all of Watts belonged to one district</a:t>
            </a:r>
            <a:r>
              <a:rPr lang="en-US" sz="1700" i="1" dirty="0">
                <a:highlight>
                  <a:srgbClr val="4DB2DE"/>
                </a:highlight>
                <a:latin typeface="Univers Condensed" panose="020B0506020202050204" pitchFamily="34" charset="0"/>
              </a:rPr>
              <a:t>.”  </a:t>
            </a:r>
          </a:p>
          <a:p>
            <a:pPr algn="r">
              <a:lnSpc>
                <a:spcPct val="120000"/>
              </a:lnSpc>
              <a:spcAft>
                <a:spcPts val="1200"/>
              </a:spcAft>
            </a:pPr>
            <a:r>
              <a:rPr lang="en-US" sz="1700" dirty="0">
                <a:latin typeface="Univers Condensed" panose="020B0506020202050204" pitchFamily="34" charset="0"/>
              </a:rPr>
              <a:t>- Romulo Rivera, former Congressional staffer </a:t>
            </a:r>
            <a:endParaRPr lang="en-US" sz="1700" b="1" dirty="0">
              <a:latin typeface="Univers Condensed" panose="020B0506020202050204" pitchFamily="34" charset="0"/>
            </a:endParaRPr>
          </a:p>
        </p:txBody>
      </p:sp>
      <p:pic>
        <p:nvPicPr>
          <p:cNvPr id="9" name="Picture 8" descr="Abstract aqua blue blurred bokeh background">
            <a:extLst>
              <a:ext uri="{FF2B5EF4-FFF2-40B4-BE49-F238E27FC236}">
                <a16:creationId xmlns:a16="http://schemas.microsoft.com/office/drawing/2014/main" id="{E3FC59EA-FFEB-4A6A-BCBC-1EBFD27C5B8A}"/>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14" name="Picture 13" descr="Diagram&#10;&#10;Description automatically generated">
            <a:extLst>
              <a:ext uri="{FF2B5EF4-FFF2-40B4-BE49-F238E27FC236}">
                <a16:creationId xmlns:a16="http://schemas.microsoft.com/office/drawing/2014/main" id="{2E16315D-0742-4E7A-8098-4D74FA9554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6" name="TextBox 15">
            <a:extLst>
              <a:ext uri="{FF2B5EF4-FFF2-40B4-BE49-F238E27FC236}">
                <a16:creationId xmlns:a16="http://schemas.microsoft.com/office/drawing/2014/main" id="{C0C9E82E-7838-46CD-B0B5-E2252F2E45AB}"/>
              </a:ext>
            </a:extLst>
          </p:cNvPr>
          <p:cNvSpPr txBox="1"/>
          <p:nvPr/>
        </p:nvSpPr>
        <p:spPr>
          <a:xfrm>
            <a:off x="1845987" y="493767"/>
            <a:ext cx="10118705" cy="584775"/>
          </a:xfrm>
          <a:prstGeom prst="rect">
            <a:avLst/>
          </a:prstGeom>
          <a:noFill/>
        </p:spPr>
        <p:txBody>
          <a:bodyPr wrap="square">
            <a:spAutoFit/>
          </a:bodyPr>
          <a:lstStyle/>
          <a:p>
            <a:pPr marL="457200" indent="-457200">
              <a:spcAft>
                <a:spcPts val="1200"/>
              </a:spcAft>
              <a:buClr>
                <a:srgbClr val="9989EF"/>
              </a:buClr>
            </a:pPr>
            <a:r>
              <a:rPr lang="en-US" sz="3200" b="1" dirty="0">
                <a:latin typeface="Univers" panose="020B0503020202020204" pitchFamily="34" charset="0"/>
              </a:rPr>
              <a:t>How redistricting without community voices hurts</a:t>
            </a:r>
          </a:p>
        </p:txBody>
      </p:sp>
    </p:spTree>
    <p:extLst>
      <p:ext uri="{BB962C8B-B14F-4D97-AF65-F5344CB8AC3E}">
        <p14:creationId xmlns:p14="http://schemas.microsoft.com/office/powerpoint/2010/main" val="3045733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9192" y="-23136"/>
            <a:ext cx="2803994" cy="987531"/>
          </a:xfrm>
          <a:prstGeom prst="rect">
            <a:avLst/>
          </a:prstGeom>
        </p:spPr>
      </p:pic>
      <p:grpSp>
        <p:nvGrpSpPr>
          <p:cNvPr id="4" name="Group 3">
            <a:extLst>
              <a:ext uri="{FF2B5EF4-FFF2-40B4-BE49-F238E27FC236}">
                <a16:creationId xmlns:a16="http://schemas.microsoft.com/office/drawing/2014/main" id="{E259D9D6-74F4-4D1C-B63A-693A568912CE}"/>
              </a:ext>
            </a:extLst>
          </p:cNvPr>
          <p:cNvGrpSpPr/>
          <p:nvPr/>
        </p:nvGrpSpPr>
        <p:grpSpPr>
          <a:xfrm>
            <a:off x="3949167" y="2103994"/>
            <a:ext cx="8014020" cy="4563334"/>
            <a:chOff x="3590564" y="1990588"/>
            <a:chExt cx="8372622" cy="4728607"/>
          </a:xfrm>
        </p:grpSpPr>
        <p:pic>
          <p:nvPicPr>
            <p:cNvPr id="3" name="Picture 2">
              <a:extLst>
                <a:ext uri="{FF2B5EF4-FFF2-40B4-BE49-F238E27FC236}">
                  <a16:creationId xmlns:a16="http://schemas.microsoft.com/office/drawing/2014/main" id="{9FE0C235-118E-436F-BD17-91F136CA8988}"/>
                </a:ext>
              </a:extLst>
            </p:cNvPr>
            <p:cNvPicPr>
              <a:picLocks noChangeAspect="1"/>
            </p:cNvPicPr>
            <p:nvPr/>
          </p:nvPicPr>
          <p:blipFill rotWithShape="1">
            <a:blip r:embed="rId4"/>
            <a:srcRect l="12274" t="13089" r="12363" b="11205"/>
            <a:stretch/>
          </p:blipFill>
          <p:spPr>
            <a:xfrm>
              <a:off x="3590564" y="1990588"/>
              <a:ext cx="8372622" cy="4728607"/>
            </a:xfrm>
            <a:prstGeom prst="rect">
              <a:avLst/>
            </a:prstGeom>
          </p:spPr>
        </p:pic>
        <p:sp>
          <p:nvSpPr>
            <p:cNvPr id="2" name="Rectangle 1">
              <a:extLst>
                <a:ext uri="{FF2B5EF4-FFF2-40B4-BE49-F238E27FC236}">
                  <a16:creationId xmlns:a16="http://schemas.microsoft.com/office/drawing/2014/main" id="{C998E509-3E22-4149-B51D-93C80F92AD4D}"/>
                </a:ext>
              </a:extLst>
            </p:cNvPr>
            <p:cNvSpPr/>
            <p:nvPr/>
          </p:nvSpPr>
          <p:spPr>
            <a:xfrm>
              <a:off x="3648620" y="2026897"/>
              <a:ext cx="1669143" cy="3854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3">
            <a:extLst>
              <a:ext uri="{FF2B5EF4-FFF2-40B4-BE49-F238E27FC236}">
                <a16:creationId xmlns:a16="http://schemas.microsoft.com/office/drawing/2014/main" id="{44BC44E6-C0FA-4730-AE5B-46AB801F9BBF}"/>
              </a:ext>
            </a:extLst>
          </p:cNvPr>
          <p:cNvSpPr txBox="1">
            <a:spLocks/>
          </p:cNvSpPr>
          <p:nvPr/>
        </p:nvSpPr>
        <p:spPr>
          <a:xfrm>
            <a:off x="4268199" y="492799"/>
            <a:ext cx="7467385" cy="1238718"/>
          </a:xfrm>
          <a:prstGeom prst="rect">
            <a:avLst/>
          </a:prstGeom>
        </p:spPr>
        <p:txBody>
          <a:bodyPr lIns="0" tIns="45720" rIns="18288" bIns="45720" anchor="t">
            <a:normAutofit fontScale="92500" lnSpcReduction="10000"/>
          </a:bodyPr>
          <a:lstStyle/>
          <a:p>
            <a:pPr algn="ctr">
              <a:spcBef>
                <a:spcPct val="20000"/>
              </a:spcBef>
              <a:buClr>
                <a:srgbClr val="0BD0D9"/>
              </a:buClr>
              <a:buSzPct val="95000"/>
              <a:defRPr/>
            </a:pPr>
            <a:r>
              <a:rPr lang="en-US" sz="2600" b="1" dirty="0">
                <a:solidFill>
                  <a:srgbClr val="00B050"/>
                </a:solidFill>
                <a:latin typeface="Arial"/>
                <a:cs typeface="Arial"/>
              </a:rPr>
              <a:t>After 2011, the community united to testify about Watts before the CA Citizens Commission. </a:t>
            </a:r>
          </a:p>
          <a:p>
            <a:pPr algn="ctr">
              <a:spcBef>
                <a:spcPct val="20000"/>
              </a:spcBef>
              <a:buClr>
                <a:srgbClr val="0BD0D9"/>
              </a:buClr>
              <a:buSzPct val="95000"/>
              <a:defRPr/>
            </a:pPr>
            <a:r>
              <a:rPr lang="en-US" sz="2600" b="1" dirty="0">
                <a:solidFill>
                  <a:srgbClr val="00B050"/>
                </a:solidFill>
                <a:latin typeface="Arial"/>
                <a:cs typeface="Arial"/>
              </a:rPr>
              <a:t>Watts was made whole.</a:t>
            </a:r>
          </a:p>
          <a:p>
            <a:pPr algn="ctr" eaLnBrk="1" hangingPunct="1">
              <a:spcBef>
                <a:spcPct val="20000"/>
              </a:spcBef>
              <a:buClr>
                <a:srgbClr val="0BD0D9"/>
              </a:buClr>
              <a:buSzPct val="95000"/>
              <a:buFont typeface="Arial" charset="0"/>
              <a:buNone/>
              <a:defRPr/>
            </a:pPr>
            <a:endParaRPr lang="en-US" sz="2600" b="1" dirty="0">
              <a:solidFill>
                <a:srgbClr val="00B050"/>
              </a:solidFill>
              <a:latin typeface="Arial"/>
              <a:cs typeface="Arial"/>
            </a:endParaRPr>
          </a:p>
        </p:txBody>
      </p:sp>
      <p:pic>
        <p:nvPicPr>
          <p:cNvPr id="10" name="Picture 9" descr="Abstract aqua blue blurred bokeh background">
            <a:extLst>
              <a:ext uri="{FF2B5EF4-FFF2-40B4-BE49-F238E27FC236}">
                <a16:creationId xmlns:a16="http://schemas.microsoft.com/office/drawing/2014/main" id="{D39388AF-0EFD-45D6-95F2-1F1AC42F90A3}"/>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3465790" cy="6858000"/>
          </a:xfrm>
          <a:prstGeom prst="rect">
            <a:avLst/>
          </a:prstGeom>
        </p:spPr>
      </p:pic>
      <p:pic>
        <p:nvPicPr>
          <p:cNvPr id="11" name="Picture 10" descr="Diagram&#10;&#10;Description automatically generated">
            <a:extLst>
              <a:ext uri="{FF2B5EF4-FFF2-40B4-BE49-F238E27FC236}">
                <a16:creationId xmlns:a16="http://schemas.microsoft.com/office/drawing/2014/main" id="{11CE0D66-102B-4A0A-846E-13DB515DB9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018" y="470629"/>
            <a:ext cx="2951754" cy="2062103"/>
          </a:xfrm>
          <a:prstGeom prst="rect">
            <a:avLst/>
          </a:prstGeom>
        </p:spPr>
      </p:pic>
      <p:sp>
        <p:nvSpPr>
          <p:cNvPr id="5" name="Text Box 6">
            <a:extLst>
              <a:ext uri="{FF2B5EF4-FFF2-40B4-BE49-F238E27FC236}">
                <a16:creationId xmlns:a16="http://schemas.microsoft.com/office/drawing/2014/main" id="{ABB0296D-69B9-493C-8D1F-325670878D81}"/>
              </a:ext>
            </a:extLst>
          </p:cNvPr>
          <p:cNvSpPr txBox="1">
            <a:spLocks noChangeArrowheads="1"/>
          </p:cNvSpPr>
          <p:nvPr/>
        </p:nvSpPr>
        <p:spPr bwMode="auto">
          <a:xfrm>
            <a:off x="272865" y="4190858"/>
            <a:ext cx="292006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sz="2800" b="1" dirty="0">
                <a:latin typeface="Univers" panose="020B0503020202020204" pitchFamily="34" charset="0"/>
                <a:ea typeface="MS PGothic"/>
                <a:cs typeface="Arial"/>
              </a:rPr>
              <a:t>Organizing our communities can ensure our voices are heard</a:t>
            </a:r>
            <a:endParaRPr lang="en-US" b="1" dirty="0">
              <a:latin typeface="Univers" panose="020B0503020202020204" pitchFamily="34" charset="0"/>
              <a:cs typeface="Arial"/>
            </a:endParaRPr>
          </a:p>
        </p:txBody>
      </p:sp>
    </p:spTree>
    <p:extLst>
      <p:ext uri="{BB962C8B-B14F-4D97-AF65-F5344CB8AC3E}">
        <p14:creationId xmlns:p14="http://schemas.microsoft.com/office/powerpoint/2010/main" val="4187659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p:cNvSpPr>
          <p:nvPr/>
        </p:nvSpPr>
        <p:spPr>
          <a:xfrm>
            <a:off x="7084498" y="2101434"/>
            <a:ext cx="3751888" cy="4584880"/>
          </a:xfrm>
          <a:prstGeom prst="rect">
            <a:avLst/>
          </a:prstGeom>
        </p:spPr>
        <p:txBody>
          <a:bodyPr lIns="0" rIns="18288"/>
          <a:lstStyle/>
          <a:p>
            <a:pPr marL="342900" indent="-342900" eaLnBrk="1" hangingPunct="1">
              <a:spcBef>
                <a:spcPct val="20000"/>
              </a:spcBef>
              <a:buClr>
                <a:srgbClr val="0BD0D9"/>
              </a:buClr>
              <a:buSzPct val="95000"/>
              <a:buFont typeface="Arial" panose="020B0604020202020204" pitchFamily="34" charset="0"/>
              <a:buChar char="•"/>
              <a:defRPr/>
            </a:pPr>
            <a:endParaRPr lang="en-US" sz="2400" b="1">
              <a:solidFill>
                <a:schemeClr val="accent2">
                  <a:lumMod val="75000"/>
                </a:schemeClr>
              </a:solidFill>
              <a:latin typeface="Arial Narrow" pitchFamily="34" charset="0"/>
            </a:endParaRPr>
          </a:p>
        </p:txBody>
      </p:sp>
      <p:pic>
        <p:nvPicPr>
          <p:cNvPr id="14" name="Picture 13" descr="Abstract aqua blue blurred bokeh background">
            <a:extLst>
              <a:ext uri="{FF2B5EF4-FFF2-40B4-BE49-F238E27FC236}">
                <a16:creationId xmlns:a16="http://schemas.microsoft.com/office/drawing/2014/main" id="{28BB1939-B428-48C3-8F08-5D69F786598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15" name="Picture 14" descr="Diagram&#10;&#10;Description automatically generated">
            <a:extLst>
              <a:ext uri="{FF2B5EF4-FFF2-40B4-BE49-F238E27FC236}">
                <a16:creationId xmlns:a16="http://schemas.microsoft.com/office/drawing/2014/main" id="{2AB8FBE3-95C9-483D-848F-A4903701F0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6" name="TextBox 15">
            <a:extLst>
              <a:ext uri="{FF2B5EF4-FFF2-40B4-BE49-F238E27FC236}">
                <a16:creationId xmlns:a16="http://schemas.microsoft.com/office/drawing/2014/main" id="{A6DA4612-6F70-424C-AC11-BC04B7C0E55F}"/>
              </a:ext>
            </a:extLst>
          </p:cNvPr>
          <p:cNvSpPr txBox="1"/>
          <p:nvPr/>
        </p:nvSpPr>
        <p:spPr>
          <a:xfrm>
            <a:off x="5502083" y="185821"/>
            <a:ext cx="552800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Univers Condensed Light" panose="020B0306020202040204" pitchFamily="34" charset="0"/>
              </a:rPr>
              <a:t>How do we organize to put our community on the map?</a:t>
            </a:r>
            <a:endParaRPr lang="en-US" sz="4000" b="1" dirty="0">
              <a:solidFill>
                <a:schemeClr val="bg1"/>
              </a:solidFill>
              <a:latin typeface="Univers Condensed Light" panose="020B0306020202040204" pitchFamily="34" charset="0"/>
            </a:endParaRPr>
          </a:p>
        </p:txBody>
      </p:sp>
      <p:sp>
        <p:nvSpPr>
          <p:cNvPr id="13" name="TextBox 12">
            <a:extLst>
              <a:ext uri="{FF2B5EF4-FFF2-40B4-BE49-F238E27FC236}">
                <a16:creationId xmlns:a16="http://schemas.microsoft.com/office/drawing/2014/main" id="{32742954-B595-40A1-81DD-0560C474C4B6}"/>
              </a:ext>
            </a:extLst>
          </p:cNvPr>
          <p:cNvSpPr txBox="1"/>
          <p:nvPr/>
        </p:nvSpPr>
        <p:spPr>
          <a:xfrm>
            <a:off x="1946604" y="185821"/>
            <a:ext cx="3597807" cy="1323439"/>
          </a:xfrm>
          <a:prstGeom prst="rect">
            <a:avLst/>
          </a:prstGeom>
          <a:noFill/>
        </p:spPr>
        <p:txBody>
          <a:bodyPr wrap="square">
            <a:spAutoFit/>
          </a:bodyPr>
          <a:lstStyle/>
          <a:p>
            <a:pPr marL="457200" indent="-457200">
              <a:spcAft>
                <a:spcPts val="1200"/>
              </a:spcAft>
              <a:buClr>
                <a:srgbClr val="9989EF"/>
              </a:buClr>
            </a:pPr>
            <a:r>
              <a:rPr lang="en-US" sz="4000" b="1" dirty="0">
                <a:latin typeface="Univers" panose="020B0503020202020204" pitchFamily="34" charset="0"/>
              </a:rPr>
              <a:t>Community Mapping:</a:t>
            </a:r>
            <a:endParaRPr lang="en-US" sz="4000" b="1" dirty="0">
              <a:solidFill>
                <a:schemeClr val="bg1"/>
              </a:solidFill>
              <a:latin typeface="Univers" panose="020B0503020202020204" pitchFamily="34" charset="0"/>
            </a:endParaRPr>
          </a:p>
        </p:txBody>
      </p:sp>
      <p:sp>
        <p:nvSpPr>
          <p:cNvPr id="18" name="Rectangle 3">
            <a:extLst>
              <a:ext uri="{FF2B5EF4-FFF2-40B4-BE49-F238E27FC236}">
                <a16:creationId xmlns:a16="http://schemas.microsoft.com/office/drawing/2014/main" id="{A732AFCA-7377-4BEB-A3D7-856DC6A10459}"/>
              </a:ext>
            </a:extLst>
          </p:cNvPr>
          <p:cNvSpPr txBox="1">
            <a:spLocks/>
          </p:cNvSpPr>
          <p:nvPr/>
        </p:nvSpPr>
        <p:spPr>
          <a:xfrm>
            <a:off x="5107503" y="1888584"/>
            <a:ext cx="6453861" cy="4555759"/>
          </a:xfrm>
          <a:prstGeom prst="rect">
            <a:avLst/>
          </a:prstGeom>
        </p:spPr>
        <p:txBody>
          <a:bodyPr lIns="0" tIns="45720" rIns="18288" bIns="45720" anchor="t"/>
          <a:lstStyle/>
          <a:p>
            <a:pPr>
              <a:spcBef>
                <a:spcPct val="20000"/>
              </a:spcBef>
              <a:buClr>
                <a:srgbClr val="80F2F8"/>
              </a:buClr>
              <a:buSzPct val="95000"/>
              <a:defRPr/>
            </a:pPr>
            <a:r>
              <a:rPr lang="en-US" sz="2400" dirty="0">
                <a:latin typeface="Univers Condensed Light" panose="020B0306020202040204" pitchFamily="34" charset="0"/>
                <a:cs typeface="Arial"/>
              </a:rPr>
              <a:t>Let’s think about these questions:</a:t>
            </a:r>
          </a:p>
          <a:p>
            <a:pPr marL="457200" indent="-457200">
              <a:spcBef>
                <a:spcPct val="20000"/>
              </a:spcBef>
              <a:buClr>
                <a:srgbClr val="80F2F8"/>
              </a:buClr>
              <a:buSzPct val="95000"/>
              <a:buFont typeface="Wingdings 3" panose="05040102010807070707" pitchFamily="18" charset="2"/>
              <a:buChar char=""/>
              <a:defRPr/>
            </a:pPr>
            <a:r>
              <a:rPr lang="en-US" sz="2400" dirty="0">
                <a:latin typeface="Univers Condensed Light" panose="020B0306020202040204" pitchFamily="34" charset="0"/>
                <a:cs typeface="Arial"/>
              </a:rPr>
              <a:t>Who should be at the table to describe our community?</a:t>
            </a:r>
          </a:p>
          <a:p>
            <a:pPr marL="457200" indent="-457200">
              <a:spcBef>
                <a:spcPct val="20000"/>
              </a:spcBef>
              <a:buClr>
                <a:srgbClr val="80F2F8"/>
              </a:buClr>
              <a:buSzPct val="95000"/>
              <a:buFont typeface="Wingdings 3" panose="05040102010807070707" pitchFamily="18" charset="2"/>
              <a:buChar char=""/>
              <a:defRPr/>
            </a:pPr>
            <a:r>
              <a:rPr lang="en-US" sz="2400" dirty="0">
                <a:latin typeface="Univers Condensed Light" panose="020B0306020202040204" pitchFamily="34" charset="0"/>
                <a:cs typeface="Arial"/>
              </a:rPr>
              <a:t>Are there other folks we want to invite?</a:t>
            </a:r>
            <a:endParaRPr lang="en-US" dirty="0">
              <a:latin typeface="Univers Condensed Light" panose="020B0306020202040204" pitchFamily="34" charset="0"/>
            </a:endParaRPr>
          </a:p>
          <a:p>
            <a:pPr marL="457200" indent="-457200" eaLnBrk="1" hangingPunct="1">
              <a:spcBef>
                <a:spcPct val="20000"/>
              </a:spcBef>
              <a:buClr>
                <a:srgbClr val="80F2F8"/>
              </a:buClr>
              <a:buSzPct val="95000"/>
              <a:buFont typeface="Wingdings 3" panose="05040102010807070707" pitchFamily="18" charset="2"/>
              <a:buChar char=""/>
              <a:defRPr/>
            </a:pPr>
            <a:r>
              <a:rPr lang="en-US" sz="2400" dirty="0">
                <a:latin typeface="Univers Condensed Light" panose="020B0306020202040204" pitchFamily="34" charset="0"/>
                <a:cs typeface="Arial"/>
              </a:rPr>
              <a:t>What level of redistricting do we want to be involved in – congress? state? county? city? School board?</a:t>
            </a:r>
          </a:p>
          <a:p>
            <a:pPr marL="457200" indent="-457200">
              <a:spcBef>
                <a:spcPct val="20000"/>
              </a:spcBef>
              <a:buClr>
                <a:srgbClr val="80F2F8"/>
              </a:buClr>
              <a:buSzPct val="95000"/>
              <a:buFont typeface="Wingdings 3" panose="05040102010807070707" pitchFamily="18" charset="2"/>
              <a:buChar char=""/>
              <a:defRPr/>
            </a:pPr>
            <a:r>
              <a:rPr lang="en-US" sz="2400" dirty="0">
                <a:latin typeface="Univers Condensed Light" panose="020B0306020202040204" pitchFamily="34" charset="0"/>
                <a:cs typeface="Arial"/>
              </a:rPr>
              <a:t>Do we want to submit a map of our community?</a:t>
            </a:r>
          </a:p>
          <a:p>
            <a:pPr marL="457200" indent="-457200" eaLnBrk="1" hangingPunct="1">
              <a:spcBef>
                <a:spcPct val="20000"/>
              </a:spcBef>
              <a:buClr>
                <a:srgbClr val="80F2F8"/>
              </a:buClr>
              <a:buSzPct val="95000"/>
              <a:buFont typeface="Wingdings 3" panose="05040102010807070707" pitchFamily="18" charset="2"/>
              <a:buChar char=""/>
              <a:defRPr/>
            </a:pPr>
            <a:r>
              <a:rPr lang="en-US" sz="2400" dirty="0">
                <a:latin typeface="Univers Condensed Light" panose="020B0306020202040204" pitchFamily="34" charset="0"/>
                <a:cs typeface="Arial"/>
              </a:rPr>
              <a:t>Who are possible allies we want to reach out to increase our power?</a:t>
            </a:r>
          </a:p>
        </p:txBody>
      </p:sp>
      <p:pic>
        <p:nvPicPr>
          <p:cNvPr id="20" name="Picture 19" descr="A group of people around a table with a puzzle on it&#10;&#10;Description automatically generated with low confidence">
            <a:extLst>
              <a:ext uri="{FF2B5EF4-FFF2-40B4-BE49-F238E27FC236}">
                <a16:creationId xmlns:a16="http://schemas.microsoft.com/office/drawing/2014/main" id="{7B1B2F94-2D2E-4C56-88DF-8212F3BE1CAB}"/>
              </a:ext>
            </a:extLst>
          </p:cNvPr>
          <p:cNvPicPr>
            <a:picLocks noChangeAspect="1"/>
          </p:cNvPicPr>
          <p:nvPr/>
        </p:nvPicPr>
        <p:blipFill rotWithShape="1">
          <a:blip r:embed="rId6" cstate="print">
            <a:duotone>
              <a:prstClr val="black"/>
              <a:srgbClr val="E3E685">
                <a:tint val="45000"/>
                <a:satMod val="400000"/>
              </a:srgbClr>
            </a:duotone>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224" r="19348"/>
          <a:stretch/>
        </p:blipFill>
        <p:spPr>
          <a:xfrm>
            <a:off x="63137" y="1690384"/>
            <a:ext cx="2706967" cy="270349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49B56770-05FD-495F-956C-C01B1F647BE2}"/>
              </a:ext>
            </a:extLst>
          </p:cNvPr>
          <p:cNvPicPr>
            <a:picLocks noChangeAspect="1"/>
          </p:cNvPicPr>
          <p:nvPr/>
        </p:nvPicPr>
        <p:blipFill>
          <a:blip r:embed="rId8" cstate="print">
            <a:duotone>
              <a:prstClr val="black"/>
              <a:srgbClr val="98F4F9">
                <a:tint val="45000"/>
                <a:satMod val="400000"/>
              </a:srgbClr>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5183" r="15183"/>
          <a:stretch/>
        </p:blipFill>
        <p:spPr>
          <a:xfrm rot="20938098">
            <a:off x="1446917" y="3479817"/>
            <a:ext cx="3382042" cy="323791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69442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sp>
        <p:nvSpPr>
          <p:cNvPr id="8" name="TextBox 7"/>
          <p:cNvSpPr txBox="1"/>
          <p:nvPr/>
        </p:nvSpPr>
        <p:spPr>
          <a:xfrm>
            <a:off x="-337610" y="5858187"/>
            <a:ext cx="4220307" cy="830997"/>
          </a:xfrm>
          <a:prstGeom prst="rect">
            <a:avLst/>
          </a:prstGeom>
          <a:noFill/>
        </p:spPr>
        <p:txBody>
          <a:bodyPr wrap="square" rtlCol="0">
            <a:spAutoFit/>
          </a:bodyPr>
          <a:lstStyle/>
          <a:p>
            <a:pPr lvl="0" algn="r" eaLnBrk="0" fontAlgn="base" hangingPunct="0">
              <a:spcBef>
                <a:spcPct val="0"/>
              </a:spcBef>
              <a:spcAft>
                <a:spcPct val="0"/>
              </a:spcAft>
            </a:pPr>
            <a:endParaRPr lang="en-US" altLang="en-US" sz="3200">
              <a:solidFill>
                <a:srgbClr val="FFFFFF"/>
              </a:solidFill>
              <a:latin typeface="Calibri" panose="020F0502020204030204" pitchFamily="34" charset="0"/>
            </a:endParaRPr>
          </a:p>
          <a:p>
            <a:pPr lvl="0" algn="r" eaLnBrk="0" fontAlgn="base" hangingPunct="0">
              <a:spcBef>
                <a:spcPct val="0"/>
              </a:spcBef>
              <a:spcAft>
                <a:spcPct val="0"/>
              </a:spcAft>
            </a:pPr>
            <a:r>
              <a:rPr lang="en-US" altLang="en-US" sz="1400">
                <a:solidFill>
                  <a:srgbClr val="FFFFFF"/>
                </a:solidFill>
                <a:latin typeface="Calibri" panose="020F0502020204030204" pitchFamily="34" charset="0"/>
              </a:rPr>
              <a:t>Kathay Feng – kfeng@commoncause.org</a:t>
            </a:r>
          </a:p>
        </p:txBody>
      </p:sp>
      <p:pic>
        <p:nvPicPr>
          <p:cNvPr id="3" name="Picture 2" descr="Logo&#10;&#10;Description automatically generated">
            <a:extLst>
              <a:ext uri="{FF2B5EF4-FFF2-40B4-BE49-F238E27FC236}">
                <a16:creationId xmlns:a16="http://schemas.microsoft.com/office/drawing/2014/main" id="{EC68BA2F-EC16-43BC-BAAF-F7B3C4884B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4997" y="6073328"/>
            <a:ext cx="2608771" cy="672566"/>
          </a:xfrm>
          <a:prstGeom prst="rect">
            <a:avLst/>
          </a:prstGeom>
        </p:spPr>
      </p:pic>
      <p:pic>
        <p:nvPicPr>
          <p:cNvPr id="9" name="Picture 8" descr="Abstract aqua blue blurred bokeh background">
            <a:extLst>
              <a:ext uri="{FF2B5EF4-FFF2-40B4-BE49-F238E27FC236}">
                <a16:creationId xmlns:a16="http://schemas.microsoft.com/office/drawing/2014/main" id="{586FEA77-24DE-4986-90A6-61D08AF35E6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10" name="Picture 9" descr="Diagram&#10;&#10;Description automatically generated">
            <a:extLst>
              <a:ext uri="{FF2B5EF4-FFF2-40B4-BE49-F238E27FC236}">
                <a16:creationId xmlns:a16="http://schemas.microsoft.com/office/drawing/2014/main" id="{BD21CFCE-E1AA-4D93-9A12-BA2E9FB497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4" name="TextBox 13">
            <a:extLst>
              <a:ext uri="{FF2B5EF4-FFF2-40B4-BE49-F238E27FC236}">
                <a16:creationId xmlns:a16="http://schemas.microsoft.com/office/drawing/2014/main" id="{683CAF5E-A07D-4C58-A202-ED0329D2B3D1}"/>
              </a:ext>
            </a:extLst>
          </p:cNvPr>
          <p:cNvSpPr txBox="1"/>
          <p:nvPr/>
        </p:nvSpPr>
        <p:spPr>
          <a:xfrm>
            <a:off x="1942376" y="231383"/>
            <a:ext cx="5958978" cy="707886"/>
          </a:xfrm>
          <a:prstGeom prst="rect">
            <a:avLst/>
          </a:prstGeom>
          <a:noFill/>
        </p:spPr>
        <p:txBody>
          <a:bodyPr wrap="square">
            <a:spAutoFit/>
          </a:bodyPr>
          <a:lstStyle/>
          <a:p>
            <a:pPr marL="457200" indent="-457200">
              <a:spcAft>
                <a:spcPts val="1200"/>
              </a:spcAft>
              <a:buClr>
                <a:srgbClr val="9989EF"/>
              </a:buClr>
            </a:pPr>
            <a:r>
              <a:rPr lang="en-US" sz="4000" b="1" dirty="0">
                <a:latin typeface="Univers" panose="020B0503020202020204" pitchFamily="34" charset="0"/>
              </a:rPr>
              <a:t>Redistricting Timeline:</a:t>
            </a:r>
            <a:endParaRPr lang="en-US" sz="4000" b="1" dirty="0">
              <a:solidFill>
                <a:schemeClr val="bg1"/>
              </a:solidFill>
              <a:latin typeface="Univers" panose="020B0503020202020204" pitchFamily="34" charset="0"/>
            </a:endParaRPr>
          </a:p>
        </p:txBody>
      </p:sp>
      <p:graphicFrame>
        <p:nvGraphicFramePr>
          <p:cNvPr id="26" name="Table 7">
            <a:extLst>
              <a:ext uri="{FF2B5EF4-FFF2-40B4-BE49-F238E27FC236}">
                <a16:creationId xmlns:a16="http://schemas.microsoft.com/office/drawing/2014/main" id="{E1D5E095-A93C-4FC8-A61C-E22B4125BA74}"/>
              </a:ext>
            </a:extLst>
          </p:cNvPr>
          <p:cNvGraphicFramePr>
            <a:graphicFrameLocks noGrp="1"/>
          </p:cNvGraphicFramePr>
          <p:nvPr/>
        </p:nvGraphicFramePr>
        <p:xfrm>
          <a:off x="260050" y="2689724"/>
          <a:ext cx="11735831" cy="853440"/>
        </p:xfrm>
        <a:graphic>
          <a:graphicData uri="http://schemas.openxmlformats.org/drawingml/2006/table">
            <a:tbl>
              <a:tblPr firstRow="1" bandRow="1">
                <a:tableStyleId>{5C22544A-7EE6-4342-B048-85BDC9FD1C3A}</a:tableStyleId>
              </a:tblPr>
              <a:tblGrid>
                <a:gridCol w="690343">
                  <a:extLst>
                    <a:ext uri="{9D8B030D-6E8A-4147-A177-3AD203B41FA5}">
                      <a16:colId xmlns:a16="http://schemas.microsoft.com/office/drawing/2014/main" val="3663436671"/>
                    </a:ext>
                  </a:extLst>
                </a:gridCol>
                <a:gridCol w="690343">
                  <a:extLst>
                    <a:ext uri="{9D8B030D-6E8A-4147-A177-3AD203B41FA5}">
                      <a16:colId xmlns:a16="http://schemas.microsoft.com/office/drawing/2014/main" val="1031215932"/>
                    </a:ext>
                  </a:extLst>
                </a:gridCol>
                <a:gridCol w="690343">
                  <a:extLst>
                    <a:ext uri="{9D8B030D-6E8A-4147-A177-3AD203B41FA5}">
                      <a16:colId xmlns:a16="http://schemas.microsoft.com/office/drawing/2014/main" val="1097656759"/>
                    </a:ext>
                  </a:extLst>
                </a:gridCol>
                <a:gridCol w="690343">
                  <a:extLst>
                    <a:ext uri="{9D8B030D-6E8A-4147-A177-3AD203B41FA5}">
                      <a16:colId xmlns:a16="http://schemas.microsoft.com/office/drawing/2014/main" val="146344010"/>
                    </a:ext>
                  </a:extLst>
                </a:gridCol>
                <a:gridCol w="690343">
                  <a:extLst>
                    <a:ext uri="{9D8B030D-6E8A-4147-A177-3AD203B41FA5}">
                      <a16:colId xmlns:a16="http://schemas.microsoft.com/office/drawing/2014/main" val="827049625"/>
                    </a:ext>
                  </a:extLst>
                </a:gridCol>
                <a:gridCol w="690343">
                  <a:extLst>
                    <a:ext uri="{9D8B030D-6E8A-4147-A177-3AD203B41FA5}">
                      <a16:colId xmlns:a16="http://schemas.microsoft.com/office/drawing/2014/main" val="204741078"/>
                    </a:ext>
                  </a:extLst>
                </a:gridCol>
                <a:gridCol w="690343">
                  <a:extLst>
                    <a:ext uri="{9D8B030D-6E8A-4147-A177-3AD203B41FA5}">
                      <a16:colId xmlns:a16="http://schemas.microsoft.com/office/drawing/2014/main" val="3866260506"/>
                    </a:ext>
                  </a:extLst>
                </a:gridCol>
                <a:gridCol w="690343">
                  <a:extLst>
                    <a:ext uri="{9D8B030D-6E8A-4147-A177-3AD203B41FA5}">
                      <a16:colId xmlns:a16="http://schemas.microsoft.com/office/drawing/2014/main" val="2920453685"/>
                    </a:ext>
                  </a:extLst>
                </a:gridCol>
                <a:gridCol w="690343">
                  <a:extLst>
                    <a:ext uri="{9D8B030D-6E8A-4147-A177-3AD203B41FA5}">
                      <a16:colId xmlns:a16="http://schemas.microsoft.com/office/drawing/2014/main" val="4099408923"/>
                    </a:ext>
                  </a:extLst>
                </a:gridCol>
                <a:gridCol w="690343">
                  <a:extLst>
                    <a:ext uri="{9D8B030D-6E8A-4147-A177-3AD203B41FA5}">
                      <a16:colId xmlns:a16="http://schemas.microsoft.com/office/drawing/2014/main" val="732917811"/>
                    </a:ext>
                  </a:extLst>
                </a:gridCol>
                <a:gridCol w="690343">
                  <a:extLst>
                    <a:ext uri="{9D8B030D-6E8A-4147-A177-3AD203B41FA5}">
                      <a16:colId xmlns:a16="http://schemas.microsoft.com/office/drawing/2014/main" val="2136301681"/>
                    </a:ext>
                  </a:extLst>
                </a:gridCol>
                <a:gridCol w="690343">
                  <a:extLst>
                    <a:ext uri="{9D8B030D-6E8A-4147-A177-3AD203B41FA5}">
                      <a16:colId xmlns:a16="http://schemas.microsoft.com/office/drawing/2014/main" val="626768439"/>
                    </a:ext>
                  </a:extLst>
                </a:gridCol>
                <a:gridCol w="690343">
                  <a:extLst>
                    <a:ext uri="{9D8B030D-6E8A-4147-A177-3AD203B41FA5}">
                      <a16:colId xmlns:a16="http://schemas.microsoft.com/office/drawing/2014/main" val="393409716"/>
                    </a:ext>
                  </a:extLst>
                </a:gridCol>
                <a:gridCol w="690343">
                  <a:extLst>
                    <a:ext uri="{9D8B030D-6E8A-4147-A177-3AD203B41FA5}">
                      <a16:colId xmlns:a16="http://schemas.microsoft.com/office/drawing/2014/main" val="2308095280"/>
                    </a:ext>
                  </a:extLst>
                </a:gridCol>
                <a:gridCol w="690343">
                  <a:extLst>
                    <a:ext uri="{9D8B030D-6E8A-4147-A177-3AD203B41FA5}">
                      <a16:colId xmlns:a16="http://schemas.microsoft.com/office/drawing/2014/main" val="1100365166"/>
                    </a:ext>
                  </a:extLst>
                </a:gridCol>
                <a:gridCol w="690343">
                  <a:extLst>
                    <a:ext uri="{9D8B030D-6E8A-4147-A177-3AD203B41FA5}">
                      <a16:colId xmlns:a16="http://schemas.microsoft.com/office/drawing/2014/main" val="1595496603"/>
                    </a:ext>
                  </a:extLst>
                </a:gridCol>
                <a:gridCol w="690343">
                  <a:extLst>
                    <a:ext uri="{9D8B030D-6E8A-4147-A177-3AD203B41FA5}">
                      <a16:colId xmlns:a16="http://schemas.microsoft.com/office/drawing/2014/main" val="755837300"/>
                    </a:ext>
                  </a:extLst>
                </a:gridCol>
              </a:tblGrid>
              <a:tr h="853440">
                <a:tc>
                  <a:txBody>
                    <a:bodyPr/>
                    <a:lstStyle/>
                    <a:p>
                      <a:pPr algn="ctr"/>
                      <a:r>
                        <a:rPr lang="en-US" sz="1800">
                          <a:latin typeface="Arial Narrow" panose="020B0606020202030204" pitchFamily="34" charset="0"/>
                        </a:rPr>
                        <a:t>Feb</a:t>
                      </a:r>
                    </a:p>
                    <a:p>
                      <a:pPr algn="ctr"/>
                      <a:r>
                        <a:rPr lang="en-US" sz="2400">
                          <a:latin typeface="Arial Narrow" panose="020B0606020202030204" pitchFamily="34" charset="0"/>
                        </a:rPr>
                        <a:t>21</a:t>
                      </a:r>
                    </a:p>
                  </a:txBody>
                  <a:tcPr marL="121920" marR="121920" marT="60960" marB="60960">
                    <a:solidFill>
                      <a:srgbClr val="EAEC8B"/>
                    </a:solidFill>
                  </a:tcPr>
                </a:tc>
                <a:tc>
                  <a:txBody>
                    <a:bodyPr/>
                    <a:lstStyle/>
                    <a:p>
                      <a:pPr algn="ctr"/>
                      <a:r>
                        <a:rPr lang="en-US" sz="1800">
                          <a:latin typeface="Arial Narrow" panose="020B0606020202030204" pitchFamily="34" charset="0"/>
                        </a:rPr>
                        <a:t>Mar</a:t>
                      </a:r>
                      <a:r>
                        <a:rPr lang="en-US" sz="2400">
                          <a:latin typeface="Arial Narrow" panose="020B0606020202030204" pitchFamily="34" charset="0"/>
                        </a:rPr>
                        <a:t>21</a:t>
                      </a:r>
                    </a:p>
                  </a:txBody>
                  <a:tcPr marL="121920" marR="121920" marT="60960" marB="60960">
                    <a:solidFill>
                      <a:srgbClr val="EAEC8B"/>
                    </a:solidFill>
                  </a:tcPr>
                </a:tc>
                <a:tc>
                  <a:txBody>
                    <a:bodyPr/>
                    <a:lstStyle/>
                    <a:p>
                      <a:pPr algn="ctr"/>
                      <a:r>
                        <a:rPr lang="en-US" sz="1800">
                          <a:latin typeface="Arial Narrow" panose="020B0606020202030204" pitchFamily="34" charset="0"/>
                        </a:rPr>
                        <a:t>Apr</a:t>
                      </a:r>
                    </a:p>
                    <a:p>
                      <a:pPr algn="ctr"/>
                      <a:r>
                        <a:rPr lang="en-US" sz="2400">
                          <a:latin typeface="Arial Narrow" panose="020B0606020202030204" pitchFamily="34" charset="0"/>
                        </a:rPr>
                        <a:t>21</a:t>
                      </a:r>
                    </a:p>
                  </a:txBody>
                  <a:tcPr marL="121920" marR="121920" marT="60960" marB="60960">
                    <a:solidFill>
                      <a:srgbClr val="EAEC8B"/>
                    </a:solidFill>
                  </a:tcPr>
                </a:tc>
                <a:tc>
                  <a:txBody>
                    <a:bodyPr/>
                    <a:lstStyle/>
                    <a:p>
                      <a:pPr algn="ctr"/>
                      <a:r>
                        <a:rPr lang="en-US" sz="2000">
                          <a:latin typeface="Arial Narrow" panose="020B0606020202030204" pitchFamily="34" charset="0"/>
                        </a:rPr>
                        <a:t>May</a:t>
                      </a:r>
                    </a:p>
                    <a:p>
                      <a:pPr algn="ctr"/>
                      <a:r>
                        <a:rPr lang="en-US" sz="2400">
                          <a:latin typeface="Arial Narrow" panose="020B0606020202030204" pitchFamily="34" charset="0"/>
                        </a:rPr>
                        <a:t>21</a:t>
                      </a:r>
                    </a:p>
                  </a:txBody>
                  <a:tcPr marL="121920" marR="121920" marT="60960" marB="60960">
                    <a:solidFill>
                      <a:srgbClr val="BEF1A2"/>
                    </a:solidFill>
                  </a:tcPr>
                </a:tc>
                <a:tc>
                  <a:txBody>
                    <a:bodyPr/>
                    <a:lstStyle/>
                    <a:p>
                      <a:pPr algn="ctr"/>
                      <a:r>
                        <a:rPr lang="en-US" sz="2000">
                          <a:latin typeface="Arial Narrow" panose="020B0606020202030204" pitchFamily="34" charset="0"/>
                        </a:rPr>
                        <a:t>Jun</a:t>
                      </a:r>
                      <a:r>
                        <a:rPr lang="en-US" sz="2400">
                          <a:latin typeface="Arial Narrow" panose="020B0606020202030204" pitchFamily="34" charset="0"/>
                        </a:rPr>
                        <a:t>21</a:t>
                      </a:r>
                    </a:p>
                  </a:txBody>
                  <a:tcPr marL="121920" marR="121920" marT="60960" marB="60960">
                    <a:solidFill>
                      <a:srgbClr val="BEF1A2"/>
                    </a:solidFill>
                  </a:tcPr>
                </a:tc>
                <a:tc>
                  <a:txBody>
                    <a:bodyPr/>
                    <a:lstStyle/>
                    <a:p>
                      <a:pPr algn="ctr"/>
                      <a:r>
                        <a:rPr lang="en-US" sz="2000">
                          <a:latin typeface="Arial Narrow" panose="020B0606020202030204" pitchFamily="34" charset="0"/>
                        </a:rPr>
                        <a:t>Jul</a:t>
                      </a:r>
                    </a:p>
                    <a:p>
                      <a:pPr algn="ctr"/>
                      <a:r>
                        <a:rPr lang="en-US" sz="2400">
                          <a:latin typeface="Arial Narrow" panose="020B0606020202030204" pitchFamily="34" charset="0"/>
                        </a:rPr>
                        <a:t>21</a:t>
                      </a:r>
                    </a:p>
                  </a:txBody>
                  <a:tcPr marL="121920" marR="121920" marT="60960" marB="60960">
                    <a:solidFill>
                      <a:srgbClr val="BEF1A2"/>
                    </a:solidFill>
                  </a:tcPr>
                </a:tc>
                <a:tc>
                  <a:txBody>
                    <a:bodyPr/>
                    <a:lstStyle/>
                    <a:p>
                      <a:pPr algn="ctr"/>
                      <a:r>
                        <a:rPr lang="en-US" sz="2000">
                          <a:latin typeface="Arial Narrow" panose="020B0606020202030204" pitchFamily="34" charset="0"/>
                        </a:rPr>
                        <a:t>Aug</a:t>
                      </a:r>
                    </a:p>
                    <a:p>
                      <a:pPr algn="ctr"/>
                      <a:r>
                        <a:rPr lang="en-US" sz="2400">
                          <a:latin typeface="Arial Narrow" panose="020B0606020202030204" pitchFamily="34" charset="0"/>
                        </a:rPr>
                        <a:t>21</a:t>
                      </a:r>
                    </a:p>
                  </a:txBody>
                  <a:tcPr marL="121920" marR="121920" marT="60960" marB="60960">
                    <a:solidFill>
                      <a:srgbClr val="BEF1A2"/>
                    </a:solidFill>
                  </a:tcPr>
                </a:tc>
                <a:tc>
                  <a:txBody>
                    <a:bodyPr/>
                    <a:lstStyle/>
                    <a:p>
                      <a:pPr algn="ctr"/>
                      <a:r>
                        <a:rPr lang="en-US" sz="2000">
                          <a:latin typeface="Arial Narrow" panose="020B0606020202030204" pitchFamily="34" charset="0"/>
                        </a:rPr>
                        <a:t>Sep</a:t>
                      </a:r>
                    </a:p>
                    <a:p>
                      <a:pPr algn="ctr"/>
                      <a:r>
                        <a:rPr lang="en-US" sz="2400">
                          <a:latin typeface="Arial Narrow" panose="020B0606020202030204" pitchFamily="34" charset="0"/>
                        </a:rPr>
                        <a:t>21</a:t>
                      </a:r>
                    </a:p>
                  </a:txBody>
                  <a:tcPr marL="121920" marR="121920" marT="60960" marB="60960">
                    <a:solidFill>
                      <a:srgbClr val="BEF1A2"/>
                    </a:solidFill>
                  </a:tcPr>
                </a:tc>
                <a:tc>
                  <a:txBody>
                    <a:bodyPr/>
                    <a:lstStyle/>
                    <a:p>
                      <a:pPr algn="ctr"/>
                      <a:r>
                        <a:rPr lang="en-US" sz="2000">
                          <a:latin typeface="Arial Narrow" panose="020B0606020202030204" pitchFamily="34" charset="0"/>
                        </a:rPr>
                        <a:t>Oct</a:t>
                      </a:r>
                      <a:r>
                        <a:rPr lang="en-US" sz="2400">
                          <a:latin typeface="Arial Narrow" panose="020B0606020202030204" pitchFamily="34" charset="0"/>
                        </a:rPr>
                        <a:t>21</a:t>
                      </a:r>
                    </a:p>
                  </a:txBody>
                  <a:tcPr marL="121920" marR="121920" marT="60960" marB="60960">
                    <a:solidFill>
                      <a:srgbClr val="8CF1E5"/>
                    </a:solidFill>
                  </a:tcPr>
                </a:tc>
                <a:tc>
                  <a:txBody>
                    <a:bodyPr/>
                    <a:lstStyle/>
                    <a:p>
                      <a:pPr algn="ctr"/>
                      <a:r>
                        <a:rPr lang="en-US" sz="2000">
                          <a:latin typeface="Arial Narrow" panose="020B0606020202030204" pitchFamily="34" charset="0"/>
                        </a:rPr>
                        <a:t>Nov</a:t>
                      </a:r>
                    </a:p>
                    <a:p>
                      <a:pPr algn="ctr"/>
                      <a:r>
                        <a:rPr lang="en-US" sz="2400">
                          <a:latin typeface="Arial Narrow" panose="020B0606020202030204" pitchFamily="34" charset="0"/>
                        </a:rPr>
                        <a:t>21</a:t>
                      </a:r>
                    </a:p>
                  </a:txBody>
                  <a:tcPr marL="121920" marR="121920" marT="60960" marB="60960">
                    <a:solidFill>
                      <a:srgbClr val="8CF1E5"/>
                    </a:solidFill>
                  </a:tcPr>
                </a:tc>
                <a:tc>
                  <a:txBody>
                    <a:bodyPr/>
                    <a:lstStyle/>
                    <a:p>
                      <a:pPr algn="ctr"/>
                      <a:r>
                        <a:rPr lang="en-US" sz="2000">
                          <a:latin typeface="Arial Narrow" panose="020B0606020202030204" pitchFamily="34" charset="0"/>
                        </a:rPr>
                        <a:t>Dec</a:t>
                      </a:r>
                    </a:p>
                    <a:p>
                      <a:pPr algn="ctr"/>
                      <a:r>
                        <a:rPr lang="en-US" sz="2400">
                          <a:latin typeface="Arial Narrow" panose="020B0606020202030204" pitchFamily="34" charset="0"/>
                        </a:rPr>
                        <a:t>21</a:t>
                      </a:r>
                    </a:p>
                  </a:txBody>
                  <a:tcPr marL="121920" marR="121920" marT="60960" marB="60960">
                    <a:solidFill>
                      <a:srgbClr val="8CF1E5"/>
                    </a:solidFill>
                  </a:tcPr>
                </a:tc>
                <a:tc>
                  <a:txBody>
                    <a:bodyPr/>
                    <a:lstStyle/>
                    <a:p>
                      <a:pPr algn="ctr"/>
                      <a:r>
                        <a:rPr lang="en-US" sz="2000">
                          <a:latin typeface="Arial Narrow" panose="020B0606020202030204" pitchFamily="34" charset="0"/>
                        </a:rPr>
                        <a:t>Jan</a:t>
                      </a:r>
                      <a:r>
                        <a:rPr lang="en-US" sz="2400">
                          <a:latin typeface="Arial Narrow" panose="020B0606020202030204" pitchFamily="34" charset="0"/>
                        </a:rPr>
                        <a:t>22</a:t>
                      </a:r>
                    </a:p>
                  </a:txBody>
                  <a:tcPr marL="121920" marR="121920" marT="60960" marB="60960">
                    <a:solidFill>
                      <a:srgbClr val="8CF1E5"/>
                    </a:solidFill>
                  </a:tcPr>
                </a:tc>
                <a:tc>
                  <a:txBody>
                    <a:bodyPr/>
                    <a:lstStyle/>
                    <a:p>
                      <a:pPr algn="ctr"/>
                      <a:r>
                        <a:rPr lang="en-US" sz="2000">
                          <a:latin typeface="Arial Narrow" panose="020B0606020202030204" pitchFamily="34" charset="0"/>
                        </a:rPr>
                        <a:t>Feb</a:t>
                      </a:r>
                      <a:r>
                        <a:rPr lang="en-US" sz="2400">
                          <a:latin typeface="Arial Narrow" panose="020B0606020202030204" pitchFamily="34" charset="0"/>
                        </a:rPr>
                        <a:t>22</a:t>
                      </a:r>
                    </a:p>
                  </a:txBody>
                  <a:tcPr marL="121920" marR="121920" marT="60960" marB="60960">
                    <a:solidFill>
                      <a:srgbClr val="8CF1E5"/>
                    </a:solidFill>
                  </a:tcPr>
                </a:tc>
                <a:tc>
                  <a:txBody>
                    <a:bodyPr/>
                    <a:lstStyle/>
                    <a:p>
                      <a:pPr algn="ctr"/>
                      <a:r>
                        <a:rPr lang="en-US" sz="1800">
                          <a:latin typeface="Arial Narrow" panose="020B0606020202030204" pitchFamily="34" charset="0"/>
                        </a:rPr>
                        <a:t>Mar</a:t>
                      </a:r>
                      <a:r>
                        <a:rPr lang="en-US" sz="2400">
                          <a:latin typeface="Arial Narrow" panose="020B0606020202030204" pitchFamily="34" charset="0"/>
                        </a:rPr>
                        <a:t>22</a:t>
                      </a:r>
                    </a:p>
                  </a:txBody>
                  <a:tcPr marL="121920" marR="121920" marT="60960" marB="60960">
                    <a:solidFill>
                      <a:srgbClr val="8CF1E5"/>
                    </a:solidFill>
                  </a:tcPr>
                </a:tc>
                <a:tc>
                  <a:txBody>
                    <a:bodyPr/>
                    <a:lstStyle/>
                    <a:p>
                      <a:pPr algn="ctr"/>
                      <a:r>
                        <a:rPr lang="en-US" sz="1800">
                          <a:latin typeface="Arial Narrow" panose="020B0606020202030204" pitchFamily="34" charset="0"/>
                        </a:rPr>
                        <a:t>Apr</a:t>
                      </a:r>
                    </a:p>
                    <a:p>
                      <a:pPr algn="ctr"/>
                      <a:r>
                        <a:rPr lang="en-US" sz="2400">
                          <a:latin typeface="Arial Narrow" panose="020B0606020202030204" pitchFamily="34" charset="0"/>
                        </a:rPr>
                        <a:t>22</a:t>
                      </a:r>
                    </a:p>
                  </a:txBody>
                  <a:tcPr marL="121920" marR="121920" marT="60960" marB="60960">
                    <a:solidFill>
                      <a:srgbClr val="8CF1E5"/>
                    </a:solidFill>
                  </a:tcPr>
                </a:tc>
                <a:tc>
                  <a:txBody>
                    <a:bodyPr/>
                    <a:lstStyle/>
                    <a:p>
                      <a:pPr algn="ctr"/>
                      <a:r>
                        <a:rPr lang="en-US" sz="2000">
                          <a:latin typeface="Arial Narrow" panose="020B0606020202030204" pitchFamily="34" charset="0"/>
                        </a:rPr>
                        <a:t>May</a:t>
                      </a:r>
                    </a:p>
                    <a:p>
                      <a:pPr algn="ctr"/>
                      <a:r>
                        <a:rPr lang="en-US" sz="2400">
                          <a:latin typeface="Arial Narrow" panose="020B0606020202030204" pitchFamily="34" charset="0"/>
                        </a:rPr>
                        <a:t>22</a:t>
                      </a:r>
                    </a:p>
                  </a:txBody>
                  <a:tcPr marL="121920" marR="121920" marT="60960" marB="60960">
                    <a:solidFill>
                      <a:srgbClr val="8CF1E5"/>
                    </a:solidFill>
                  </a:tcPr>
                </a:tc>
                <a:tc>
                  <a:txBody>
                    <a:bodyPr/>
                    <a:lstStyle/>
                    <a:p>
                      <a:pPr algn="ctr"/>
                      <a:r>
                        <a:rPr lang="en-US" sz="2000">
                          <a:latin typeface="Arial Narrow" panose="020B0606020202030204" pitchFamily="34" charset="0"/>
                        </a:rPr>
                        <a:t>Jun</a:t>
                      </a:r>
                      <a:r>
                        <a:rPr lang="en-US" sz="2400">
                          <a:latin typeface="Arial Narrow" panose="020B0606020202030204" pitchFamily="34" charset="0"/>
                        </a:rPr>
                        <a:t>22</a:t>
                      </a:r>
                    </a:p>
                  </a:txBody>
                  <a:tcPr marL="121920" marR="121920" marT="60960" marB="60960">
                    <a:solidFill>
                      <a:srgbClr val="8CF1E5"/>
                    </a:solidFill>
                  </a:tcPr>
                </a:tc>
                <a:extLst>
                  <a:ext uri="{0D108BD9-81ED-4DB2-BD59-A6C34878D82A}">
                    <a16:rowId xmlns:a16="http://schemas.microsoft.com/office/drawing/2014/main" val="1766474902"/>
                  </a:ext>
                </a:extLst>
              </a:tr>
            </a:tbl>
          </a:graphicData>
        </a:graphic>
      </p:graphicFrame>
      <p:sp>
        <p:nvSpPr>
          <p:cNvPr id="27" name="Rectangle 26">
            <a:extLst>
              <a:ext uri="{FF2B5EF4-FFF2-40B4-BE49-F238E27FC236}">
                <a16:creationId xmlns:a16="http://schemas.microsoft.com/office/drawing/2014/main" id="{57756788-510D-4DED-9E90-BA68D6D3F9D3}"/>
              </a:ext>
            </a:extLst>
          </p:cNvPr>
          <p:cNvSpPr/>
          <p:nvPr/>
        </p:nvSpPr>
        <p:spPr>
          <a:xfrm>
            <a:off x="5811082" y="1722423"/>
            <a:ext cx="6184800" cy="919321"/>
          </a:xfrm>
          <a:prstGeom prst="rect">
            <a:avLst/>
          </a:prstGeom>
          <a:solidFill>
            <a:srgbClr val="8CF1E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7">
            <a:extLst>
              <a:ext uri="{FF2B5EF4-FFF2-40B4-BE49-F238E27FC236}">
                <a16:creationId xmlns:a16="http://schemas.microsoft.com/office/drawing/2014/main" id="{EBCC760E-96E2-4CA9-BCC1-7E0DE15BBD44}"/>
              </a:ext>
            </a:extLst>
          </p:cNvPr>
          <p:cNvSpPr txBox="1"/>
          <p:nvPr/>
        </p:nvSpPr>
        <p:spPr>
          <a:xfrm>
            <a:off x="6101300" y="1854984"/>
            <a:ext cx="5645426" cy="341632"/>
          </a:xfrm>
          <a:prstGeom prst="rect">
            <a:avLst/>
          </a:prstGeom>
          <a:noFill/>
        </p:spPr>
        <p:txBody>
          <a:bodyPr wrap="square" rtlCol="0">
            <a:spAutoFit/>
          </a:bodyPr>
          <a:lstStyle/>
          <a:p>
            <a:pPr lvl="1" algn="ctr">
              <a:lnSpc>
                <a:spcPct val="90000"/>
              </a:lnSpc>
            </a:pPr>
            <a:r>
              <a:rPr lang="en-US" b="1">
                <a:latin typeface="Arial Narrow" panose="020B0606020202030204" pitchFamily="34" charset="0"/>
              </a:rPr>
              <a:t>Mad scramble to draw district lines</a:t>
            </a:r>
          </a:p>
        </p:txBody>
      </p:sp>
      <p:sp>
        <p:nvSpPr>
          <p:cNvPr id="29" name="Isosceles Triangle 28">
            <a:extLst>
              <a:ext uri="{FF2B5EF4-FFF2-40B4-BE49-F238E27FC236}">
                <a16:creationId xmlns:a16="http://schemas.microsoft.com/office/drawing/2014/main" id="{06FF18B9-0087-4029-BA90-7692A83F9EBD}"/>
              </a:ext>
            </a:extLst>
          </p:cNvPr>
          <p:cNvSpPr/>
          <p:nvPr/>
        </p:nvSpPr>
        <p:spPr>
          <a:xfrm rot="10800000">
            <a:off x="5237793" y="1663888"/>
            <a:ext cx="981699" cy="1176669"/>
          </a:xfrm>
          <a:prstGeom prst="triangle">
            <a:avLst/>
          </a:prstGeom>
          <a:solidFill>
            <a:srgbClr val="8CF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0" name="TextBox 29">
            <a:extLst>
              <a:ext uri="{FF2B5EF4-FFF2-40B4-BE49-F238E27FC236}">
                <a16:creationId xmlns:a16="http://schemas.microsoft.com/office/drawing/2014/main" id="{1E039CEB-CD94-4F1B-B3E8-99F6B30807E5}"/>
              </a:ext>
            </a:extLst>
          </p:cNvPr>
          <p:cNvSpPr txBox="1"/>
          <p:nvPr/>
        </p:nvSpPr>
        <p:spPr>
          <a:xfrm>
            <a:off x="5166541" y="1634715"/>
            <a:ext cx="1124201" cy="867930"/>
          </a:xfrm>
          <a:prstGeom prst="rect">
            <a:avLst/>
          </a:prstGeom>
          <a:noFill/>
        </p:spPr>
        <p:txBody>
          <a:bodyPr wrap="square" rtlCol="0">
            <a:spAutoFit/>
          </a:bodyPr>
          <a:lstStyle/>
          <a:p>
            <a:pPr marL="0" lvl="1" algn="ctr">
              <a:lnSpc>
                <a:spcPct val="90000"/>
              </a:lnSpc>
            </a:pPr>
            <a:r>
              <a:rPr lang="en-US" sz="1400" b="1">
                <a:latin typeface="Univers Condensed" panose="020B0506020202050204" pitchFamily="34" charset="0"/>
              </a:rPr>
              <a:t>Redistricting data</a:t>
            </a:r>
          </a:p>
          <a:p>
            <a:pPr marL="0" lvl="1" algn="ctr">
              <a:lnSpc>
                <a:spcPct val="90000"/>
              </a:lnSpc>
            </a:pPr>
            <a:r>
              <a:rPr lang="en-US" sz="1400" b="1">
                <a:latin typeface="Univers Condensed" panose="020B0506020202050204" pitchFamily="34" charset="0"/>
              </a:rPr>
              <a:t>9.30.21</a:t>
            </a:r>
          </a:p>
          <a:p>
            <a:pPr lvl="1" algn="ctr">
              <a:lnSpc>
                <a:spcPct val="90000"/>
              </a:lnSpc>
            </a:pPr>
            <a:endParaRPr lang="en-US" sz="1400" b="1">
              <a:latin typeface="Univers Condensed" panose="020B0506020202050204" pitchFamily="34" charset="0"/>
            </a:endParaRPr>
          </a:p>
        </p:txBody>
      </p:sp>
      <p:sp>
        <p:nvSpPr>
          <p:cNvPr id="31" name="Isosceles Triangle 30">
            <a:extLst>
              <a:ext uri="{FF2B5EF4-FFF2-40B4-BE49-F238E27FC236}">
                <a16:creationId xmlns:a16="http://schemas.microsoft.com/office/drawing/2014/main" id="{BB48DFCC-19BD-4D32-B606-4BCCDC5CDF6B}"/>
              </a:ext>
            </a:extLst>
          </p:cNvPr>
          <p:cNvSpPr/>
          <p:nvPr/>
        </p:nvSpPr>
        <p:spPr>
          <a:xfrm rot="10800000">
            <a:off x="1722435" y="1663888"/>
            <a:ext cx="981699" cy="1176669"/>
          </a:xfrm>
          <a:prstGeom prst="triangle">
            <a:avLst/>
          </a:prstGeom>
          <a:solidFill>
            <a:srgbClr val="EAE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2" name="TextBox 31">
            <a:extLst>
              <a:ext uri="{FF2B5EF4-FFF2-40B4-BE49-F238E27FC236}">
                <a16:creationId xmlns:a16="http://schemas.microsoft.com/office/drawing/2014/main" id="{BB4810E0-A3A8-4FF7-A953-EA8BAEE00FE3}"/>
              </a:ext>
            </a:extLst>
          </p:cNvPr>
          <p:cNvSpPr txBox="1"/>
          <p:nvPr/>
        </p:nvSpPr>
        <p:spPr>
          <a:xfrm>
            <a:off x="1718623" y="1634715"/>
            <a:ext cx="981700" cy="867930"/>
          </a:xfrm>
          <a:prstGeom prst="rect">
            <a:avLst/>
          </a:prstGeom>
          <a:noFill/>
        </p:spPr>
        <p:txBody>
          <a:bodyPr wrap="square" lIns="91440" tIns="45720" rIns="91440" bIns="45720" rtlCol="0" anchor="t">
            <a:spAutoFit/>
          </a:bodyPr>
          <a:lstStyle/>
          <a:p>
            <a:pPr algn="ctr">
              <a:lnSpc>
                <a:spcPct val="90000"/>
              </a:lnSpc>
            </a:pPr>
            <a:r>
              <a:rPr lang="en-US" sz="1400" b="1" err="1">
                <a:latin typeface="Univers Condensed"/>
              </a:rPr>
              <a:t>Apportm’t</a:t>
            </a:r>
            <a:r>
              <a:rPr lang="en-US" sz="1400" b="1">
                <a:latin typeface="Univers Condensed"/>
              </a:rPr>
              <a:t> data</a:t>
            </a:r>
          </a:p>
          <a:p>
            <a:pPr algn="ctr">
              <a:lnSpc>
                <a:spcPct val="90000"/>
              </a:lnSpc>
            </a:pPr>
            <a:r>
              <a:rPr lang="en-US" sz="1400" b="1">
                <a:latin typeface="Univers Condensed"/>
              </a:rPr>
              <a:t>4.26.21</a:t>
            </a:r>
            <a:endParaRPr lang="en-US" sz="1400" b="1">
              <a:latin typeface="Univers Condensed" panose="020B0506020202050204" pitchFamily="34" charset="0"/>
            </a:endParaRPr>
          </a:p>
          <a:p>
            <a:pPr algn="ctr">
              <a:lnSpc>
                <a:spcPct val="90000"/>
              </a:lnSpc>
            </a:pPr>
            <a:endParaRPr lang="en-US" sz="1400" b="1">
              <a:latin typeface="Univers Condensed" panose="020B0506020202050204" pitchFamily="34" charset="0"/>
            </a:endParaRPr>
          </a:p>
        </p:txBody>
      </p:sp>
      <p:sp>
        <p:nvSpPr>
          <p:cNvPr id="33" name="Isosceles Triangle 32">
            <a:extLst>
              <a:ext uri="{FF2B5EF4-FFF2-40B4-BE49-F238E27FC236}">
                <a16:creationId xmlns:a16="http://schemas.microsoft.com/office/drawing/2014/main" id="{37D1BE8F-EAF6-43A1-8AA9-BB44B97B9EFE}"/>
              </a:ext>
            </a:extLst>
          </p:cNvPr>
          <p:cNvSpPr/>
          <p:nvPr/>
        </p:nvSpPr>
        <p:spPr>
          <a:xfrm rot="10800000">
            <a:off x="4247193" y="1659120"/>
            <a:ext cx="981699" cy="1176669"/>
          </a:xfrm>
          <a:prstGeom prst="triangle">
            <a:avLst/>
          </a:prstGeom>
          <a:solidFill>
            <a:srgbClr val="BEF1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4" name="TextBox 33">
            <a:extLst>
              <a:ext uri="{FF2B5EF4-FFF2-40B4-BE49-F238E27FC236}">
                <a16:creationId xmlns:a16="http://schemas.microsoft.com/office/drawing/2014/main" id="{0017A406-3CA6-4B16-AE65-748F5F9A7905}"/>
              </a:ext>
            </a:extLst>
          </p:cNvPr>
          <p:cNvSpPr txBox="1"/>
          <p:nvPr/>
        </p:nvSpPr>
        <p:spPr>
          <a:xfrm>
            <a:off x="4175941" y="1627895"/>
            <a:ext cx="1124201" cy="1061829"/>
          </a:xfrm>
          <a:prstGeom prst="rect">
            <a:avLst/>
          </a:prstGeom>
          <a:noFill/>
        </p:spPr>
        <p:txBody>
          <a:bodyPr wrap="square" rtlCol="0">
            <a:spAutoFit/>
          </a:bodyPr>
          <a:lstStyle/>
          <a:p>
            <a:pPr marL="0" lvl="1" algn="ctr">
              <a:lnSpc>
                <a:spcPct val="90000"/>
              </a:lnSpc>
            </a:pPr>
            <a:r>
              <a:rPr lang="en-US" sz="1400" b="1">
                <a:latin typeface="Univers Condensed" panose="020B0506020202050204" pitchFamily="34" charset="0"/>
              </a:rPr>
              <a:t>Legacy</a:t>
            </a:r>
          </a:p>
          <a:p>
            <a:pPr marL="0" lvl="1" algn="ctr">
              <a:lnSpc>
                <a:spcPct val="90000"/>
              </a:lnSpc>
            </a:pPr>
            <a:r>
              <a:rPr lang="en-US" sz="1400" b="1">
                <a:latin typeface="Univers Condensed" panose="020B0506020202050204" pitchFamily="34" charset="0"/>
              </a:rPr>
              <a:t>Redistricting data</a:t>
            </a:r>
          </a:p>
          <a:p>
            <a:pPr marL="0" lvl="1" algn="ctr">
              <a:lnSpc>
                <a:spcPct val="90000"/>
              </a:lnSpc>
            </a:pPr>
            <a:r>
              <a:rPr lang="en-US" sz="1400" b="1">
                <a:latin typeface="Univers Condensed" panose="020B0506020202050204" pitchFamily="34" charset="0"/>
              </a:rPr>
              <a:t>8.15.21</a:t>
            </a:r>
          </a:p>
          <a:p>
            <a:pPr lvl="1" algn="ctr">
              <a:lnSpc>
                <a:spcPct val="90000"/>
              </a:lnSpc>
            </a:pPr>
            <a:endParaRPr lang="en-US" sz="1400" b="1">
              <a:latin typeface="Univers Condensed" panose="020B0506020202050204" pitchFamily="34" charset="0"/>
            </a:endParaRPr>
          </a:p>
        </p:txBody>
      </p:sp>
      <p:sp>
        <p:nvSpPr>
          <p:cNvPr id="35" name="TextBox 34">
            <a:extLst>
              <a:ext uri="{FF2B5EF4-FFF2-40B4-BE49-F238E27FC236}">
                <a16:creationId xmlns:a16="http://schemas.microsoft.com/office/drawing/2014/main" id="{4106422B-45D5-43E6-95DD-E57474B95642}"/>
              </a:ext>
            </a:extLst>
          </p:cNvPr>
          <p:cNvSpPr txBox="1"/>
          <p:nvPr/>
        </p:nvSpPr>
        <p:spPr>
          <a:xfrm>
            <a:off x="2027471" y="3794865"/>
            <a:ext cx="4212562" cy="590931"/>
          </a:xfrm>
          <a:prstGeom prst="rect">
            <a:avLst/>
          </a:prstGeom>
          <a:solidFill>
            <a:srgbClr val="EAEC8B"/>
          </a:solidFill>
        </p:spPr>
        <p:txBody>
          <a:bodyPr wrap="square" lIns="91440" tIns="45720" rIns="91440" bIns="45720" rtlCol="0" anchor="t">
            <a:spAutoFit/>
          </a:bodyPr>
          <a:lstStyle/>
          <a:p>
            <a:pPr marL="0" lvl="1">
              <a:lnSpc>
                <a:spcPct val="90000"/>
              </a:lnSpc>
            </a:pPr>
            <a:r>
              <a:rPr lang="en-US" b="1">
                <a:latin typeface="Univers Condensed"/>
              </a:rPr>
              <a:t>What is Apportionment Data? </a:t>
            </a:r>
            <a:endParaRPr lang="en-US">
              <a:latin typeface="Univers Condensed" panose="020B0506020202050204" pitchFamily="34" charset="0"/>
            </a:endParaRPr>
          </a:p>
          <a:p>
            <a:pPr marL="0" lvl="1">
              <a:lnSpc>
                <a:spcPct val="90000"/>
              </a:lnSpc>
            </a:pPr>
            <a:r>
              <a:rPr lang="en-US">
                <a:latin typeface="Univers Condensed"/>
              </a:rPr>
              <a:t>Census 2020 data of each state's population</a:t>
            </a:r>
            <a:endParaRPr lang="en-US">
              <a:latin typeface="Univers Condensed" panose="020B0506020202050204" pitchFamily="34" charset="0"/>
            </a:endParaRPr>
          </a:p>
        </p:txBody>
      </p:sp>
      <p:sp>
        <p:nvSpPr>
          <p:cNvPr id="36" name="TextBox 35">
            <a:extLst>
              <a:ext uri="{FF2B5EF4-FFF2-40B4-BE49-F238E27FC236}">
                <a16:creationId xmlns:a16="http://schemas.microsoft.com/office/drawing/2014/main" id="{33889E86-DACB-487B-9395-EBC11F2DD8E6}"/>
              </a:ext>
            </a:extLst>
          </p:cNvPr>
          <p:cNvSpPr txBox="1"/>
          <p:nvPr/>
        </p:nvSpPr>
        <p:spPr>
          <a:xfrm>
            <a:off x="4738041" y="4595082"/>
            <a:ext cx="4471354" cy="590931"/>
          </a:xfrm>
          <a:prstGeom prst="rect">
            <a:avLst/>
          </a:prstGeom>
          <a:solidFill>
            <a:srgbClr val="BEF1A2"/>
          </a:solidFill>
        </p:spPr>
        <p:txBody>
          <a:bodyPr wrap="square" lIns="91440" tIns="45720" rIns="91440" bIns="45720" rtlCol="0" anchor="t">
            <a:spAutoFit/>
          </a:bodyPr>
          <a:lstStyle/>
          <a:p>
            <a:pPr marL="0" lvl="1">
              <a:lnSpc>
                <a:spcPct val="90000"/>
              </a:lnSpc>
            </a:pPr>
            <a:r>
              <a:rPr lang="en-US" b="1">
                <a:latin typeface="Univers Condensed"/>
              </a:rPr>
              <a:t>What is Legacy Data?</a:t>
            </a:r>
          </a:p>
          <a:p>
            <a:pPr marL="0" lvl="1">
              <a:lnSpc>
                <a:spcPct val="90000"/>
              </a:lnSpc>
            </a:pPr>
            <a:r>
              <a:rPr lang="en-US">
                <a:latin typeface="Univers Condensed"/>
              </a:rPr>
              <a:t>Raw Census 2020 data used for redistricting</a:t>
            </a:r>
            <a:endParaRPr lang="en-US">
              <a:latin typeface="Univers Condensed" panose="020B0506020202050204" pitchFamily="34" charset="0"/>
            </a:endParaRPr>
          </a:p>
        </p:txBody>
      </p:sp>
      <p:sp>
        <p:nvSpPr>
          <p:cNvPr id="37" name="TextBox 36">
            <a:extLst>
              <a:ext uri="{FF2B5EF4-FFF2-40B4-BE49-F238E27FC236}">
                <a16:creationId xmlns:a16="http://schemas.microsoft.com/office/drawing/2014/main" id="{288791B1-0424-4866-A034-CE506542885F}"/>
              </a:ext>
            </a:extLst>
          </p:cNvPr>
          <p:cNvSpPr txBox="1"/>
          <p:nvPr/>
        </p:nvSpPr>
        <p:spPr>
          <a:xfrm>
            <a:off x="5728641" y="5395299"/>
            <a:ext cx="5549655" cy="590931"/>
          </a:xfrm>
          <a:prstGeom prst="rect">
            <a:avLst/>
          </a:prstGeom>
          <a:solidFill>
            <a:srgbClr val="8CF1E5"/>
          </a:solidFill>
        </p:spPr>
        <p:txBody>
          <a:bodyPr wrap="square" lIns="91440" tIns="45720" rIns="91440" bIns="45720" rtlCol="0" anchor="t">
            <a:spAutoFit/>
          </a:bodyPr>
          <a:lstStyle/>
          <a:p>
            <a:pPr marL="0" lvl="1">
              <a:lnSpc>
                <a:spcPct val="90000"/>
              </a:lnSpc>
            </a:pPr>
            <a:r>
              <a:rPr lang="en-US" b="1">
                <a:latin typeface="Univers Condensed"/>
              </a:rPr>
              <a:t>What is Redistricting Data?</a:t>
            </a:r>
          </a:p>
          <a:p>
            <a:pPr marL="0" lvl="1">
              <a:lnSpc>
                <a:spcPct val="90000"/>
              </a:lnSpc>
            </a:pPr>
            <a:r>
              <a:rPr lang="en-US">
                <a:latin typeface="Univers Condensed"/>
              </a:rPr>
              <a:t>Census 2020 data that has been sorted into census blocks</a:t>
            </a:r>
            <a:endParaRPr lang="en-US">
              <a:latin typeface="Univers Condensed" panose="020B0506020202050204" pitchFamily="34" charset="0"/>
            </a:endParaRPr>
          </a:p>
        </p:txBody>
      </p:sp>
    </p:spTree>
    <p:extLst>
      <p:ext uri="{BB962C8B-B14F-4D97-AF65-F5344CB8AC3E}">
        <p14:creationId xmlns:p14="http://schemas.microsoft.com/office/powerpoint/2010/main" val="37179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85F30-9173-489F-B40C-6A6A20118BCC}"/>
              </a:ext>
            </a:extLst>
          </p:cNvPr>
          <p:cNvSpPr>
            <a:spLocks noGrp="1"/>
          </p:cNvSpPr>
          <p:nvPr>
            <p:ph type="body" idx="1"/>
          </p:nvPr>
        </p:nvSpPr>
        <p:spPr>
          <a:xfrm>
            <a:off x="1191454" y="2271636"/>
            <a:ext cx="9809092" cy="677179"/>
          </a:xfrm>
        </p:spPr>
        <p:txBody>
          <a:bodyPr/>
          <a:lstStyle/>
          <a:p>
            <a:r>
              <a:rPr lang="en-US" sz="2800" b="1" dirty="0">
                <a:latin typeface="Univers" panose="020B0503020202020204" pitchFamily="34" charset="0"/>
              </a:rPr>
              <a:t>Community mapping </a:t>
            </a:r>
            <a:r>
              <a:rPr lang="en-US" sz="2800" dirty="0">
                <a:latin typeface="Univers" panose="020B0503020202020204" pitchFamily="34" charset="0"/>
              </a:rPr>
              <a:t>= when a group of people identify:</a:t>
            </a:r>
          </a:p>
        </p:txBody>
      </p:sp>
      <p:pic>
        <p:nvPicPr>
          <p:cNvPr id="8" name="Picture 7" descr="Abstract aqua blue blurred bokeh background">
            <a:extLst>
              <a:ext uri="{FF2B5EF4-FFF2-40B4-BE49-F238E27FC236}">
                <a16:creationId xmlns:a16="http://schemas.microsoft.com/office/drawing/2014/main" id="{1B73D271-AE8E-4321-885C-4AC668FFD37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9" name="Picture 8" descr="Diagram&#10;&#10;Description automatically generated">
            <a:extLst>
              <a:ext uri="{FF2B5EF4-FFF2-40B4-BE49-F238E27FC236}">
                <a16:creationId xmlns:a16="http://schemas.microsoft.com/office/drawing/2014/main" id="{41B66628-8E87-44C8-8F95-3B822A36B0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0" name="TextBox 9">
            <a:extLst>
              <a:ext uri="{FF2B5EF4-FFF2-40B4-BE49-F238E27FC236}">
                <a16:creationId xmlns:a16="http://schemas.microsoft.com/office/drawing/2014/main" id="{9709E1A8-7525-444A-BF86-87EEF01D6EC3}"/>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Univers Condensed" panose="020B0506020202050204" pitchFamily="34" charset="0"/>
              </a:rPr>
              <a:t>Community Mapping: </a:t>
            </a:r>
            <a:r>
              <a:rPr lang="en-US" sz="4000" b="1" dirty="0">
                <a:latin typeface="Univers Condensed Light" panose="020B0306020202040204" pitchFamily="34" charset="0"/>
              </a:rPr>
              <a:t>What is it?</a:t>
            </a:r>
          </a:p>
        </p:txBody>
      </p:sp>
      <p:sp>
        <p:nvSpPr>
          <p:cNvPr id="13" name="Content Placeholder 12">
            <a:extLst>
              <a:ext uri="{FF2B5EF4-FFF2-40B4-BE49-F238E27FC236}">
                <a16:creationId xmlns:a16="http://schemas.microsoft.com/office/drawing/2014/main" id="{7B70A02D-1130-48CA-84FA-082DA1D0092A}"/>
              </a:ext>
            </a:extLst>
          </p:cNvPr>
          <p:cNvSpPr>
            <a:spLocks noGrp="1"/>
          </p:cNvSpPr>
          <p:nvPr>
            <p:ph sz="quarter" idx="4"/>
          </p:nvPr>
        </p:nvSpPr>
        <p:spPr>
          <a:xfrm>
            <a:off x="3331020" y="3450027"/>
            <a:ext cx="6067813" cy="2353842"/>
          </a:xfrm>
        </p:spPr>
        <p:txBody>
          <a:bodyPr>
            <a:normAutofit/>
          </a:bodyPr>
          <a:lstStyle/>
          <a:p>
            <a:r>
              <a:rPr lang="en-US" sz="2800" dirty="0">
                <a:solidFill>
                  <a:schemeClr val="bg1"/>
                </a:solidFill>
                <a:latin typeface="Univers" panose="020B0503020202020204" pitchFamily="34" charset="0"/>
              </a:rPr>
              <a:t>WHO we are</a:t>
            </a:r>
          </a:p>
          <a:p>
            <a:r>
              <a:rPr lang="en-US" sz="2800" dirty="0">
                <a:solidFill>
                  <a:schemeClr val="bg1"/>
                </a:solidFill>
                <a:latin typeface="Univers" panose="020B0503020202020204" pitchFamily="34" charset="0"/>
              </a:rPr>
              <a:t>WHAT makes us special</a:t>
            </a:r>
          </a:p>
          <a:p>
            <a:r>
              <a:rPr lang="en-US" sz="2800" dirty="0">
                <a:solidFill>
                  <a:schemeClr val="bg1"/>
                </a:solidFill>
                <a:latin typeface="Univers" panose="020B0503020202020204" pitchFamily="34" charset="0"/>
              </a:rPr>
              <a:t>WHERE we live</a:t>
            </a:r>
          </a:p>
          <a:p>
            <a:r>
              <a:rPr lang="en-US" sz="2800" dirty="0">
                <a:solidFill>
                  <a:schemeClr val="bg1"/>
                </a:solidFill>
                <a:latin typeface="Univers" panose="020B0503020202020204" pitchFamily="34" charset="0"/>
              </a:rPr>
              <a:t>HOW we share interests</a:t>
            </a:r>
          </a:p>
        </p:txBody>
      </p:sp>
      <p:sp>
        <p:nvSpPr>
          <p:cNvPr id="12" name="Content Placeholder 12">
            <a:extLst>
              <a:ext uri="{FF2B5EF4-FFF2-40B4-BE49-F238E27FC236}">
                <a16:creationId xmlns:a16="http://schemas.microsoft.com/office/drawing/2014/main" id="{998AC25B-D2F6-4B9B-B75F-183759D8D61E}"/>
              </a:ext>
            </a:extLst>
          </p:cNvPr>
          <p:cNvSpPr txBox="1">
            <a:spLocks/>
          </p:cNvSpPr>
          <p:nvPr/>
        </p:nvSpPr>
        <p:spPr>
          <a:xfrm>
            <a:off x="3331019" y="3284375"/>
            <a:ext cx="6067813" cy="2353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030A0"/>
              </a:buClr>
              <a:buFont typeface="Wingdings 3" panose="05040102010807070707" pitchFamily="18" charset="2"/>
              <a:buChar char="u"/>
            </a:pPr>
            <a:r>
              <a:rPr lang="en-US" dirty="0">
                <a:latin typeface="Univers" panose="020B0503020202020204" pitchFamily="34" charset="0"/>
              </a:rPr>
              <a:t>WHO we are</a:t>
            </a:r>
          </a:p>
          <a:p>
            <a:pPr>
              <a:buClr>
                <a:srgbClr val="7030A0"/>
              </a:buClr>
              <a:buFont typeface="Wingdings 3" panose="05040102010807070707" pitchFamily="18" charset="2"/>
              <a:buChar char="u"/>
            </a:pPr>
            <a:r>
              <a:rPr lang="en-US" dirty="0">
                <a:latin typeface="Univers" panose="020B0503020202020204" pitchFamily="34" charset="0"/>
              </a:rPr>
              <a:t>WHAT makes us special</a:t>
            </a:r>
          </a:p>
          <a:p>
            <a:pPr>
              <a:buClr>
                <a:srgbClr val="7030A0"/>
              </a:buClr>
              <a:buFont typeface="Wingdings 3" panose="05040102010807070707" pitchFamily="18" charset="2"/>
              <a:buChar char="u"/>
            </a:pPr>
            <a:r>
              <a:rPr lang="en-US" dirty="0">
                <a:latin typeface="Univers" panose="020B0503020202020204" pitchFamily="34" charset="0"/>
              </a:rPr>
              <a:t>WHERE we live</a:t>
            </a:r>
          </a:p>
          <a:p>
            <a:pPr>
              <a:buClr>
                <a:srgbClr val="7030A0"/>
              </a:buClr>
              <a:buFont typeface="Wingdings 3" panose="05040102010807070707" pitchFamily="18" charset="2"/>
              <a:buChar char="u"/>
            </a:pPr>
            <a:r>
              <a:rPr lang="en-US" dirty="0">
                <a:latin typeface="Univers" panose="020B0503020202020204" pitchFamily="34" charset="0"/>
              </a:rPr>
              <a:t>HOW we share interests</a:t>
            </a:r>
          </a:p>
        </p:txBody>
      </p:sp>
      <p:pic>
        <p:nvPicPr>
          <p:cNvPr id="14" name="Picture 13">
            <a:extLst>
              <a:ext uri="{FF2B5EF4-FFF2-40B4-BE49-F238E27FC236}">
                <a16:creationId xmlns:a16="http://schemas.microsoft.com/office/drawing/2014/main" id="{0D723CF3-A96D-46C4-B1FA-BC847375BD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7571" y="6279096"/>
            <a:ext cx="1444377" cy="370565"/>
          </a:xfrm>
          <a:prstGeom prst="rect">
            <a:avLst/>
          </a:prstGeom>
        </p:spPr>
      </p:pic>
      <p:sp>
        <p:nvSpPr>
          <p:cNvPr id="15" name="TextBox 14">
            <a:extLst>
              <a:ext uri="{FF2B5EF4-FFF2-40B4-BE49-F238E27FC236}">
                <a16:creationId xmlns:a16="http://schemas.microsoft.com/office/drawing/2014/main" id="{006D0F3B-3CDD-4263-A072-4600BB712FBF}"/>
              </a:ext>
            </a:extLst>
          </p:cNvPr>
          <p:cNvSpPr txBox="1"/>
          <p:nvPr/>
        </p:nvSpPr>
        <p:spPr>
          <a:xfrm>
            <a:off x="10765001" y="5743565"/>
            <a:ext cx="1236680" cy="535531"/>
          </a:xfrm>
          <a:prstGeom prst="rect">
            <a:avLst/>
          </a:prstGeom>
          <a:noFill/>
        </p:spPr>
        <p:txBody>
          <a:bodyPr wrap="square" rtlCol="0">
            <a:spAutoFit/>
          </a:bodyPr>
          <a:lstStyle/>
          <a:p>
            <a:pPr algn="r">
              <a:lnSpc>
                <a:spcPct val="90000"/>
              </a:lnSpc>
            </a:pPr>
            <a:endParaRPr lang="en-US" b="1" dirty="0">
              <a:solidFill>
                <a:srgbClr val="BBEE9E"/>
              </a:solidFill>
              <a:latin typeface="Arial Narrow" panose="020B0606020202030204" pitchFamily="34" charset="0"/>
            </a:endParaRPr>
          </a:p>
          <a:p>
            <a:pPr algn="r">
              <a:lnSpc>
                <a:spcPct val="90000"/>
              </a:lnSpc>
            </a:pPr>
            <a:r>
              <a:rPr lang="en-US" sz="1400" b="1" i="1" dirty="0">
                <a:solidFill>
                  <a:srgbClr val="4DB2DE"/>
                </a:solidFill>
                <a:latin typeface="Arial Narrow" panose="020B0606020202030204" pitchFamily="34" charset="0"/>
              </a:rPr>
              <a:t>Created by </a:t>
            </a:r>
          </a:p>
        </p:txBody>
      </p:sp>
    </p:spTree>
    <p:extLst>
      <p:ext uri="{BB962C8B-B14F-4D97-AF65-F5344CB8AC3E}">
        <p14:creationId xmlns:p14="http://schemas.microsoft.com/office/powerpoint/2010/main" val="859317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sp>
        <p:nvSpPr>
          <p:cNvPr id="8" name="TextBox 7"/>
          <p:cNvSpPr txBox="1"/>
          <p:nvPr/>
        </p:nvSpPr>
        <p:spPr>
          <a:xfrm>
            <a:off x="-337610" y="5858187"/>
            <a:ext cx="4220307" cy="830997"/>
          </a:xfrm>
          <a:prstGeom prst="rect">
            <a:avLst/>
          </a:prstGeom>
          <a:noFill/>
        </p:spPr>
        <p:txBody>
          <a:bodyPr wrap="square" rtlCol="0">
            <a:spAutoFit/>
          </a:bodyPr>
          <a:lstStyle/>
          <a:p>
            <a:pPr lvl="0" algn="r" eaLnBrk="0" fontAlgn="base" hangingPunct="0">
              <a:spcBef>
                <a:spcPct val="0"/>
              </a:spcBef>
              <a:spcAft>
                <a:spcPct val="0"/>
              </a:spcAft>
            </a:pPr>
            <a:endParaRPr lang="en-US" altLang="en-US" sz="3200">
              <a:solidFill>
                <a:srgbClr val="FFFFFF"/>
              </a:solidFill>
              <a:latin typeface="Calibri" panose="020F0502020204030204" pitchFamily="34" charset="0"/>
            </a:endParaRPr>
          </a:p>
          <a:p>
            <a:pPr lvl="0" algn="r" eaLnBrk="0" fontAlgn="base" hangingPunct="0">
              <a:spcBef>
                <a:spcPct val="0"/>
              </a:spcBef>
              <a:spcAft>
                <a:spcPct val="0"/>
              </a:spcAft>
            </a:pPr>
            <a:r>
              <a:rPr lang="en-US" altLang="en-US" sz="1400">
                <a:solidFill>
                  <a:srgbClr val="FFFFFF"/>
                </a:solidFill>
                <a:latin typeface="Calibri" panose="020F0502020204030204" pitchFamily="34" charset="0"/>
              </a:rPr>
              <a:t>Kathay Feng – kfeng@commoncause.org</a:t>
            </a:r>
          </a:p>
        </p:txBody>
      </p:sp>
      <p:pic>
        <p:nvPicPr>
          <p:cNvPr id="5" name="Picture 5">
            <a:extLst>
              <a:ext uri="{FF2B5EF4-FFF2-40B4-BE49-F238E27FC236}">
                <a16:creationId xmlns:a16="http://schemas.microsoft.com/office/drawing/2014/main" id="{D7F406E2-451F-4123-BB39-DC7ECE89BAF3}"/>
              </a:ext>
            </a:extLst>
          </p:cNvPr>
          <p:cNvPicPr>
            <a:picLocks noChangeAspect="1"/>
          </p:cNvPicPr>
          <p:nvPr/>
        </p:nvPicPr>
        <p:blipFill rotWithShape="1">
          <a:blip r:embed="rId3"/>
          <a:srcRect l="-555" t="13770" r="339" b="37472"/>
          <a:stretch/>
        </p:blipFill>
        <p:spPr>
          <a:xfrm>
            <a:off x="2293104" y="1622503"/>
            <a:ext cx="7051627" cy="5137954"/>
          </a:xfrm>
          <a:prstGeom prst="rect">
            <a:avLst/>
          </a:prstGeom>
        </p:spPr>
      </p:pic>
      <p:sp>
        <p:nvSpPr>
          <p:cNvPr id="4" name="TextBox 3">
            <a:extLst>
              <a:ext uri="{FF2B5EF4-FFF2-40B4-BE49-F238E27FC236}">
                <a16:creationId xmlns:a16="http://schemas.microsoft.com/office/drawing/2014/main" id="{E5B74FA3-C11F-40FA-B750-BF95A76D44AD}"/>
              </a:ext>
            </a:extLst>
          </p:cNvPr>
          <p:cNvSpPr txBox="1"/>
          <p:nvPr/>
        </p:nvSpPr>
        <p:spPr>
          <a:xfrm rot="180000">
            <a:off x="4256091" y="2859986"/>
            <a:ext cx="4468073" cy="26680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5"/>
                </a:solidFill>
                <a:latin typeface="Comic Sans MS"/>
                <a:cs typeface="Arial"/>
              </a:rPr>
              <a:t>Community of Interest</a:t>
            </a:r>
            <a:r>
              <a:rPr lang="en-US" sz="2400" dirty="0">
                <a:latin typeface="Comic Sans MS"/>
                <a:cs typeface="Arial"/>
              </a:rPr>
              <a:t> is a neighborhood or area whose residents have </a:t>
            </a:r>
            <a:r>
              <a:rPr lang="en-US" sz="2400" b="1" dirty="0">
                <a:solidFill>
                  <a:srgbClr val="FFFFFF"/>
                </a:solidFill>
                <a:highlight>
                  <a:srgbClr val="FF0000"/>
                </a:highlight>
                <a:latin typeface="Comic Sans MS"/>
                <a:cs typeface="Arial"/>
              </a:rPr>
              <a:t>shared culture, history, and policy concerns</a:t>
            </a:r>
            <a:r>
              <a:rPr lang="en-US" sz="2400" dirty="0">
                <a:latin typeface="Comic Sans MS"/>
                <a:cs typeface="Arial"/>
              </a:rPr>
              <a:t> and so would benefit from being represented in </a:t>
            </a:r>
            <a:r>
              <a:rPr lang="en-US" sz="2400">
                <a:latin typeface="Comic Sans MS"/>
                <a:cs typeface="Arial"/>
              </a:rPr>
              <a:t>the same </a:t>
            </a:r>
            <a:r>
              <a:rPr lang="en-US" sz="2400" dirty="0">
                <a:latin typeface="Comic Sans MS"/>
                <a:cs typeface="Arial"/>
              </a:rPr>
              <a:t>district. </a:t>
            </a:r>
            <a:endParaRPr lang="en-US" sz="2400" dirty="0">
              <a:latin typeface="Comic Sans MS"/>
            </a:endParaRPr>
          </a:p>
        </p:txBody>
      </p:sp>
      <p:pic>
        <p:nvPicPr>
          <p:cNvPr id="13" name="Picture 12" descr="Abstract aqua blue blurred bokeh background">
            <a:extLst>
              <a:ext uri="{FF2B5EF4-FFF2-40B4-BE49-F238E27FC236}">
                <a16:creationId xmlns:a16="http://schemas.microsoft.com/office/drawing/2014/main" id="{2DEB3E14-0DAA-4D1C-A92F-511A42F2CAE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14" name="Picture 13" descr="Diagram&#10;&#10;Description automatically generated">
            <a:extLst>
              <a:ext uri="{FF2B5EF4-FFF2-40B4-BE49-F238E27FC236}">
                <a16:creationId xmlns:a16="http://schemas.microsoft.com/office/drawing/2014/main" id="{E883BEE2-54B6-4FC2-95B4-A68C14658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5" name="TextBox 14">
            <a:extLst>
              <a:ext uri="{FF2B5EF4-FFF2-40B4-BE49-F238E27FC236}">
                <a16:creationId xmlns:a16="http://schemas.microsoft.com/office/drawing/2014/main" id="{41CD2DC1-F9B8-44CF-B172-D01D1535B1F4}"/>
              </a:ext>
            </a:extLst>
          </p:cNvPr>
          <p:cNvSpPr txBox="1"/>
          <p:nvPr/>
        </p:nvSpPr>
        <p:spPr>
          <a:xfrm>
            <a:off x="1772542" y="453429"/>
            <a:ext cx="9690587" cy="707886"/>
          </a:xfrm>
          <a:prstGeom prst="rect">
            <a:avLst/>
          </a:prstGeom>
          <a:noFill/>
        </p:spPr>
        <p:txBody>
          <a:bodyPr wrap="square">
            <a:spAutoFit/>
          </a:bodyPr>
          <a:lstStyle/>
          <a:p>
            <a:pPr marL="457200" indent="-457200">
              <a:spcAft>
                <a:spcPts val="1200"/>
              </a:spcAft>
              <a:buClr>
                <a:srgbClr val="9989EF"/>
              </a:buClr>
            </a:pPr>
            <a:r>
              <a:rPr lang="en-US" sz="4000" b="1" dirty="0">
                <a:latin typeface="Univers" panose="020B0503020202020204" pitchFamily="34" charset="0"/>
              </a:rPr>
              <a:t>Communities of Interest: </a:t>
            </a:r>
            <a:r>
              <a:rPr lang="en-US" sz="4000" b="1" dirty="0">
                <a:latin typeface="Univers Condensed Light" panose="020B0306020202040204" pitchFamily="34" charset="0"/>
              </a:rPr>
              <a:t>Legal definition</a:t>
            </a:r>
            <a:endParaRPr lang="en-US" sz="4000" b="1" dirty="0">
              <a:solidFill>
                <a:schemeClr val="bg1"/>
              </a:solidFill>
              <a:latin typeface="Univers Condensed Light" panose="020B0306020202040204" pitchFamily="34" charset="0"/>
            </a:endParaRPr>
          </a:p>
        </p:txBody>
      </p:sp>
      <p:pic>
        <p:nvPicPr>
          <p:cNvPr id="11" name="Picture 10">
            <a:extLst>
              <a:ext uri="{FF2B5EF4-FFF2-40B4-BE49-F238E27FC236}">
                <a16:creationId xmlns:a16="http://schemas.microsoft.com/office/drawing/2014/main" id="{EFC791EC-EF24-4764-9D32-683AB35202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7571" y="6279096"/>
            <a:ext cx="1444377" cy="370565"/>
          </a:xfrm>
          <a:prstGeom prst="rect">
            <a:avLst/>
          </a:prstGeom>
        </p:spPr>
      </p:pic>
      <p:sp>
        <p:nvSpPr>
          <p:cNvPr id="12" name="TextBox 11">
            <a:extLst>
              <a:ext uri="{FF2B5EF4-FFF2-40B4-BE49-F238E27FC236}">
                <a16:creationId xmlns:a16="http://schemas.microsoft.com/office/drawing/2014/main" id="{D395D86F-6CFE-445F-92F9-B58107C43B01}"/>
              </a:ext>
            </a:extLst>
          </p:cNvPr>
          <p:cNvSpPr txBox="1"/>
          <p:nvPr/>
        </p:nvSpPr>
        <p:spPr>
          <a:xfrm>
            <a:off x="10765001" y="5743565"/>
            <a:ext cx="1236680" cy="535531"/>
          </a:xfrm>
          <a:prstGeom prst="rect">
            <a:avLst/>
          </a:prstGeom>
          <a:noFill/>
        </p:spPr>
        <p:txBody>
          <a:bodyPr wrap="square" rtlCol="0">
            <a:spAutoFit/>
          </a:bodyPr>
          <a:lstStyle/>
          <a:p>
            <a:pPr algn="r">
              <a:lnSpc>
                <a:spcPct val="90000"/>
              </a:lnSpc>
            </a:pPr>
            <a:endParaRPr lang="en-US" b="1" dirty="0">
              <a:solidFill>
                <a:srgbClr val="BBEE9E"/>
              </a:solidFill>
              <a:latin typeface="Arial Narrow" panose="020B0606020202030204" pitchFamily="34" charset="0"/>
            </a:endParaRPr>
          </a:p>
          <a:p>
            <a:pPr algn="r">
              <a:lnSpc>
                <a:spcPct val="90000"/>
              </a:lnSpc>
            </a:pPr>
            <a:r>
              <a:rPr lang="en-US" sz="1400" b="1" i="1" dirty="0">
                <a:solidFill>
                  <a:srgbClr val="4DB2DE"/>
                </a:solidFill>
                <a:latin typeface="Arial Narrow" panose="020B0606020202030204" pitchFamily="34" charset="0"/>
              </a:rPr>
              <a:t>Created by </a:t>
            </a:r>
          </a:p>
        </p:txBody>
      </p:sp>
    </p:spTree>
    <p:extLst>
      <p:ext uri="{BB962C8B-B14F-4D97-AF65-F5344CB8AC3E}">
        <p14:creationId xmlns:p14="http://schemas.microsoft.com/office/powerpoint/2010/main" val="3251829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1"/>
          <p:cNvSpPr txBox="1"/>
          <p:nvPr/>
        </p:nvSpPr>
        <p:spPr>
          <a:xfrm>
            <a:off x="3637280" y="1721149"/>
            <a:ext cx="8139120" cy="4629525"/>
          </a:xfrm>
          <a:prstGeom prst="rect">
            <a:avLst/>
          </a:prstGeom>
          <a:noFill/>
          <a:ln>
            <a:noFill/>
          </a:ln>
        </p:spPr>
        <p:txBody>
          <a:bodyPr spcFirstLastPara="1" wrap="square" lIns="121900" tIns="121900" rIns="121900" bIns="121900" anchor="t" anchorCtr="0">
            <a:noAutofit/>
          </a:bodyPr>
          <a:lstStyle/>
          <a:p>
            <a:pPr marL="152400">
              <a:lnSpc>
                <a:spcPct val="115000"/>
              </a:lnSpc>
              <a:buSzPts val="1800"/>
            </a:pPr>
            <a:r>
              <a:rPr lang="en-US" sz="2800" b="1" dirty="0">
                <a:solidFill>
                  <a:srgbClr val="7030A0"/>
                </a:solidFill>
                <a:latin typeface="Univers" panose="020B0503020202020204" pitchFamily="34" charset="0"/>
                <a:ea typeface="Nunito"/>
                <a:cs typeface="Nunito"/>
                <a:sym typeface="Nunito"/>
              </a:rPr>
              <a:t>Share stories that cover the 3 Cs:</a:t>
            </a:r>
          </a:p>
          <a:p>
            <a:pPr marL="608965" indent="-456565">
              <a:lnSpc>
                <a:spcPct val="115000"/>
              </a:lnSpc>
              <a:spcBef>
                <a:spcPts val="1333"/>
              </a:spcBef>
              <a:buSzPts val="1800"/>
              <a:buFont typeface="Nunito"/>
              <a:buChar char="●"/>
            </a:pPr>
            <a:r>
              <a:rPr lang="en-US" sz="2000" b="1" dirty="0">
                <a:solidFill>
                  <a:srgbClr val="7030A0"/>
                </a:solidFill>
                <a:latin typeface="Univers Condensed" panose="020B0506020202050204" pitchFamily="34" charset="0"/>
                <a:ea typeface="Nunito"/>
                <a:cs typeface="Nunito"/>
                <a:sym typeface="Nunito"/>
              </a:rPr>
              <a:t>CULTURE</a:t>
            </a:r>
            <a:r>
              <a:rPr lang="en-US" sz="2000" dirty="0">
                <a:solidFill>
                  <a:srgbClr val="595959"/>
                </a:solidFill>
                <a:latin typeface="Univers Condensed" panose="020B0506020202050204" pitchFamily="34" charset="0"/>
                <a:ea typeface="Nunito"/>
                <a:cs typeface="Nunito"/>
                <a:sym typeface="Nunito"/>
              </a:rPr>
              <a:t>: How would you describe the </a:t>
            </a:r>
            <a:r>
              <a:rPr lang="en-US" sz="2000" b="1" dirty="0">
                <a:solidFill>
                  <a:srgbClr val="7030A0"/>
                </a:solidFill>
                <a:latin typeface="Univers Condensed" panose="020B0506020202050204" pitchFamily="34" charset="0"/>
                <a:ea typeface="Nunito"/>
                <a:cs typeface="Nunito"/>
                <a:sym typeface="Nunito"/>
              </a:rPr>
              <a:t>people </a:t>
            </a:r>
            <a:r>
              <a:rPr lang="en-US" sz="2000" dirty="0">
                <a:solidFill>
                  <a:srgbClr val="595959"/>
                </a:solidFill>
                <a:latin typeface="Univers Condensed" panose="020B0506020202050204" pitchFamily="34" charset="0"/>
                <a:ea typeface="Nunito"/>
                <a:cs typeface="Nunito"/>
                <a:sym typeface="Nunito"/>
              </a:rPr>
              <a:t>who are part of your community?</a:t>
            </a:r>
            <a:r>
              <a:rPr lang="en-US" sz="2000" dirty="0">
                <a:solidFill>
                  <a:srgbClr val="000000"/>
                </a:solidFill>
                <a:latin typeface="Univers Condensed" panose="020B0506020202050204" pitchFamily="34" charset="0"/>
                <a:ea typeface="Nunito"/>
                <a:cs typeface="Nunito"/>
                <a:sym typeface="Nunito"/>
              </a:rPr>
              <a:t> </a:t>
            </a:r>
            <a:r>
              <a:rPr lang="en-US" sz="2000" dirty="0">
                <a:solidFill>
                  <a:srgbClr val="595959"/>
                </a:solidFill>
                <a:latin typeface="Univers Condensed" panose="020B0506020202050204" pitchFamily="34" charset="0"/>
                <a:ea typeface="Nunito"/>
                <a:cs typeface="Nunito"/>
                <a:sym typeface="Nunito"/>
              </a:rPr>
              <a:t>What do we have in common? What is our history? What are our languages? What do we celebrate? What do we value?</a:t>
            </a:r>
            <a:endParaRPr lang="en-US" sz="2000" dirty="0">
              <a:solidFill>
                <a:srgbClr val="595959"/>
              </a:solidFill>
              <a:latin typeface="Univers Condensed" panose="020B0506020202050204" pitchFamily="34" charset="0"/>
              <a:ea typeface="Nunito"/>
              <a:cs typeface="Nunito"/>
            </a:endParaRPr>
          </a:p>
          <a:p>
            <a:pPr marL="608965" indent="-456565">
              <a:lnSpc>
                <a:spcPct val="115000"/>
              </a:lnSpc>
              <a:spcBef>
                <a:spcPts val="1333"/>
              </a:spcBef>
              <a:buClr>
                <a:srgbClr val="595959"/>
              </a:buClr>
              <a:buSzPts val="1800"/>
              <a:buFont typeface="Nunito"/>
              <a:buChar char="●"/>
            </a:pPr>
            <a:r>
              <a:rPr lang="en-US" sz="2000" b="1" dirty="0">
                <a:solidFill>
                  <a:srgbClr val="7030A0"/>
                </a:solidFill>
                <a:latin typeface="Univers Condensed" panose="020B0506020202050204" pitchFamily="34" charset="0"/>
                <a:ea typeface="Nunito"/>
                <a:cs typeface="Nunito"/>
                <a:sym typeface="Nunito"/>
              </a:rPr>
              <a:t>CONCERNS</a:t>
            </a:r>
            <a:r>
              <a:rPr lang="en-US" sz="2000" dirty="0">
                <a:solidFill>
                  <a:srgbClr val="595959"/>
                </a:solidFill>
                <a:latin typeface="Univers Condensed" panose="020B0506020202050204" pitchFamily="34" charset="0"/>
                <a:ea typeface="Nunito"/>
                <a:cs typeface="Nunito"/>
                <a:sym typeface="Nunito"/>
              </a:rPr>
              <a:t>: What </a:t>
            </a:r>
            <a:r>
              <a:rPr lang="en-US" sz="2000" b="1" dirty="0">
                <a:solidFill>
                  <a:srgbClr val="7030A0"/>
                </a:solidFill>
                <a:latin typeface="Univers Condensed" panose="020B0506020202050204" pitchFamily="34" charset="0"/>
                <a:ea typeface="Nunito"/>
                <a:cs typeface="Nunito"/>
                <a:sym typeface="Nunito"/>
              </a:rPr>
              <a:t>issues</a:t>
            </a:r>
            <a:r>
              <a:rPr lang="en-US" sz="2000" dirty="0">
                <a:solidFill>
                  <a:srgbClr val="595959"/>
                </a:solidFill>
                <a:latin typeface="Univers Condensed" panose="020B0506020202050204" pitchFamily="34" charset="0"/>
                <a:ea typeface="Nunito"/>
                <a:cs typeface="Nunito"/>
                <a:sym typeface="Nunito"/>
              </a:rPr>
              <a:t> need attention from government? What community projects need resources? Are there examples of elected officials ignoring our concerns? </a:t>
            </a:r>
          </a:p>
          <a:p>
            <a:pPr marL="608965" indent="-456565">
              <a:lnSpc>
                <a:spcPct val="115000"/>
              </a:lnSpc>
              <a:spcBef>
                <a:spcPts val="1333"/>
              </a:spcBef>
              <a:buClr>
                <a:srgbClr val="595959"/>
              </a:buClr>
              <a:buSzPts val="1800"/>
              <a:buFont typeface="Nunito"/>
              <a:buChar char="●"/>
            </a:pPr>
            <a:r>
              <a:rPr lang="en-US" sz="2000" b="1" dirty="0">
                <a:solidFill>
                  <a:srgbClr val="7030A0"/>
                </a:solidFill>
                <a:latin typeface="Univers Condensed" panose="020B0506020202050204" pitchFamily="34" charset="0"/>
                <a:ea typeface="Nunito"/>
                <a:cs typeface="Nunito"/>
                <a:sym typeface="Nunito"/>
              </a:rPr>
              <a:t>COUNT</a:t>
            </a:r>
            <a:r>
              <a:rPr lang="en-US" sz="2000" dirty="0">
                <a:solidFill>
                  <a:srgbClr val="595959"/>
                </a:solidFill>
                <a:latin typeface="Univers Condensed" panose="020B0506020202050204" pitchFamily="34" charset="0"/>
                <a:ea typeface="Nunito"/>
                <a:cs typeface="Nunito"/>
                <a:sym typeface="Nunito"/>
              </a:rPr>
              <a:t>: Is there </a:t>
            </a:r>
            <a:r>
              <a:rPr lang="en-US" sz="2000" b="1" dirty="0">
                <a:solidFill>
                  <a:srgbClr val="7030A0"/>
                </a:solidFill>
                <a:latin typeface="Univers Condensed" panose="020B0506020202050204" pitchFamily="34" charset="0"/>
                <a:ea typeface="Nunito"/>
                <a:cs typeface="Nunito"/>
                <a:sym typeface="Nunito"/>
              </a:rPr>
              <a:t>data </a:t>
            </a:r>
            <a:r>
              <a:rPr lang="en-US" sz="2000" dirty="0">
                <a:solidFill>
                  <a:srgbClr val="595959"/>
                </a:solidFill>
                <a:latin typeface="Univers Condensed" panose="020B0506020202050204" pitchFamily="34" charset="0"/>
                <a:ea typeface="Nunito"/>
                <a:cs typeface="Nunito"/>
                <a:sym typeface="Nunito"/>
              </a:rPr>
              <a:t>we can present that strengthens our stories? (Number of people in our community, % POC, income levels, distance from hospitals, lack of greenspace)</a:t>
            </a:r>
            <a:endParaRPr lang="en-US" sz="2000" dirty="0">
              <a:solidFill>
                <a:srgbClr val="595959"/>
              </a:solidFill>
              <a:latin typeface="Univers Condensed" panose="020B0506020202050204" pitchFamily="34" charset="0"/>
              <a:ea typeface="Nunito"/>
              <a:cs typeface="Nunito"/>
            </a:endParaRPr>
          </a:p>
        </p:txBody>
      </p:sp>
      <p:pic>
        <p:nvPicPr>
          <p:cNvPr id="6" name="Picture 5" descr="Abstract aqua blue blurred bokeh background">
            <a:extLst>
              <a:ext uri="{FF2B5EF4-FFF2-40B4-BE49-F238E27FC236}">
                <a16:creationId xmlns:a16="http://schemas.microsoft.com/office/drawing/2014/main" id="{61E2505D-59D1-4ADE-8FDD-286BA7D9901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12192000" cy="1629049"/>
          </a:xfrm>
          <a:prstGeom prst="rect">
            <a:avLst/>
          </a:prstGeom>
        </p:spPr>
      </p:pic>
      <p:pic>
        <p:nvPicPr>
          <p:cNvPr id="7" name="Picture 6" descr="Diagram&#10;&#10;Description automatically generated">
            <a:extLst>
              <a:ext uri="{FF2B5EF4-FFF2-40B4-BE49-F238E27FC236}">
                <a16:creationId xmlns:a16="http://schemas.microsoft.com/office/drawing/2014/main" id="{99832A49-1CA1-4162-A597-5CBE35504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8" name="TextBox 7">
            <a:extLst>
              <a:ext uri="{FF2B5EF4-FFF2-40B4-BE49-F238E27FC236}">
                <a16:creationId xmlns:a16="http://schemas.microsoft.com/office/drawing/2014/main" id="{062AEF57-07D6-406A-8CB3-797C75B00A76}"/>
              </a:ext>
            </a:extLst>
          </p:cNvPr>
          <p:cNvSpPr txBox="1"/>
          <p:nvPr/>
        </p:nvSpPr>
        <p:spPr>
          <a:xfrm>
            <a:off x="1988932" y="507326"/>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Univers Condensed" panose="020B0506020202050204" pitchFamily="34" charset="0"/>
              </a:rPr>
              <a:t>Community Mapping: </a:t>
            </a:r>
            <a:r>
              <a:rPr lang="en-US" sz="4000" b="1" dirty="0">
                <a:latin typeface="Univers Condensed Light" panose="020B0306020202040204" pitchFamily="34" charset="0"/>
              </a:rPr>
              <a:t>Things to think about</a:t>
            </a:r>
          </a:p>
        </p:txBody>
      </p:sp>
      <p:pic>
        <p:nvPicPr>
          <p:cNvPr id="9" name="Picture 7">
            <a:extLst>
              <a:ext uri="{FF2B5EF4-FFF2-40B4-BE49-F238E27FC236}">
                <a16:creationId xmlns:a16="http://schemas.microsoft.com/office/drawing/2014/main" id="{14BE3148-C683-4348-BEBF-9B1BB4257005}"/>
              </a:ext>
            </a:extLst>
          </p:cNvPr>
          <p:cNvPicPr>
            <a:picLocks noChangeAspect="1"/>
          </p:cNvPicPr>
          <p:nvPr/>
        </p:nvPicPr>
        <p:blipFill rotWithShape="1">
          <a:blip r:embed="rId6"/>
          <a:srcRect l="-1356" r="-339" b="40000"/>
          <a:stretch/>
        </p:blipFill>
        <p:spPr>
          <a:xfrm>
            <a:off x="10367876" y="6442774"/>
            <a:ext cx="1769481" cy="264555"/>
          </a:xfrm>
          <a:prstGeom prst="rect">
            <a:avLst/>
          </a:prstGeom>
        </p:spPr>
      </p:pic>
      <p:sp>
        <p:nvSpPr>
          <p:cNvPr id="10" name="TextBox 9">
            <a:extLst>
              <a:ext uri="{FF2B5EF4-FFF2-40B4-BE49-F238E27FC236}">
                <a16:creationId xmlns:a16="http://schemas.microsoft.com/office/drawing/2014/main" id="{B14DF36B-B407-4C7B-A253-101B3D927B86}"/>
              </a:ext>
            </a:extLst>
          </p:cNvPr>
          <p:cNvSpPr txBox="1"/>
          <p:nvPr/>
        </p:nvSpPr>
        <p:spPr>
          <a:xfrm>
            <a:off x="10955320" y="6223948"/>
            <a:ext cx="1236680" cy="286232"/>
          </a:xfrm>
          <a:prstGeom prst="rect">
            <a:avLst/>
          </a:prstGeom>
          <a:noFill/>
        </p:spPr>
        <p:txBody>
          <a:bodyPr wrap="square" rtlCol="0">
            <a:spAutoFit/>
          </a:bodyPr>
          <a:lstStyle/>
          <a:p>
            <a:pPr algn="r">
              <a:lnSpc>
                <a:spcPct val="90000"/>
              </a:lnSpc>
            </a:pPr>
            <a:r>
              <a:rPr lang="en-US" sz="1400" dirty="0">
                <a:solidFill>
                  <a:srgbClr val="4DB2DE"/>
                </a:solidFill>
                <a:latin typeface="Univers Condensed" panose="020B0503020202020204" pitchFamily="34" charset="0"/>
              </a:rPr>
              <a:t>Created by </a:t>
            </a:r>
          </a:p>
        </p:txBody>
      </p:sp>
      <p:pic>
        <p:nvPicPr>
          <p:cNvPr id="13" name="Picture 12">
            <a:extLst>
              <a:ext uri="{FF2B5EF4-FFF2-40B4-BE49-F238E27FC236}">
                <a16:creationId xmlns:a16="http://schemas.microsoft.com/office/drawing/2014/main" id="{F2B35532-A23A-48BA-B254-6979A1A83DA9}"/>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5183" r="15183"/>
          <a:stretch/>
        </p:blipFill>
        <p:spPr>
          <a:xfrm rot="20938098">
            <a:off x="297912" y="2014813"/>
            <a:ext cx="3382042" cy="323791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600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7">
                                            <p:txEl>
                                              <p:pRg st="1" end="1"/>
                                            </p:txEl>
                                          </p:spTgt>
                                        </p:tgtEl>
                                        <p:attrNameLst>
                                          <p:attrName>style.visibility</p:attrName>
                                        </p:attrNameLst>
                                      </p:cBhvr>
                                      <p:to>
                                        <p:strVal val="visible"/>
                                      </p:to>
                                    </p:set>
                                    <p:animEffect transition="in" filter="fade">
                                      <p:cBhvr>
                                        <p:cTn id="7" dur="1000"/>
                                        <p:tgtEl>
                                          <p:spTgt spid="117">
                                            <p:txEl>
                                              <p:pRg st="1" end="1"/>
                                            </p:txEl>
                                          </p:spTgt>
                                        </p:tgtEl>
                                      </p:cBhvr>
                                    </p:animEffect>
                                    <p:anim calcmode="lin" valueType="num">
                                      <p:cBhvr>
                                        <p:cTn id="8" dur="1000" fill="hold"/>
                                        <p:tgtEl>
                                          <p:spTgt spid="11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7">
                                            <p:txEl>
                                              <p:pRg st="2" end="2"/>
                                            </p:txEl>
                                          </p:spTgt>
                                        </p:tgtEl>
                                        <p:attrNameLst>
                                          <p:attrName>style.visibility</p:attrName>
                                        </p:attrNameLst>
                                      </p:cBhvr>
                                      <p:to>
                                        <p:strVal val="visible"/>
                                      </p:to>
                                    </p:set>
                                    <p:animEffect transition="in" filter="fade">
                                      <p:cBhvr>
                                        <p:cTn id="14" dur="1000"/>
                                        <p:tgtEl>
                                          <p:spTgt spid="117">
                                            <p:txEl>
                                              <p:pRg st="2" end="2"/>
                                            </p:txEl>
                                          </p:spTgt>
                                        </p:tgtEl>
                                      </p:cBhvr>
                                    </p:animEffect>
                                    <p:anim calcmode="lin" valueType="num">
                                      <p:cBhvr>
                                        <p:cTn id="15" dur="1000" fill="hold"/>
                                        <p:tgtEl>
                                          <p:spTgt spid="1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7">
                                            <p:txEl>
                                              <p:pRg st="3" end="3"/>
                                            </p:txEl>
                                          </p:spTgt>
                                        </p:tgtEl>
                                        <p:attrNameLst>
                                          <p:attrName>style.visibility</p:attrName>
                                        </p:attrNameLst>
                                      </p:cBhvr>
                                      <p:to>
                                        <p:strVal val="visible"/>
                                      </p:to>
                                    </p:set>
                                    <p:animEffect transition="in" filter="fade">
                                      <p:cBhvr>
                                        <p:cTn id="21" dur="1000"/>
                                        <p:tgtEl>
                                          <p:spTgt spid="117">
                                            <p:txEl>
                                              <p:pRg st="3" end="3"/>
                                            </p:txEl>
                                          </p:spTgt>
                                        </p:tgtEl>
                                      </p:cBhvr>
                                    </p:animEffect>
                                    <p:anim calcmode="lin" valueType="num">
                                      <p:cBhvr>
                                        <p:cTn id="22" dur="1000" fill="hold"/>
                                        <p:tgtEl>
                                          <p:spTgt spid="11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group of people in a room&#10;&#10;Description automatically generated">
            <a:extLst>
              <a:ext uri="{FF2B5EF4-FFF2-40B4-BE49-F238E27FC236}">
                <a16:creationId xmlns:a16="http://schemas.microsoft.com/office/drawing/2014/main" id="{E8BC3786-A8C4-4ED9-B304-E5919AE1E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523" y="4904652"/>
            <a:ext cx="885066" cy="983407"/>
          </a:xfrm>
          <a:prstGeom prst="rect">
            <a:avLst/>
          </a:prstGeom>
        </p:spPr>
      </p:pic>
      <p:pic>
        <p:nvPicPr>
          <p:cNvPr id="26" name="Picture 25" descr="A church with a path and grass&#10;&#10;Description automatically generated">
            <a:extLst>
              <a:ext uri="{FF2B5EF4-FFF2-40B4-BE49-F238E27FC236}">
                <a16:creationId xmlns:a16="http://schemas.microsoft.com/office/drawing/2014/main" id="{E9AF4DF4-0960-4B0D-ADFD-D0AE8FD631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0" r="6386" b="18045"/>
          <a:stretch/>
        </p:blipFill>
        <p:spPr>
          <a:xfrm rot="19829092">
            <a:off x="1543945" y="1987672"/>
            <a:ext cx="1080129" cy="795149"/>
          </a:xfrm>
          <a:prstGeom prst="rect">
            <a:avLst/>
          </a:prstGeom>
        </p:spPr>
      </p:pic>
      <p:pic>
        <p:nvPicPr>
          <p:cNvPr id="22" name="Picture 21" descr="A large brick building with grass in front of a house&#10;&#10;Description automatically generated">
            <a:extLst>
              <a:ext uri="{FF2B5EF4-FFF2-40B4-BE49-F238E27FC236}">
                <a16:creationId xmlns:a16="http://schemas.microsoft.com/office/drawing/2014/main" id="{4EC71218-53F7-415E-8AFB-D2DB6BE142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9262"/>
          <a:stretch/>
        </p:blipFill>
        <p:spPr>
          <a:xfrm flipH="1">
            <a:off x="2855523" y="4209399"/>
            <a:ext cx="885066" cy="830997"/>
          </a:xfrm>
          <a:prstGeom prst="rect">
            <a:avLst/>
          </a:prstGeom>
        </p:spPr>
      </p:pic>
      <p:pic>
        <p:nvPicPr>
          <p:cNvPr id="6" name="Picture 5" descr="An aerial view of a city street&#10;&#10;Description automatically generated">
            <a:extLst>
              <a:ext uri="{FF2B5EF4-FFF2-40B4-BE49-F238E27FC236}">
                <a16:creationId xmlns:a16="http://schemas.microsoft.com/office/drawing/2014/main" id="{2E7C61B3-CB33-4F8B-A5B4-31AB0A4EF3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6443">
            <a:off x="3194563" y="1827360"/>
            <a:ext cx="1133089" cy="906250"/>
          </a:xfrm>
          <a:prstGeom prst="rect">
            <a:avLst/>
          </a:prstGeom>
        </p:spPr>
      </p:pic>
      <p:pic>
        <p:nvPicPr>
          <p:cNvPr id="24" name="Picture 23" descr="A picture containing person, grass, outdoor, field&#10;&#10;Description automatically generated">
            <a:extLst>
              <a:ext uri="{FF2B5EF4-FFF2-40B4-BE49-F238E27FC236}">
                <a16:creationId xmlns:a16="http://schemas.microsoft.com/office/drawing/2014/main" id="{62943EA2-219A-4061-903A-BF4D29A7DB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90421">
            <a:off x="3296392" y="3656806"/>
            <a:ext cx="1447005" cy="864812"/>
          </a:xfrm>
          <a:prstGeom prst="rect">
            <a:avLst/>
          </a:prstGeom>
        </p:spPr>
      </p:pic>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sp>
        <p:nvSpPr>
          <p:cNvPr id="8" name="TextBox 7"/>
          <p:cNvSpPr txBox="1"/>
          <p:nvPr/>
        </p:nvSpPr>
        <p:spPr>
          <a:xfrm>
            <a:off x="-337610" y="5858187"/>
            <a:ext cx="4220307" cy="830997"/>
          </a:xfrm>
          <a:prstGeom prst="rect">
            <a:avLst/>
          </a:prstGeom>
          <a:noFill/>
        </p:spPr>
        <p:txBody>
          <a:bodyPr wrap="square" rtlCol="0">
            <a:spAutoFit/>
          </a:bodyPr>
          <a:lstStyle/>
          <a:p>
            <a:pPr lvl="0" algn="r" eaLnBrk="0" fontAlgn="base" hangingPunct="0">
              <a:spcBef>
                <a:spcPct val="0"/>
              </a:spcBef>
              <a:spcAft>
                <a:spcPct val="0"/>
              </a:spcAft>
            </a:pPr>
            <a:endParaRPr lang="en-US" altLang="en-US" sz="3200">
              <a:solidFill>
                <a:srgbClr val="FFFFFF"/>
              </a:solidFill>
              <a:latin typeface="Calibri" panose="020F0502020204030204" pitchFamily="34" charset="0"/>
            </a:endParaRPr>
          </a:p>
          <a:p>
            <a:pPr lvl="0" algn="r" eaLnBrk="0" fontAlgn="base" hangingPunct="0">
              <a:spcBef>
                <a:spcPct val="0"/>
              </a:spcBef>
              <a:spcAft>
                <a:spcPct val="0"/>
              </a:spcAft>
            </a:pPr>
            <a:r>
              <a:rPr lang="en-US" altLang="en-US" sz="1400">
                <a:solidFill>
                  <a:srgbClr val="FFFFFF"/>
                </a:solidFill>
                <a:latin typeface="Calibri" panose="020F0502020204030204" pitchFamily="34" charset="0"/>
              </a:rPr>
              <a:t>Kathay Feng – kfeng@commoncause.org</a:t>
            </a:r>
          </a:p>
        </p:txBody>
      </p:sp>
      <p:sp>
        <p:nvSpPr>
          <p:cNvPr id="9" name="Title 1">
            <a:extLst>
              <a:ext uri="{FF2B5EF4-FFF2-40B4-BE49-F238E27FC236}">
                <a16:creationId xmlns:a16="http://schemas.microsoft.com/office/drawing/2014/main" id="{C4EE820F-C918-4099-957B-E63CA96B3684}"/>
              </a:ext>
            </a:extLst>
          </p:cNvPr>
          <p:cNvSpPr txBox="1">
            <a:spLocks/>
          </p:cNvSpPr>
          <p:nvPr/>
        </p:nvSpPr>
        <p:spPr>
          <a:xfrm>
            <a:off x="5913457" y="2313722"/>
            <a:ext cx="4886626" cy="22025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500" b="1" dirty="0">
                <a:latin typeface="Arial"/>
                <a:cs typeface="Arial"/>
              </a:rPr>
              <a:t>Go around the room. </a:t>
            </a:r>
          </a:p>
          <a:p>
            <a:pPr>
              <a:lnSpc>
                <a:spcPct val="100000"/>
              </a:lnSpc>
            </a:pPr>
            <a:r>
              <a:rPr lang="en-US" sz="2500" b="1" dirty="0">
                <a:latin typeface="Arial"/>
                <a:cs typeface="Arial"/>
              </a:rPr>
              <a:t>Please share...</a:t>
            </a:r>
          </a:p>
          <a:p>
            <a:pPr marL="342900" indent="-342900" algn="l">
              <a:lnSpc>
                <a:spcPct val="100000"/>
              </a:lnSpc>
              <a:buFont typeface="Arial"/>
              <a:buChar char="•"/>
            </a:pPr>
            <a:r>
              <a:rPr lang="en-US" sz="2500" b="1" dirty="0">
                <a:solidFill>
                  <a:schemeClr val="accent5"/>
                </a:solidFill>
                <a:latin typeface="Arial"/>
                <a:cs typeface="Arial"/>
              </a:rPr>
              <a:t>Your name</a:t>
            </a:r>
            <a:endParaRPr lang="en-US" sz="2500" dirty="0">
              <a:solidFill>
                <a:schemeClr val="accent5"/>
              </a:solidFill>
              <a:latin typeface="Arial"/>
              <a:cs typeface="Arial"/>
            </a:endParaRPr>
          </a:p>
          <a:p>
            <a:pPr marL="342900" indent="-342900" algn="l">
              <a:lnSpc>
                <a:spcPct val="100000"/>
              </a:lnSpc>
              <a:buFont typeface="Arial"/>
              <a:buChar char="•"/>
            </a:pPr>
            <a:r>
              <a:rPr lang="en-US" sz="2500" b="1" dirty="0">
                <a:solidFill>
                  <a:schemeClr val="accent5"/>
                </a:solidFill>
                <a:latin typeface="Arial"/>
                <a:cs typeface="Arial"/>
              </a:rPr>
              <a:t>The name of your community</a:t>
            </a:r>
            <a:endParaRPr lang="en-US" sz="2500" dirty="0">
              <a:solidFill>
                <a:schemeClr val="accent5"/>
              </a:solidFill>
              <a:latin typeface="Arial"/>
              <a:cs typeface="Arial"/>
            </a:endParaRPr>
          </a:p>
          <a:p>
            <a:pPr marL="342900" indent="-342900" algn="l">
              <a:lnSpc>
                <a:spcPct val="100000"/>
              </a:lnSpc>
              <a:buFont typeface="Arial"/>
              <a:buChar char="•"/>
            </a:pPr>
            <a:r>
              <a:rPr lang="en-US" sz="2500" b="1" dirty="0">
                <a:solidFill>
                  <a:schemeClr val="accent5"/>
                </a:solidFill>
                <a:latin typeface="Arial"/>
                <a:cs typeface="Arial"/>
              </a:rPr>
              <a:t>Share one thing you love about your community</a:t>
            </a:r>
            <a:endParaRPr lang="en-US" sz="2500" dirty="0">
              <a:solidFill>
                <a:schemeClr val="accent5"/>
              </a:solidFill>
              <a:latin typeface="Arial"/>
              <a:cs typeface="Arial"/>
            </a:endParaRPr>
          </a:p>
        </p:txBody>
      </p:sp>
      <p:sp>
        <p:nvSpPr>
          <p:cNvPr id="10" name="Content Placeholder 2">
            <a:extLst>
              <a:ext uri="{FF2B5EF4-FFF2-40B4-BE49-F238E27FC236}">
                <a16:creationId xmlns:a16="http://schemas.microsoft.com/office/drawing/2014/main" id="{577EECF4-C6A5-4207-9E70-94E937216786}"/>
              </a:ext>
            </a:extLst>
          </p:cNvPr>
          <p:cNvSpPr txBox="1">
            <a:spLocks/>
          </p:cNvSpPr>
          <p:nvPr/>
        </p:nvSpPr>
        <p:spPr>
          <a:xfrm>
            <a:off x="5910583" y="4618087"/>
            <a:ext cx="4886626" cy="1680323"/>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US" i="1" dirty="0" err="1">
                <a:latin typeface="Arial"/>
                <a:cs typeface="Arial"/>
              </a:rPr>
              <a:t>Eg</a:t>
            </a:r>
            <a:r>
              <a:rPr lang="en-US" i="1" dirty="0">
                <a:latin typeface="Arial"/>
                <a:cs typeface="Arial"/>
              </a:rPr>
              <a:t>: My name is Suzanne and I live in Harrisburg, in the Midtown Harrisburg neighborhood. One thing I love is my easy access to the Broad Street Farmer’s Market.</a:t>
            </a:r>
            <a:endParaRPr lang="en-US" dirty="0"/>
          </a:p>
        </p:txBody>
      </p:sp>
      <p:pic>
        <p:nvPicPr>
          <p:cNvPr id="16" name="Picture 15" descr="A group of people in a garden&#10;&#10;Description automatically generated">
            <a:extLst>
              <a:ext uri="{FF2B5EF4-FFF2-40B4-BE49-F238E27FC236}">
                <a16:creationId xmlns:a16="http://schemas.microsoft.com/office/drawing/2014/main" id="{2AD50D0F-AA2C-4F0B-98CE-0F0AA34B0D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058" t="517" r="24077" b="23195"/>
          <a:stretch/>
        </p:blipFill>
        <p:spPr>
          <a:xfrm>
            <a:off x="2363212" y="1790368"/>
            <a:ext cx="1046021" cy="795149"/>
          </a:xfrm>
          <a:prstGeom prst="rect">
            <a:avLst/>
          </a:prstGeom>
        </p:spPr>
      </p:pic>
      <p:pic>
        <p:nvPicPr>
          <p:cNvPr id="18" name="Picture 17" descr="A group of people standing in front of a crowd&#10;&#10;Description automatically generated">
            <a:extLst>
              <a:ext uri="{FF2B5EF4-FFF2-40B4-BE49-F238E27FC236}">
                <a16:creationId xmlns:a16="http://schemas.microsoft.com/office/drawing/2014/main" id="{883AE0B6-B981-4E5D-8AD4-5A985543EA91}"/>
              </a:ext>
            </a:extLst>
          </p:cNvPr>
          <p:cNvPicPr>
            <a:picLocks noChangeAspect="1"/>
          </p:cNvPicPr>
          <p:nvPr/>
        </p:nvPicPr>
        <p:blipFill rotWithShape="1">
          <a:blip r:embed="rId9">
            <a:extLst>
              <a:ext uri="{28A0092B-C50C-407E-A947-70E740481C1C}">
                <a14:useLocalDpi xmlns:a14="http://schemas.microsoft.com/office/drawing/2010/main" val="0"/>
              </a:ext>
            </a:extLst>
          </a:blip>
          <a:srcRect r="17796" b="988"/>
          <a:stretch/>
        </p:blipFill>
        <p:spPr>
          <a:xfrm rot="19646007">
            <a:off x="3809963" y="2355326"/>
            <a:ext cx="876273" cy="870742"/>
          </a:xfrm>
          <a:prstGeom prst="rect">
            <a:avLst/>
          </a:prstGeom>
        </p:spPr>
      </p:pic>
      <p:pic>
        <p:nvPicPr>
          <p:cNvPr id="20" name="Picture 19" descr="A group of people walking down the street&#10;&#10;Description automatically generated">
            <a:extLst>
              <a:ext uri="{FF2B5EF4-FFF2-40B4-BE49-F238E27FC236}">
                <a16:creationId xmlns:a16="http://schemas.microsoft.com/office/drawing/2014/main" id="{83D0A779-BBC3-4C91-A4B8-F19FE5F5C7D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386" t="1940" r="21564" b="6665"/>
          <a:stretch/>
        </p:blipFill>
        <p:spPr>
          <a:xfrm>
            <a:off x="3929725" y="2935252"/>
            <a:ext cx="909044" cy="993405"/>
          </a:xfrm>
          <a:prstGeom prst="rect">
            <a:avLst/>
          </a:prstGeom>
        </p:spPr>
      </p:pic>
      <p:pic>
        <p:nvPicPr>
          <p:cNvPr id="28" name="Picture 27" descr="A person sitting at a table with a plate of food&#10;&#10;Description automatically generated">
            <a:extLst>
              <a:ext uri="{FF2B5EF4-FFF2-40B4-BE49-F238E27FC236}">
                <a16:creationId xmlns:a16="http://schemas.microsoft.com/office/drawing/2014/main" id="{97BFAEF9-F7D3-4173-8FA1-8497062FC3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5523" y="6066426"/>
            <a:ext cx="905584" cy="679188"/>
          </a:xfrm>
          <a:prstGeom prst="rect">
            <a:avLst/>
          </a:prstGeom>
        </p:spPr>
      </p:pic>
      <p:pic>
        <p:nvPicPr>
          <p:cNvPr id="19" name="Picture 18" descr="Abstract aqua blue blurred bokeh background">
            <a:extLst>
              <a:ext uri="{FF2B5EF4-FFF2-40B4-BE49-F238E27FC236}">
                <a16:creationId xmlns:a16="http://schemas.microsoft.com/office/drawing/2014/main" id="{0DA367A9-D901-4748-AE46-FE439C739CA9}"/>
              </a:ext>
            </a:extLst>
          </p:cNvPr>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21" name="Picture 20" descr="Diagram&#10;&#10;Description automatically generated">
            <a:extLst>
              <a:ext uri="{FF2B5EF4-FFF2-40B4-BE49-F238E27FC236}">
                <a16:creationId xmlns:a16="http://schemas.microsoft.com/office/drawing/2014/main" id="{92186403-51CA-47BD-B40D-36F8B2F6ECD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23" name="TextBox 22">
            <a:extLst>
              <a:ext uri="{FF2B5EF4-FFF2-40B4-BE49-F238E27FC236}">
                <a16:creationId xmlns:a16="http://schemas.microsoft.com/office/drawing/2014/main" id="{5C4C3348-E0D9-4963-9D9C-8F1AED222455}"/>
              </a:ext>
            </a:extLst>
          </p:cNvPr>
          <p:cNvSpPr txBox="1"/>
          <p:nvPr/>
        </p:nvSpPr>
        <p:spPr>
          <a:xfrm>
            <a:off x="1942375" y="231383"/>
            <a:ext cx="8632860" cy="707886"/>
          </a:xfrm>
          <a:prstGeom prst="rect">
            <a:avLst/>
          </a:prstGeom>
          <a:noFill/>
        </p:spPr>
        <p:txBody>
          <a:bodyPr wrap="square">
            <a:spAutoFit/>
          </a:bodyPr>
          <a:lstStyle/>
          <a:p>
            <a:pPr marL="457200" indent="-457200">
              <a:spcAft>
                <a:spcPts val="1200"/>
              </a:spcAft>
              <a:buClr>
                <a:srgbClr val="9989EF"/>
              </a:buClr>
            </a:pPr>
            <a:r>
              <a:rPr lang="en-US" sz="4000" b="1" dirty="0">
                <a:latin typeface="Univers" panose="020B0503020202020204" pitchFamily="34" charset="0"/>
              </a:rPr>
              <a:t>Communities: </a:t>
            </a:r>
            <a:r>
              <a:rPr lang="en-US" sz="4000" b="1" dirty="0">
                <a:latin typeface="Univers Light" panose="020B0403020202020204" pitchFamily="34" charset="0"/>
              </a:rPr>
              <a:t>Telling our stories</a:t>
            </a:r>
            <a:endParaRPr lang="en-US" sz="4000" b="1" dirty="0">
              <a:solidFill>
                <a:schemeClr val="bg1"/>
              </a:solidFill>
              <a:latin typeface="Univers Light" panose="020B0403020202020204" pitchFamily="34" charset="0"/>
            </a:endParaRPr>
          </a:p>
        </p:txBody>
      </p:sp>
      <p:pic>
        <p:nvPicPr>
          <p:cNvPr id="25" name="Picture 24">
            <a:extLst>
              <a:ext uri="{FF2B5EF4-FFF2-40B4-BE49-F238E27FC236}">
                <a16:creationId xmlns:a16="http://schemas.microsoft.com/office/drawing/2014/main" id="{57A8DFFB-B924-4848-B87C-DCD14DFD4D2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87571" y="6279096"/>
            <a:ext cx="1444377" cy="370565"/>
          </a:xfrm>
          <a:prstGeom prst="rect">
            <a:avLst/>
          </a:prstGeom>
        </p:spPr>
      </p:pic>
      <p:sp>
        <p:nvSpPr>
          <p:cNvPr id="27" name="TextBox 26">
            <a:extLst>
              <a:ext uri="{FF2B5EF4-FFF2-40B4-BE49-F238E27FC236}">
                <a16:creationId xmlns:a16="http://schemas.microsoft.com/office/drawing/2014/main" id="{AD5ED413-404A-476E-9776-20AB9AFFE430}"/>
              </a:ext>
            </a:extLst>
          </p:cNvPr>
          <p:cNvSpPr txBox="1"/>
          <p:nvPr/>
        </p:nvSpPr>
        <p:spPr>
          <a:xfrm>
            <a:off x="10765001" y="5743565"/>
            <a:ext cx="1236680" cy="535531"/>
          </a:xfrm>
          <a:prstGeom prst="rect">
            <a:avLst/>
          </a:prstGeom>
          <a:noFill/>
        </p:spPr>
        <p:txBody>
          <a:bodyPr wrap="square" rtlCol="0">
            <a:spAutoFit/>
          </a:bodyPr>
          <a:lstStyle/>
          <a:p>
            <a:pPr algn="r">
              <a:lnSpc>
                <a:spcPct val="90000"/>
              </a:lnSpc>
            </a:pPr>
            <a:endParaRPr lang="en-US" b="1" dirty="0">
              <a:solidFill>
                <a:srgbClr val="BBEE9E"/>
              </a:solidFill>
              <a:latin typeface="Arial Narrow" panose="020B0606020202030204" pitchFamily="34" charset="0"/>
            </a:endParaRPr>
          </a:p>
          <a:p>
            <a:pPr algn="r">
              <a:lnSpc>
                <a:spcPct val="90000"/>
              </a:lnSpc>
            </a:pPr>
            <a:r>
              <a:rPr lang="en-US" sz="1400" b="1" i="1" dirty="0">
                <a:solidFill>
                  <a:srgbClr val="4DB2DE"/>
                </a:solidFill>
                <a:latin typeface="Arial Narrow" panose="020B0606020202030204" pitchFamily="34" charset="0"/>
              </a:rPr>
              <a:t>Created by </a:t>
            </a:r>
          </a:p>
        </p:txBody>
      </p:sp>
    </p:spTree>
    <p:extLst>
      <p:ext uri="{BB962C8B-B14F-4D97-AF65-F5344CB8AC3E}">
        <p14:creationId xmlns:p14="http://schemas.microsoft.com/office/powerpoint/2010/main" val="1315695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people walking down a sidewalk&#10;&#10;Description automatically generated with medium confidence">
            <a:extLst>
              <a:ext uri="{FF2B5EF4-FFF2-40B4-BE49-F238E27FC236}">
                <a16:creationId xmlns:a16="http://schemas.microsoft.com/office/drawing/2014/main" id="{A6308681-DBC0-496E-9CAD-8C9B25D175B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9410" y="2384142"/>
            <a:ext cx="2561421" cy="1704946"/>
          </a:xfrm>
          <a:prstGeom prst="rect">
            <a:avLst/>
          </a:prstGeom>
        </p:spPr>
      </p:pic>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sp>
        <p:nvSpPr>
          <p:cNvPr id="9" name="Title 1">
            <a:extLst>
              <a:ext uri="{FF2B5EF4-FFF2-40B4-BE49-F238E27FC236}">
                <a16:creationId xmlns:a16="http://schemas.microsoft.com/office/drawing/2014/main" id="{C4EE820F-C918-4099-957B-E63CA96B3684}"/>
              </a:ext>
            </a:extLst>
          </p:cNvPr>
          <p:cNvSpPr txBox="1">
            <a:spLocks/>
          </p:cNvSpPr>
          <p:nvPr/>
        </p:nvSpPr>
        <p:spPr>
          <a:xfrm>
            <a:off x="6683611" y="2856003"/>
            <a:ext cx="4886626" cy="28364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5"/>
                </a:solidFill>
                <a:latin typeface="Arial"/>
                <a:cs typeface="Arial"/>
              </a:rPr>
              <a:t>Take a minute </a:t>
            </a:r>
          </a:p>
          <a:p>
            <a:r>
              <a:rPr lang="en-US" sz="2800" b="1" dirty="0">
                <a:solidFill>
                  <a:schemeClr val="accent5"/>
                </a:solidFill>
                <a:latin typeface="Arial"/>
                <a:cs typeface="Arial"/>
              </a:rPr>
              <a:t>to write down a description of your community or neighborhood.</a:t>
            </a:r>
          </a:p>
          <a:p>
            <a:r>
              <a:rPr lang="en-US" sz="2000" b="1" i="1" dirty="0">
                <a:solidFill>
                  <a:schemeClr val="accent5"/>
                </a:solidFill>
                <a:latin typeface="Arial"/>
                <a:cs typeface="Arial"/>
              </a:rPr>
              <a:t>How would you describe your community to someone who is thinking about moving there?</a:t>
            </a:r>
          </a:p>
          <a:p>
            <a:endParaRPr lang="en-US" sz="2800" b="1" dirty="0">
              <a:latin typeface="Arial"/>
              <a:cs typeface="Arial"/>
            </a:endParaRPr>
          </a:p>
          <a:p>
            <a:r>
              <a:rPr lang="en-US" sz="2800" b="1" dirty="0">
                <a:latin typeface="Arial"/>
                <a:cs typeface="Arial"/>
              </a:rPr>
              <a:t>You can use the Chat box to share!</a:t>
            </a:r>
          </a:p>
        </p:txBody>
      </p:sp>
      <p:sp>
        <p:nvSpPr>
          <p:cNvPr id="10" name="Content Placeholder 2">
            <a:extLst>
              <a:ext uri="{FF2B5EF4-FFF2-40B4-BE49-F238E27FC236}">
                <a16:creationId xmlns:a16="http://schemas.microsoft.com/office/drawing/2014/main" id="{577EECF4-C6A5-4207-9E70-94E937216786}"/>
              </a:ext>
            </a:extLst>
          </p:cNvPr>
          <p:cNvSpPr txBox="1">
            <a:spLocks/>
          </p:cNvSpPr>
          <p:nvPr/>
        </p:nvSpPr>
        <p:spPr>
          <a:xfrm>
            <a:off x="6467174" y="4130565"/>
            <a:ext cx="4886626" cy="20463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pic>
        <p:nvPicPr>
          <p:cNvPr id="2050" name="Picture 2" descr="Maryland Neighborhood Spotlight: Woodlawn">
            <a:extLst>
              <a:ext uri="{FF2B5EF4-FFF2-40B4-BE49-F238E27FC236}">
                <a16:creationId xmlns:a16="http://schemas.microsoft.com/office/drawing/2014/main" id="{E8C2EE74-6718-4DE9-91F5-C034EC1D6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5492" y="4915252"/>
            <a:ext cx="2121803" cy="14196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bstract aqua blue blurred bokeh background">
            <a:extLst>
              <a:ext uri="{FF2B5EF4-FFF2-40B4-BE49-F238E27FC236}">
                <a16:creationId xmlns:a16="http://schemas.microsoft.com/office/drawing/2014/main" id="{965755A8-BFAE-4B70-A51D-53D11784477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16" name="Picture 15" descr="Diagram&#10;&#10;Description automatically generated">
            <a:extLst>
              <a:ext uri="{FF2B5EF4-FFF2-40B4-BE49-F238E27FC236}">
                <a16:creationId xmlns:a16="http://schemas.microsoft.com/office/drawing/2014/main" id="{B7D1B5DD-9C75-431E-A6D4-F09E68F550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8" name="TextBox 17">
            <a:extLst>
              <a:ext uri="{FF2B5EF4-FFF2-40B4-BE49-F238E27FC236}">
                <a16:creationId xmlns:a16="http://schemas.microsoft.com/office/drawing/2014/main" id="{7693B7DA-85A9-4810-A6F1-D70E3343EAC4}"/>
              </a:ext>
            </a:extLst>
          </p:cNvPr>
          <p:cNvSpPr txBox="1"/>
          <p:nvPr/>
        </p:nvSpPr>
        <p:spPr>
          <a:xfrm>
            <a:off x="1942375" y="231383"/>
            <a:ext cx="8632860" cy="707886"/>
          </a:xfrm>
          <a:prstGeom prst="rect">
            <a:avLst/>
          </a:prstGeom>
          <a:noFill/>
        </p:spPr>
        <p:txBody>
          <a:bodyPr wrap="square">
            <a:spAutoFit/>
          </a:bodyPr>
          <a:lstStyle/>
          <a:p>
            <a:pPr marL="457200" indent="-457200">
              <a:spcAft>
                <a:spcPts val="1200"/>
              </a:spcAft>
              <a:buClr>
                <a:srgbClr val="9989EF"/>
              </a:buClr>
            </a:pPr>
            <a:r>
              <a:rPr lang="en-US" sz="4000" b="1" dirty="0">
                <a:latin typeface="Univers" panose="020B0503020202020204" pitchFamily="34" charset="0"/>
              </a:rPr>
              <a:t>Communities: </a:t>
            </a:r>
            <a:r>
              <a:rPr lang="en-US" sz="4000" b="1" dirty="0">
                <a:latin typeface="Univers Light" panose="020B0403020202020204" pitchFamily="34" charset="0"/>
              </a:rPr>
              <a:t>Telling our stories</a:t>
            </a:r>
            <a:endParaRPr lang="en-US" sz="4000" b="1" dirty="0">
              <a:solidFill>
                <a:schemeClr val="bg1"/>
              </a:solidFill>
              <a:latin typeface="Univers Light" panose="020B0403020202020204" pitchFamily="34" charset="0"/>
            </a:endParaRPr>
          </a:p>
        </p:txBody>
      </p:sp>
      <p:pic>
        <p:nvPicPr>
          <p:cNvPr id="8" name="Picture 7">
            <a:extLst>
              <a:ext uri="{FF2B5EF4-FFF2-40B4-BE49-F238E27FC236}">
                <a16:creationId xmlns:a16="http://schemas.microsoft.com/office/drawing/2014/main" id="{A91302BC-212B-4661-B4F3-92F310928E09}"/>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19168" y="3819474"/>
            <a:ext cx="2645314" cy="1763543"/>
          </a:xfrm>
          <a:prstGeom prst="rect">
            <a:avLst/>
          </a:prstGeom>
        </p:spPr>
      </p:pic>
      <p:pic>
        <p:nvPicPr>
          <p:cNvPr id="15" name="Picture 14" descr="A group of people sitting at a table with food&#10;&#10;Description automatically generated">
            <a:extLst>
              <a:ext uri="{FF2B5EF4-FFF2-40B4-BE49-F238E27FC236}">
                <a16:creationId xmlns:a16="http://schemas.microsoft.com/office/drawing/2014/main" id="{AF55F02B-98B3-4037-97E8-14DB99242A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1918" y="5169515"/>
            <a:ext cx="2309741" cy="1541227"/>
          </a:xfrm>
          <a:prstGeom prst="rect">
            <a:avLst/>
          </a:prstGeom>
        </p:spPr>
      </p:pic>
      <p:pic>
        <p:nvPicPr>
          <p:cNvPr id="20" name="Picture 19">
            <a:extLst>
              <a:ext uri="{FF2B5EF4-FFF2-40B4-BE49-F238E27FC236}">
                <a16:creationId xmlns:a16="http://schemas.microsoft.com/office/drawing/2014/main" id="{99CEA5AF-9E9E-44AB-BC00-7041440AF523}"/>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4216976" y="3236615"/>
            <a:ext cx="2429745" cy="1822309"/>
          </a:xfrm>
          <a:prstGeom prst="rect">
            <a:avLst/>
          </a:prstGeom>
        </p:spPr>
      </p:pic>
      <p:pic>
        <p:nvPicPr>
          <p:cNvPr id="1026" name="Picture 2" descr="Image result for Community meeting">
            <a:extLst>
              <a:ext uri="{FF2B5EF4-FFF2-40B4-BE49-F238E27FC236}">
                <a16:creationId xmlns:a16="http://schemas.microsoft.com/office/drawing/2014/main" id="{9591C7A5-4377-46F1-89A0-46ED05C090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66440" y="1711580"/>
            <a:ext cx="2301072" cy="1534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7BD74A8-78F4-411A-B6B7-94BEA4325D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87571" y="6279096"/>
            <a:ext cx="1444377" cy="370565"/>
          </a:xfrm>
          <a:prstGeom prst="rect">
            <a:avLst/>
          </a:prstGeom>
        </p:spPr>
      </p:pic>
      <p:sp>
        <p:nvSpPr>
          <p:cNvPr id="19" name="TextBox 18">
            <a:extLst>
              <a:ext uri="{FF2B5EF4-FFF2-40B4-BE49-F238E27FC236}">
                <a16:creationId xmlns:a16="http://schemas.microsoft.com/office/drawing/2014/main" id="{D9218517-8DEF-41FF-AF06-D7CF0822D0F6}"/>
              </a:ext>
            </a:extLst>
          </p:cNvPr>
          <p:cNvSpPr txBox="1"/>
          <p:nvPr/>
        </p:nvSpPr>
        <p:spPr>
          <a:xfrm>
            <a:off x="10765001" y="5743565"/>
            <a:ext cx="1236680" cy="535531"/>
          </a:xfrm>
          <a:prstGeom prst="rect">
            <a:avLst/>
          </a:prstGeom>
          <a:noFill/>
        </p:spPr>
        <p:txBody>
          <a:bodyPr wrap="square" rtlCol="0">
            <a:spAutoFit/>
          </a:bodyPr>
          <a:lstStyle/>
          <a:p>
            <a:pPr algn="r">
              <a:lnSpc>
                <a:spcPct val="90000"/>
              </a:lnSpc>
            </a:pPr>
            <a:endParaRPr lang="en-US" b="1" dirty="0">
              <a:solidFill>
                <a:srgbClr val="BBEE9E"/>
              </a:solidFill>
              <a:latin typeface="Arial Narrow" panose="020B0606020202030204" pitchFamily="34" charset="0"/>
            </a:endParaRPr>
          </a:p>
          <a:p>
            <a:pPr algn="r">
              <a:lnSpc>
                <a:spcPct val="90000"/>
              </a:lnSpc>
            </a:pPr>
            <a:r>
              <a:rPr lang="en-US" sz="1400" b="1" i="1" dirty="0">
                <a:solidFill>
                  <a:srgbClr val="4DB2DE"/>
                </a:solidFill>
                <a:latin typeface="Arial Narrow" panose="020B0606020202030204" pitchFamily="34" charset="0"/>
              </a:rPr>
              <a:t>Created by </a:t>
            </a:r>
          </a:p>
        </p:txBody>
      </p:sp>
    </p:spTree>
    <p:extLst>
      <p:ext uri="{BB962C8B-B14F-4D97-AF65-F5344CB8AC3E}">
        <p14:creationId xmlns:p14="http://schemas.microsoft.com/office/powerpoint/2010/main" val="2706365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6">
            <a:extLst>
              <a:ext uri="{FF2B5EF4-FFF2-40B4-BE49-F238E27FC236}">
                <a16:creationId xmlns:a16="http://schemas.microsoft.com/office/drawing/2014/main" id="{1720BAEA-010A-4A94-8772-8D959B0E38F8}"/>
              </a:ext>
            </a:extLst>
          </p:cNvPr>
          <p:cNvPicPr>
            <a:picLocks noChangeAspect="1"/>
          </p:cNvPicPr>
          <p:nvPr/>
        </p:nvPicPr>
        <p:blipFill>
          <a:blip r:embed="rId3"/>
          <a:stretch>
            <a:fillRect/>
          </a:stretch>
        </p:blipFill>
        <p:spPr>
          <a:xfrm>
            <a:off x="8406891" y="3804428"/>
            <a:ext cx="482180" cy="801897"/>
          </a:xfrm>
          <a:prstGeom prst="rect">
            <a:avLst/>
          </a:prstGeom>
        </p:spPr>
      </p:pic>
      <p:sp>
        <p:nvSpPr>
          <p:cNvPr id="5122" name="Title 1">
            <a:extLst>
              <a:ext uri="{FF2B5EF4-FFF2-40B4-BE49-F238E27FC236}">
                <a16:creationId xmlns:a16="http://schemas.microsoft.com/office/drawing/2014/main" id="{9CAF1E21-F15A-4496-9AD0-302B4593A1A4}"/>
              </a:ext>
            </a:extLst>
          </p:cNvPr>
          <p:cNvSpPr txBox="1">
            <a:spLocks/>
          </p:cNvSpPr>
          <p:nvPr/>
        </p:nvSpPr>
        <p:spPr bwMode="auto">
          <a:xfrm>
            <a:off x="1676400" y="0"/>
            <a:ext cx="556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ts val="4000"/>
              </a:lnSpc>
            </a:pPr>
            <a:r>
              <a:rPr lang="en-US" altLang="en-US" sz="3200" b="1">
                <a:solidFill>
                  <a:schemeClr val="bg1"/>
                </a:solidFill>
              </a:rPr>
              <a:t>What is redistricting?</a:t>
            </a:r>
          </a:p>
        </p:txBody>
      </p:sp>
      <p:pic>
        <p:nvPicPr>
          <p:cNvPr id="5125" name="Picture 3" descr="D:\documents\2 Immigrant Power\MIV\2008\SoCal\Issue Analysis Forums\presentation\img\male icon.png">
            <a:extLst>
              <a:ext uri="{FF2B5EF4-FFF2-40B4-BE49-F238E27FC236}">
                <a16:creationId xmlns:a16="http://schemas.microsoft.com/office/drawing/2014/main" id="{83ABE6F8-EFFE-4FE2-96A7-CAFBEDC21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3725" y="4368950"/>
            <a:ext cx="544513" cy="762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D:\documents\2 Immigrant Power\MIV\2008\SoCal\Issue Analysis Forums\presentation\img\famel icon.png">
            <a:extLst>
              <a:ext uri="{FF2B5EF4-FFF2-40B4-BE49-F238E27FC236}">
                <a16:creationId xmlns:a16="http://schemas.microsoft.com/office/drawing/2014/main" id="{EED7B2C5-876C-4426-B367-2C4C89E38905}"/>
              </a:ext>
            </a:extLst>
          </p:cNvPr>
          <p:cNvPicPr>
            <a:picLocks noChangeAspect="1" noChangeArrowheads="1"/>
          </p:cNvPicPr>
          <p:nvPr/>
        </p:nvPicPr>
        <p:blipFill>
          <a:blip r:embed="rId5">
            <a:lum bright="24000" contrast="-16000"/>
            <a:extLst>
              <a:ext uri="{28A0092B-C50C-407E-A947-70E740481C1C}">
                <a14:useLocalDpi xmlns:a14="http://schemas.microsoft.com/office/drawing/2010/main" val="0"/>
              </a:ext>
            </a:extLst>
          </a:blip>
          <a:srcRect/>
          <a:stretch>
            <a:fillRect/>
          </a:stretch>
        </p:blipFill>
        <p:spPr bwMode="auto">
          <a:xfrm>
            <a:off x="9112770" y="4593236"/>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 descr="D:\documents\2 Immigrant Power\MIV\2008\SoCal\Issue Analysis Forums\presentation\img\famel icon.png">
            <a:extLst>
              <a:ext uri="{FF2B5EF4-FFF2-40B4-BE49-F238E27FC236}">
                <a16:creationId xmlns:a16="http://schemas.microsoft.com/office/drawing/2014/main" id="{E9D33D56-6F42-428E-AE6A-F875886AB5B9}"/>
              </a:ext>
            </a:extLst>
          </p:cNvPr>
          <p:cNvPicPr>
            <a:picLocks noChangeAspect="1" noChangeArrowheads="1"/>
          </p:cNvPicPr>
          <p:nvPr/>
        </p:nvPicPr>
        <p:blipFill>
          <a:blip r:embed="rId5">
            <a:lum bright="24000" contrast="-16000"/>
            <a:extLst>
              <a:ext uri="{28A0092B-C50C-407E-A947-70E740481C1C}">
                <a14:useLocalDpi xmlns:a14="http://schemas.microsoft.com/office/drawing/2010/main" val="0"/>
              </a:ext>
            </a:extLst>
          </a:blip>
          <a:srcRect/>
          <a:stretch>
            <a:fillRect/>
          </a:stretch>
        </p:blipFill>
        <p:spPr bwMode="auto">
          <a:xfrm>
            <a:off x="5836170" y="3755036"/>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 descr="D:\documents\2 Immigrant Power\MIV\2008\SoCal\Issue Analysis Forums\presentation\img\famel icon.png">
            <a:extLst>
              <a:ext uri="{FF2B5EF4-FFF2-40B4-BE49-F238E27FC236}">
                <a16:creationId xmlns:a16="http://schemas.microsoft.com/office/drawing/2014/main" id="{E6F768A7-B350-4EA4-8E8E-B09BCA9B4454}"/>
              </a:ext>
            </a:extLst>
          </p:cNvPr>
          <p:cNvPicPr>
            <a:picLocks noChangeAspect="1" noChangeArrowheads="1"/>
          </p:cNvPicPr>
          <p:nvPr/>
        </p:nvPicPr>
        <p:blipFill>
          <a:blip r:embed="rId5">
            <a:lum bright="24000" contrast="-16000"/>
            <a:extLst>
              <a:ext uri="{28A0092B-C50C-407E-A947-70E740481C1C}">
                <a14:useLocalDpi xmlns:a14="http://schemas.microsoft.com/office/drawing/2010/main" val="0"/>
              </a:ext>
            </a:extLst>
          </a:blip>
          <a:srcRect/>
          <a:stretch>
            <a:fillRect/>
          </a:stretch>
        </p:blipFill>
        <p:spPr bwMode="auto">
          <a:xfrm>
            <a:off x="6064770" y="3145436"/>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3" descr="D:\documents\2 Immigrant Power\MIV\2008\SoCal\Issue Analysis Forums\presentation\img\male icon.png">
            <a:extLst>
              <a:ext uri="{FF2B5EF4-FFF2-40B4-BE49-F238E27FC236}">
                <a16:creationId xmlns:a16="http://schemas.microsoft.com/office/drawing/2014/main" id="{2B65D6C1-8DBF-4B53-93BC-9396A56A66C7}"/>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6587058" y="4593236"/>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2" descr="D:\documents\2 Immigrant Power\MIV\2008\SoCal\Issue Analysis Forums\presentation\img\famel icon.png">
            <a:extLst>
              <a:ext uri="{FF2B5EF4-FFF2-40B4-BE49-F238E27FC236}">
                <a16:creationId xmlns:a16="http://schemas.microsoft.com/office/drawing/2014/main" id="{B1C82325-E613-47F6-BE3E-028713166ABB}"/>
              </a:ext>
            </a:extLst>
          </p:cNvPr>
          <p:cNvPicPr>
            <a:picLocks noChangeAspect="1" noChangeArrowheads="1"/>
          </p:cNvPicPr>
          <p:nvPr/>
        </p:nvPicPr>
        <p:blipFill>
          <a:blip r:embed="rId5">
            <a:lum bright="24000" contrast="-16000"/>
            <a:extLst>
              <a:ext uri="{28A0092B-C50C-407E-A947-70E740481C1C}">
                <a14:useLocalDpi xmlns:a14="http://schemas.microsoft.com/office/drawing/2010/main" val="0"/>
              </a:ext>
            </a:extLst>
          </a:blip>
          <a:srcRect/>
          <a:stretch>
            <a:fillRect/>
          </a:stretch>
        </p:blipFill>
        <p:spPr bwMode="auto">
          <a:xfrm>
            <a:off x="5988570" y="4821836"/>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3" descr="D:\documents\2 Immigrant Power\MIV\2008\SoCal\Issue Analysis Forums\presentation\img\male icon.png">
            <a:extLst>
              <a:ext uri="{FF2B5EF4-FFF2-40B4-BE49-F238E27FC236}">
                <a16:creationId xmlns:a16="http://schemas.microsoft.com/office/drawing/2014/main" id="{1FFAB0C8-5E16-4EB4-AD33-20AAF43BB724}"/>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7044258" y="2535836"/>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2" descr="D:\documents\2 Immigrant Power\MIV\2008\SoCal\Issue Analysis Forums\presentation\img\famel icon.png">
            <a:extLst>
              <a:ext uri="{FF2B5EF4-FFF2-40B4-BE49-F238E27FC236}">
                <a16:creationId xmlns:a16="http://schemas.microsoft.com/office/drawing/2014/main" id="{8EEBFAA5-6DE9-4F7A-A569-1FE6AC624193}"/>
              </a:ext>
            </a:extLst>
          </p:cNvPr>
          <p:cNvPicPr>
            <a:picLocks noChangeAspect="1" noChangeArrowheads="1"/>
          </p:cNvPicPr>
          <p:nvPr/>
        </p:nvPicPr>
        <p:blipFill>
          <a:blip r:embed="rId5">
            <a:lum bright="24000" contrast="-16000"/>
            <a:extLst>
              <a:ext uri="{28A0092B-C50C-407E-A947-70E740481C1C}">
                <a14:useLocalDpi xmlns:a14="http://schemas.microsoft.com/office/drawing/2010/main" val="0"/>
              </a:ext>
            </a:extLst>
          </a:blip>
          <a:srcRect/>
          <a:stretch>
            <a:fillRect/>
          </a:stretch>
        </p:blipFill>
        <p:spPr bwMode="auto">
          <a:xfrm>
            <a:off x="6521970" y="2535836"/>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8" name="TextBox 40">
            <a:extLst>
              <a:ext uri="{FF2B5EF4-FFF2-40B4-BE49-F238E27FC236}">
                <a16:creationId xmlns:a16="http://schemas.microsoft.com/office/drawing/2014/main" id="{936EABAD-C68C-4865-9AFB-2CA4B24C685F}"/>
              </a:ext>
            </a:extLst>
          </p:cNvPr>
          <p:cNvSpPr txBox="1">
            <a:spLocks noChangeArrowheads="1"/>
          </p:cNvSpPr>
          <p:nvPr/>
        </p:nvSpPr>
        <p:spPr bwMode="auto">
          <a:xfrm>
            <a:off x="5912370" y="3678837"/>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a:cs typeface="Arial" panose="020B0604020202020204" pitchFamily="34" charset="0"/>
              </a:rPr>
              <a:t>5</a:t>
            </a:r>
          </a:p>
        </p:txBody>
      </p:sp>
      <p:pic>
        <p:nvPicPr>
          <p:cNvPr id="5137" name="Picture 3" descr="D:\documents\2 Immigrant Power\MIV\2008\SoCal\Issue Analysis Forums\presentation\img\male icon.png">
            <a:extLst>
              <a:ext uri="{FF2B5EF4-FFF2-40B4-BE49-F238E27FC236}">
                <a16:creationId xmlns:a16="http://schemas.microsoft.com/office/drawing/2014/main" id="{82801AF0-21B1-4B74-B784-1F07940627FF}"/>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9558858" y="2002436"/>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2" descr="D:\documents\2 Immigrant Power\MIV\2008\SoCal\Issue Analysis Forums\presentation\img\famel icon.png">
            <a:extLst>
              <a:ext uri="{FF2B5EF4-FFF2-40B4-BE49-F238E27FC236}">
                <a16:creationId xmlns:a16="http://schemas.microsoft.com/office/drawing/2014/main" id="{E3E82080-918B-4166-B2F3-74680DF25052}"/>
              </a:ext>
            </a:extLst>
          </p:cNvPr>
          <p:cNvPicPr>
            <a:picLocks noChangeAspect="1" noChangeArrowheads="1"/>
          </p:cNvPicPr>
          <p:nvPr/>
        </p:nvPicPr>
        <p:blipFill>
          <a:blip r:embed="rId5">
            <a:lum bright="24000" contrast="-16000"/>
            <a:extLst>
              <a:ext uri="{28A0092B-C50C-407E-A947-70E740481C1C}">
                <a14:useLocalDpi xmlns:a14="http://schemas.microsoft.com/office/drawing/2010/main" val="0"/>
              </a:ext>
            </a:extLst>
          </a:blip>
          <a:srcRect/>
          <a:stretch>
            <a:fillRect/>
          </a:stretch>
        </p:blipFill>
        <p:spPr bwMode="auto">
          <a:xfrm>
            <a:off x="7990469" y="2865078"/>
            <a:ext cx="4968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3" descr="D:\documents\2 Immigrant Power\MIV\2008\SoCal\Issue Analysis Forums\presentation\img\male icon.png">
            <a:extLst>
              <a:ext uri="{FF2B5EF4-FFF2-40B4-BE49-F238E27FC236}">
                <a16:creationId xmlns:a16="http://schemas.microsoft.com/office/drawing/2014/main" id="{23B38D1C-535C-42B0-AEF5-8741B87FDBC5}"/>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9117084" y="3290648"/>
            <a:ext cx="573267" cy="776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3" descr="D:\documents\2 Immigrant Power\MIV\2008\SoCal\Issue Analysis Forums\presentation\img\male icon.png">
            <a:extLst>
              <a:ext uri="{FF2B5EF4-FFF2-40B4-BE49-F238E27FC236}">
                <a16:creationId xmlns:a16="http://schemas.microsoft.com/office/drawing/2014/main" id="{B376B580-C7E8-4E51-A8D6-D4FB300190CA}"/>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8807971" y="5126636"/>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2" descr="D:\documents\2 Immigrant Power\MIV\2008\SoCal\Issue Analysis Forums\presentation\img\famel icon.png">
            <a:extLst>
              <a:ext uri="{FF2B5EF4-FFF2-40B4-BE49-F238E27FC236}">
                <a16:creationId xmlns:a16="http://schemas.microsoft.com/office/drawing/2014/main" id="{00230CF0-DC17-4EF8-A4F7-7D01414CF602}"/>
              </a:ext>
            </a:extLst>
          </p:cNvPr>
          <p:cNvPicPr>
            <a:picLocks noChangeAspect="1" noChangeArrowheads="1"/>
          </p:cNvPicPr>
          <p:nvPr/>
        </p:nvPicPr>
        <p:blipFill>
          <a:blip r:embed="rId5">
            <a:lum bright="24000" contrast="-16000"/>
            <a:extLst>
              <a:ext uri="{28A0092B-C50C-407E-A947-70E740481C1C}">
                <a14:useLocalDpi xmlns:a14="http://schemas.microsoft.com/office/drawing/2010/main" val="0"/>
              </a:ext>
            </a:extLst>
          </a:blip>
          <a:srcRect/>
          <a:stretch>
            <a:fillRect/>
          </a:stretch>
        </p:blipFill>
        <p:spPr bwMode="auto">
          <a:xfrm>
            <a:off x="8618189" y="2816195"/>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5" name="TextBox 41">
            <a:extLst>
              <a:ext uri="{FF2B5EF4-FFF2-40B4-BE49-F238E27FC236}">
                <a16:creationId xmlns:a16="http://schemas.microsoft.com/office/drawing/2014/main" id="{678EAFF6-B3DB-4011-B8BF-9836980E30FB}"/>
              </a:ext>
            </a:extLst>
          </p:cNvPr>
          <p:cNvSpPr txBox="1">
            <a:spLocks noChangeArrowheads="1"/>
          </p:cNvSpPr>
          <p:nvPr/>
        </p:nvSpPr>
        <p:spPr bwMode="auto">
          <a:xfrm>
            <a:off x="9232102" y="4527101"/>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a:cs typeface="Arial" panose="020B0604020202020204" pitchFamily="34" charset="0"/>
              </a:rPr>
              <a:t>5</a:t>
            </a:r>
          </a:p>
        </p:txBody>
      </p:sp>
      <p:sp>
        <p:nvSpPr>
          <p:cNvPr id="4126" name="TextBox 42">
            <a:extLst>
              <a:ext uri="{FF2B5EF4-FFF2-40B4-BE49-F238E27FC236}">
                <a16:creationId xmlns:a16="http://schemas.microsoft.com/office/drawing/2014/main" id="{023C8533-AFE2-4A4C-90FD-3F70AC04B6A0}"/>
              </a:ext>
            </a:extLst>
          </p:cNvPr>
          <p:cNvSpPr txBox="1">
            <a:spLocks noChangeArrowheads="1"/>
          </p:cNvSpPr>
          <p:nvPr/>
        </p:nvSpPr>
        <p:spPr bwMode="auto">
          <a:xfrm>
            <a:off x="8806532" y="1943489"/>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a:cs typeface="Arial" panose="020B0604020202020204" pitchFamily="34" charset="0"/>
              </a:rPr>
              <a:t>5</a:t>
            </a:r>
          </a:p>
        </p:txBody>
      </p:sp>
      <p:sp>
        <p:nvSpPr>
          <p:cNvPr id="11" name="Freeform 10">
            <a:extLst>
              <a:ext uri="{FF2B5EF4-FFF2-40B4-BE49-F238E27FC236}">
                <a16:creationId xmlns:a16="http://schemas.microsoft.com/office/drawing/2014/main" id="{837BFD97-8874-41E2-9D64-82B1DA767E33}"/>
              </a:ext>
            </a:extLst>
          </p:cNvPr>
          <p:cNvSpPr/>
          <p:nvPr/>
        </p:nvSpPr>
        <p:spPr>
          <a:xfrm>
            <a:off x="5607571" y="2824762"/>
            <a:ext cx="1927225" cy="625475"/>
          </a:xfrm>
          <a:custGeom>
            <a:avLst/>
            <a:gdLst>
              <a:gd name="connsiteX0" fmla="*/ 7007 w 2032001"/>
              <a:gd name="connsiteY0" fmla="*/ 618358 h 625365"/>
              <a:gd name="connsiteX1" fmla="*/ 122621 w 2032001"/>
              <a:gd name="connsiteY1" fmla="*/ 208455 h 625365"/>
              <a:gd name="connsiteX2" fmla="*/ 742731 w 2032001"/>
              <a:gd name="connsiteY2" fmla="*/ 50800 h 625365"/>
              <a:gd name="connsiteX3" fmla="*/ 1173656 w 2032001"/>
              <a:gd name="connsiteY3" fmla="*/ 513255 h 625365"/>
              <a:gd name="connsiteX4" fmla="*/ 1457435 w 2032001"/>
              <a:gd name="connsiteY4" fmla="*/ 618358 h 625365"/>
              <a:gd name="connsiteX5" fmla="*/ 1940911 w 2032001"/>
              <a:gd name="connsiteY5" fmla="*/ 471213 h 625365"/>
              <a:gd name="connsiteX6" fmla="*/ 2003973 w 2032001"/>
              <a:gd name="connsiteY6" fmla="*/ 481724 h 625365"/>
              <a:gd name="connsiteX7" fmla="*/ 2003973 w 2032001"/>
              <a:gd name="connsiteY7" fmla="*/ 481724 h 62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001" h="625365">
                <a:moveTo>
                  <a:pt x="7007" y="618358"/>
                </a:moveTo>
                <a:cubicBezTo>
                  <a:pt x="3503" y="460703"/>
                  <a:pt x="0" y="303048"/>
                  <a:pt x="122621" y="208455"/>
                </a:cubicBezTo>
                <a:cubicBezTo>
                  <a:pt x="245242" y="113862"/>
                  <a:pt x="567559" y="0"/>
                  <a:pt x="742731" y="50800"/>
                </a:cubicBezTo>
                <a:cubicBezTo>
                  <a:pt x="917903" y="101600"/>
                  <a:pt x="1054539" y="418662"/>
                  <a:pt x="1173656" y="513255"/>
                </a:cubicBezTo>
                <a:cubicBezTo>
                  <a:pt x="1292773" y="607848"/>
                  <a:pt x="1329559" y="625365"/>
                  <a:pt x="1457435" y="618358"/>
                </a:cubicBezTo>
                <a:cubicBezTo>
                  <a:pt x="1585311" y="611351"/>
                  <a:pt x="1849821" y="493985"/>
                  <a:pt x="1940911" y="471213"/>
                </a:cubicBezTo>
                <a:cubicBezTo>
                  <a:pt x="2032001" y="448441"/>
                  <a:pt x="2003973" y="481724"/>
                  <a:pt x="2003973" y="481724"/>
                </a:cubicBezTo>
                <a:lnTo>
                  <a:pt x="2003973" y="481724"/>
                </a:lnTo>
              </a:path>
            </a:pathLst>
          </a:cu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34" charset="-128"/>
              <a:cs typeface="Arial" charset="0"/>
            </a:endParaRPr>
          </a:p>
        </p:txBody>
      </p:sp>
      <p:sp>
        <p:nvSpPr>
          <p:cNvPr id="10" name="Freeform 9">
            <a:extLst>
              <a:ext uri="{FF2B5EF4-FFF2-40B4-BE49-F238E27FC236}">
                <a16:creationId xmlns:a16="http://schemas.microsoft.com/office/drawing/2014/main" id="{25CAA6BC-7433-478F-9DCB-A9AA5826C94C}"/>
              </a:ext>
            </a:extLst>
          </p:cNvPr>
          <p:cNvSpPr/>
          <p:nvPr/>
        </p:nvSpPr>
        <p:spPr>
          <a:xfrm>
            <a:off x="7445896" y="1926236"/>
            <a:ext cx="2773363" cy="2654300"/>
          </a:xfrm>
          <a:custGeom>
            <a:avLst/>
            <a:gdLst>
              <a:gd name="connsiteX0" fmla="*/ 2772980 w 2772980"/>
              <a:gd name="connsiteY0" fmla="*/ 2217683 h 3132083"/>
              <a:gd name="connsiteX1" fmla="*/ 2215932 w 2772980"/>
              <a:gd name="connsiteY1" fmla="*/ 3026980 h 3132083"/>
              <a:gd name="connsiteX2" fmla="*/ 1742966 w 2772980"/>
              <a:gd name="connsiteY2" fmla="*/ 2848304 h 3132083"/>
              <a:gd name="connsiteX3" fmla="*/ 1238469 w 2772980"/>
              <a:gd name="connsiteY3" fmla="*/ 2039007 h 3132083"/>
              <a:gd name="connsiteX4" fmla="*/ 366111 w 2772980"/>
              <a:gd name="connsiteY4" fmla="*/ 2364828 h 3132083"/>
              <a:gd name="connsiteX5" fmla="*/ 40290 w 2772980"/>
              <a:gd name="connsiteY5" fmla="*/ 1702676 h 3132083"/>
              <a:gd name="connsiteX6" fmla="*/ 607849 w 2772980"/>
              <a:gd name="connsiteY6" fmla="*/ 1008993 h 3132083"/>
              <a:gd name="connsiteX7" fmla="*/ 765504 w 2772980"/>
              <a:gd name="connsiteY7" fmla="*/ 483476 h 3132083"/>
              <a:gd name="connsiteX8" fmla="*/ 324069 w 2772980"/>
              <a:gd name="connsiteY8" fmla="*/ 346842 h 3132083"/>
              <a:gd name="connsiteX9" fmla="*/ 712952 w 2772980"/>
              <a:gd name="connsiteY9" fmla="*/ 0 h 3132083"/>
              <a:gd name="connsiteX10" fmla="*/ 712952 w 2772980"/>
              <a:gd name="connsiteY10" fmla="*/ 0 h 3132083"/>
              <a:gd name="connsiteX11" fmla="*/ 712952 w 2772980"/>
              <a:gd name="connsiteY11" fmla="*/ 0 h 313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2980" h="3132083">
                <a:moveTo>
                  <a:pt x="2772980" y="2217683"/>
                </a:moveTo>
                <a:cubicBezTo>
                  <a:pt x="2580290" y="2569780"/>
                  <a:pt x="2387601" y="2921877"/>
                  <a:pt x="2215932" y="3026980"/>
                </a:cubicBezTo>
                <a:cubicBezTo>
                  <a:pt x="2044263" y="3132083"/>
                  <a:pt x="1905876" y="3012966"/>
                  <a:pt x="1742966" y="2848304"/>
                </a:cubicBezTo>
                <a:cubicBezTo>
                  <a:pt x="1580056" y="2683642"/>
                  <a:pt x="1467945" y="2119586"/>
                  <a:pt x="1238469" y="2039007"/>
                </a:cubicBezTo>
                <a:cubicBezTo>
                  <a:pt x="1008993" y="1958428"/>
                  <a:pt x="565807" y="2420883"/>
                  <a:pt x="366111" y="2364828"/>
                </a:cubicBezTo>
                <a:cubicBezTo>
                  <a:pt x="166415" y="2308773"/>
                  <a:pt x="0" y="1928648"/>
                  <a:pt x="40290" y="1702676"/>
                </a:cubicBezTo>
                <a:cubicBezTo>
                  <a:pt x="80580" y="1476704"/>
                  <a:pt x="486980" y="1212193"/>
                  <a:pt x="607849" y="1008993"/>
                </a:cubicBezTo>
                <a:cubicBezTo>
                  <a:pt x="728718" y="805793"/>
                  <a:pt x="812801" y="593834"/>
                  <a:pt x="765504" y="483476"/>
                </a:cubicBezTo>
                <a:cubicBezTo>
                  <a:pt x="718207" y="373118"/>
                  <a:pt x="332828" y="427421"/>
                  <a:pt x="324069" y="346842"/>
                </a:cubicBezTo>
                <a:cubicBezTo>
                  <a:pt x="315310" y="266263"/>
                  <a:pt x="712952" y="0"/>
                  <a:pt x="712952" y="0"/>
                </a:cubicBezTo>
                <a:lnTo>
                  <a:pt x="712952" y="0"/>
                </a:lnTo>
                <a:lnTo>
                  <a:pt x="712952" y="0"/>
                </a:lnTo>
              </a:path>
            </a:pathLst>
          </a:cu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34" charset="-128"/>
              <a:cs typeface="Arial" charset="0"/>
            </a:endParaRPr>
          </a:p>
        </p:txBody>
      </p:sp>
      <p:sp>
        <p:nvSpPr>
          <p:cNvPr id="12" name="Freeform 11">
            <a:extLst>
              <a:ext uri="{FF2B5EF4-FFF2-40B4-BE49-F238E27FC236}">
                <a16:creationId xmlns:a16="http://schemas.microsoft.com/office/drawing/2014/main" id="{4F0F5069-83AD-4EAD-8F21-6F91E6495A5F}"/>
              </a:ext>
            </a:extLst>
          </p:cNvPr>
          <p:cNvSpPr/>
          <p:nvPr/>
        </p:nvSpPr>
        <p:spPr>
          <a:xfrm>
            <a:off x="6834709" y="3907437"/>
            <a:ext cx="1476375" cy="1973263"/>
          </a:xfrm>
          <a:custGeom>
            <a:avLst/>
            <a:gdLst>
              <a:gd name="connsiteX0" fmla="*/ 0 w 1475296"/>
              <a:gd name="connsiteY0" fmla="*/ 2092750 h 2092750"/>
              <a:gd name="connsiteX1" fmla="*/ 980388 w 1475296"/>
              <a:gd name="connsiteY1" fmla="*/ 1555422 h 2092750"/>
              <a:gd name="connsiteX2" fmla="*/ 697584 w 1475296"/>
              <a:gd name="connsiteY2" fmla="*/ 1112363 h 2092750"/>
              <a:gd name="connsiteX3" fmla="*/ 188536 w 1475296"/>
              <a:gd name="connsiteY3" fmla="*/ 725864 h 2092750"/>
              <a:gd name="connsiteX4" fmla="*/ 820132 w 1475296"/>
              <a:gd name="connsiteY4" fmla="*/ 367645 h 2092750"/>
              <a:gd name="connsiteX5" fmla="*/ 1423448 w 1475296"/>
              <a:gd name="connsiteY5" fmla="*/ 424206 h 2092750"/>
              <a:gd name="connsiteX6" fmla="*/ 1131217 w 1475296"/>
              <a:gd name="connsiteY6" fmla="*/ 0 h 209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5296" h="2092750">
                <a:moveTo>
                  <a:pt x="0" y="2092750"/>
                </a:moveTo>
                <a:cubicBezTo>
                  <a:pt x="432062" y="1905785"/>
                  <a:pt x="864124" y="1718820"/>
                  <a:pt x="980388" y="1555422"/>
                </a:cubicBezTo>
                <a:cubicBezTo>
                  <a:pt x="1096652" y="1392024"/>
                  <a:pt x="829559" y="1250623"/>
                  <a:pt x="697584" y="1112363"/>
                </a:cubicBezTo>
                <a:cubicBezTo>
                  <a:pt x="565609" y="974103"/>
                  <a:pt x="168111" y="849984"/>
                  <a:pt x="188536" y="725864"/>
                </a:cubicBezTo>
                <a:cubicBezTo>
                  <a:pt x="208961" y="601744"/>
                  <a:pt x="614313" y="417921"/>
                  <a:pt x="820132" y="367645"/>
                </a:cubicBezTo>
                <a:cubicBezTo>
                  <a:pt x="1025951" y="317369"/>
                  <a:pt x="1371601" y="485480"/>
                  <a:pt x="1423448" y="424206"/>
                </a:cubicBezTo>
                <a:cubicBezTo>
                  <a:pt x="1475296" y="362932"/>
                  <a:pt x="1303256" y="181466"/>
                  <a:pt x="1131217" y="0"/>
                </a:cubicBezTo>
              </a:path>
            </a:pathLst>
          </a:cu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34" charset="-128"/>
              <a:cs typeface="Arial" charset="0"/>
            </a:endParaRPr>
          </a:p>
        </p:txBody>
      </p:sp>
      <p:sp>
        <p:nvSpPr>
          <p:cNvPr id="13" name="Rectangle 12">
            <a:extLst>
              <a:ext uri="{FF2B5EF4-FFF2-40B4-BE49-F238E27FC236}">
                <a16:creationId xmlns:a16="http://schemas.microsoft.com/office/drawing/2014/main" id="{EE3733B0-5381-4A4D-9AB6-B4472033B4C5}"/>
              </a:ext>
            </a:extLst>
          </p:cNvPr>
          <p:cNvSpPr/>
          <p:nvPr/>
        </p:nvSpPr>
        <p:spPr>
          <a:xfrm>
            <a:off x="5607570" y="1926236"/>
            <a:ext cx="4572000" cy="3962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4" charset="-128"/>
              <a:cs typeface="Arial" charset="0"/>
            </a:endParaRPr>
          </a:p>
        </p:txBody>
      </p:sp>
      <p:pic>
        <p:nvPicPr>
          <p:cNvPr id="5149" name="Picture 3" descr="D:\documents\2 Immigrant Power\MIV\2008\SoCal\Issue Analysis Forums\presentation\img\male icon.png">
            <a:extLst>
              <a:ext uri="{FF2B5EF4-FFF2-40B4-BE49-F238E27FC236}">
                <a16:creationId xmlns:a16="http://schemas.microsoft.com/office/drawing/2014/main" id="{4CB7554A-D32B-448B-B1C0-69372EF33459}"/>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7341914" y="1959599"/>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 name="Picture 2" descr="D:\documents\2 Immigrant Power\MIV\2008\SoCal\Issue Analysis Forums\presentation\img\famel icon.png">
            <a:extLst>
              <a:ext uri="{FF2B5EF4-FFF2-40B4-BE49-F238E27FC236}">
                <a16:creationId xmlns:a16="http://schemas.microsoft.com/office/drawing/2014/main" id="{FAA3B344-C80C-44A2-AAE5-26F1458AF568}"/>
              </a:ext>
            </a:extLst>
          </p:cNvPr>
          <p:cNvPicPr>
            <a:picLocks noChangeAspect="1" noChangeArrowheads="1"/>
          </p:cNvPicPr>
          <p:nvPr/>
        </p:nvPicPr>
        <p:blipFill>
          <a:blip r:embed="rId5">
            <a:lum bright="24000" contrast="-16000"/>
            <a:extLst>
              <a:ext uri="{28A0092B-C50C-407E-A947-70E740481C1C}">
                <a14:useLocalDpi xmlns:a14="http://schemas.microsoft.com/office/drawing/2010/main" val="0"/>
              </a:ext>
            </a:extLst>
          </a:blip>
          <a:srcRect/>
          <a:stretch>
            <a:fillRect/>
          </a:stretch>
        </p:blipFill>
        <p:spPr bwMode="auto">
          <a:xfrm>
            <a:off x="6445770" y="1926236"/>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1" name="Rectangle 36">
            <a:extLst>
              <a:ext uri="{FF2B5EF4-FFF2-40B4-BE49-F238E27FC236}">
                <a16:creationId xmlns:a16="http://schemas.microsoft.com/office/drawing/2014/main" id="{643DE325-993D-4F66-96A1-54A021F1172E}"/>
              </a:ext>
            </a:extLst>
          </p:cNvPr>
          <p:cNvSpPr>
            <a:spLocks noChangeArrowheads="1"/>
          </p:cNvSpPr>
          <p:nvPr/>
        </p:nvSpPr>
        <p:spPr bwMode="auto">
          <a:xfrm>
            <a:off x="10219258" y="3678836"/>
            <a:ext cx="252412"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4117" name="TextBox 39">
            <a:extLst>
              <a:ext uri="{FF2B5EF4-FFF2-40B4-BE49-F238E27FC236}">
                <a16:creationId xmlns:a16="http://schemas.microsoft.com/office/drawing/2014/main" id="{BB813C0C-F040-42DD-B4B9-859524DBEF16}"/>
              </a:ext>
            </a:extLst>
          </p:cNvPr>
          <p:cNvSpPr txBox="1">
            <a:spLocks noChangeArrowheads="1"/>
          </p:cNvSpPr>
          <p:nvPr/>
        </p:nvSpPr>
        <p:spPr bwMode="auto">
          <a:xfrm>
            <a:off x="6604520" y="2126262"/>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a:cs typeface="Arial" panose="020B0604020202020204" pitchFamily="34" charset="0"/>
              </a:rPr>
              <a:t>5</a:t>
            </a:r>
          </a:p>
        </p:txBody>
      </p:sp>
      <p:sp>
        <p:nvSpPr>
          <p:cNvPr id="5123" name="Text Box 6">
            <a:extLst>
              <a:ext uri="{FF2B5EF4-FFF2-40B4-BE49-F238E27FC236}">
                <a16:creationId xmlns:a16="http://schemas.microsoft.com/office/drawing/2014/main" id="{563B7FD3-7681-4606-9105-59965E5C79CE}"/>
              </a:ext>
            </a:extLst>
          </p:cNvPr>
          <p:cNvSpPr txBox="1">
            <a:spLocks noChangeArrowheads="1"/>
          </p:cNvSpPr>
          <p:nvPr/>
        </p:nvSpPr>
        <p:spPr bwMode="auto">
          <a:xfrm>
            <a:off x="888684" y="2865078"/>
            <a:ext cx="39180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dirty="0">
                <a:solidFill>
                  <a:srgbClr val="5D42E6"/>
                </a:solidFill>
                <a:latin typeface="Univers" panose="020B0503020202020204" pitchFamily="34" charset="0"/>
                <a:ea typeface="Halyard Display" pitchFamily="50" charset="0"/>
                <a:cs typeface="Arial"/>
              </a:rPr>
              <a:t>Redistricting</a:t>
            </a:r>
            <a:r>
              <a:rPr lang="en-US" altLang="en-US" sz="2800" b="1" dirty="0">
                <a:latin typeface="Univers" panose="020B0503020202020204" pitchFamily="34" charset="0"/>
                <a:ea typeface="Halyard Display" pitchFamily="50" charset="0"/>
                <a:cs typeface="Arial"/>
              </a:rPr>
              <a:t> is when we redraw districts so each has the same number of residents.</a:t>
            </a:r>
          </a:p>
        </p:txBody>
      </p:sp>
      <p:pic>
        <p:nvPicPr>
          <p:cNvPr id="6" name="Picture 6">
            <a:extLst>
              <a:ext uri="{FF2B5EF4-FFF2-40B4-BE49-F238E27FC236}">
                <a16:creationId xmlns:a16="http://schemas.microsoft.com/office/drawing/2014/main" id="{E4B27628-C880-485D-864A-BE30EF96B334}"/>
              </a:ext>
            </a:extLst>
          </p:cNvPr>
          <p:cNvPicPr>
            <a:picLocks noChangeAspect="1"/>
          </p:cNvPicPr>
          <p:nvPr/>
        </p:nvPicPr>
        <p:blipFill>
          <a:blip r:embed="rId3"/>
          <a:stretch>
            <a:fillRect/>
          </a:stretch>
        </p:blipFill>
        <p:spPr>
          <a:xfrm>
            <a:off x="5761457" y="2036013"/>
            <a:ext cx="482180" cy="801897"/>
          </a:xfrm>
          <a:prstGeom prst="rect">
            <a:avLst/>
          </a:prstGeom>
        </p:spPr>
      </p:pic>
      <p:pic>
        <p:nvPicPr>
          <p:cNvPr id="8" name="Picture 8">
            <a:extLst>
              <a:ext uri="{FF2B5EF4-FFF2-40B4-BE49-F238E27FC236}">
                <a16:creationId xmlns:a16="http://schemas.microsoft.com/office/drawing/2014/main" id="{450D0261-6AB6-419E-A4F4-F0E1B760EEA8}"/>
              </a:ext>
            </a:extLst>
          </p:cNvPr>
          <p:cNvPicPr>
            <a:picLocks noChangeAspect="1"/>
          </p:cNvPicPr>
          <p:nvPr/>
        </p:nvPicPr>
        <p:blipFill>
          <a:blip r:embed="rId6"/>
          <a:stretch>
            <a:fillRect/>
          </a:stretch>
        </p:blipFill>
        <p:spPr>
          <a:xfrm>
            <a:off x="8406890" y="4580806"/>
            <a:ext cx="467803" cy="787520"/>
          </a:xfrm>
          <a:prstGeom prst="rect">
            <a:avLst/>
          </a:prstGeom>
        </p:spPr>
      </p:pic>
      <p:pic>
        <p:nvPicPr>
          <p:cNvPr id="9" name="Picture 13">
            <a:extLst>
              <a:ext uri="{FF2B5EF4-FFF2-40B4-BE49-F238E27FC236}">
                <a16:creationId xmlns:a16="http://schemas.microsoft.com/office/drawing/2014/main" id="{AAAA90DD-5FBE-4CA5-B3A5-6713FB2682A7}"/>
              </a:ext>
            </a:extLst>
          </p:cNvPr>
          <p:cNvPicPr>
            <a:picLocks noChangeAspect="1"/>
          </p:cNvPicPr>
          <p:nvPr/>
        </p:nvPicPr>
        <p:blipFill>
          <a:blip r:embed="rId7"/>
          <a:stretch>
            <a:fillRect/>
          </a:stretch>
        </p:blipFill>
        <p:spPr>
          <a:xfrm>
            <a:off x="8263386" y="2036013"/>
            <a:ext cx="553529" cy="773143"/>
          </a:xfrm>
          <a:prstGeom prst="rect">
            <a:avLst/>
          </a:prstGeom>
        </p:spPr>
      </p:pic>
      <p:pic>
        <p:nvPicPr>
          <p:cNvPr id="14" name="Picture 14">
            <a:extLst>
              <a:ext uri="{FF2B5EF4-FFF2-40B4-BE49-F238E27FC236}">
                <a16:creationId xmlns:a16="http://schemas.microsoft.com/office/drawing/2014/main" id="{80F1D529-4288-43C9-A805-2A91187437C0}"/>
              </a:ext>
            </a:extLst>
          </p:cNvPr>
          <p:cNvPicPr>
            <a:picLocks noChangeAspect="1"/>
          </p:cNvPicPr>
          <p:nvPr/>
        </p:nvPicPr>
        <p:blipFill>
          <a:blip r:embed="rId8"/>
          <a:stretch>
            <a:fillRect/>
          </a:stretch>
        </p:blipFill>
        <p:spPr>
          <a:xfrm>
            <a:off x="6681611" y="3524603"/>
            <a:ext cx="550334" cy="782462"/>
          </a:xfrm>
          <a:prstGeom prst="rect">
            <a:avLst/>
          </a:prstGeom>
        </p:spPr>
      </p:pic>
      <p:pic>
        <p:nvPicPr>
          <p:cNvPr id="37" name="Picture 36" descr="Abstract aqua blue blurred bokeh background">
            <a:extLst>
              <a:ext uri="{FF2B5EF4-FFF2-40B4-BE49-F238E27FC236}">
                <a16:creationId xmlns:a16="http://schemas.microsoft.com/office/drawing/2014/main" id="{8990A45F-A7D5-4561-86DA-669AB943E98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38" name="Picture 37" descr="Diagram&#10;&#10;Description automatically generated">
            <a:extLst>
              <a:ext uri="{FF2B5EF4-FFF2-40B4-BE49-F238E27FC236}">
                <a16:creationId xmlns:a16="http://schemas.microsoft.com/office/drawing/2014/main" id="{7E98A680-8173-41B3-85CC-26F8E859B2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39" name="TextBox 38">
            <a:extLst>
              <a:ext uri="{FF2B5EF4-FFF2-40B4-BE49-F238E27FC236}">
                <a16:creationId xmlns:a16="http://schemas.microsoft.com/office/drawing/2014/main" id="{2E802DDA-5142-4938-BF1F-CE818B07A08E}"/>
              </a:ext>
            </a:extLst>
          </p:cNvPr>
          <p:cNvSpPr txBox="1"/>
          <p:nvPr/>
        </p:nvSpPr>
        <p:spPr>
          <a:xfrm>
            <a:off x="1902685" y="535985"/>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Univers Condensed" panose="020B0506020202050204" pitchFamily="34" charset="0"/>
              </a:rPr>
              <a:t>Introduction: </a:t>
            </a:r>
            <a:r>
              <a:rPr lang="en-US" sz="4000" b="1" dirty="0">
                <a:latin typeface="Univers Condensed Light" panose="020B0306020202040204" pitchFamily="34" charset="0"/>
              </a:rPr>
              <a:t>What is redistricting?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nodeType="withGroup">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4117"/>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4126"/>
                                        </p:tgtEl>
                                        <p:attrNameLst>
                                          <p:attrName>style.visibility</p:attrName>
                                        </p:attrNameLst>
                                      </p:cBhvr>
                                      <p:to>
                                        <p:strVal val="visible"/>
                                      </p:to>
                                    </p:set>
                                  </p:childTnLst>
                                </p:cTn>
                              </p:par>
                            </p:childTnLst>
                          </p:cTn>
                        </p:par>
                        <p:par>
                          <p:cTn id="19" fill="hold" nodeType="afterGroup">
                            <p:stCondLst>
                              <p:cond delay="1500"/>
                            </p:stCondLst>
                            <p:childTnLst>
                              <p:par>
                                <p:cTn id="20" presetID="1" presetClass="entr" presetSubtype="0" fill="hold" grpId="0" nodeType="afterEffect">
                                  <p:stCondLst>
                                    <p:cond delay="500"/>
                                  </p:stCondLst>
                                  <p:childTnLst>
                                    <p:set>
                                      <p:cBhvr>
                                        <p:cTn id="21" dur="1" fill="hold">
                                          <p:stCondLst>
                                            <p:cond delay="0"/>
                                          </p:stCondLst>
                                        </p:cTn>
                                        <p:tgtEl>
                                          <p:spTgt spid="4118"/>
                                        </p:tgtEl>
                                        <p:attrNameLst>
                                          <p:attrName>style.visibility</p:attrName>
                                        </p:attrNameLst>
                                      </p:cBhvr>
                                      <p:to>
                                        <p:strVal val="visible"/>
                                      </p:to>
                                    </p:set>
                                  </p:childTnLst>
                                </p:cTn>
                              </p:par>
                            </p:childTnLst>
                          </p:cTn>
                        </p:par>
                        <p:par>
                          <p:cTn id="22" fill="hold" nodeType="afterGroup">
                            <p:stCondLst>
                              <p:cond delay="2000"/>
                            </p:stCondLst>
                            <p:childTnLst>
                              <p:par>
                                <p:cTn id="23" presetID="1" presetClass="entr" presetSubtype="0" fill="hold" grpId="0" nodeType="afterEffect">
                                  <p:stCondLst>
                                    <p:cond delay="500"/>
                                  </p:stCondLst>
                                  <p:childTnLst>
                                    <p:set>
                                      <p:cBhvr>
                                        <p:cTn id="24" dur="1" fill="hold">
                                          <p:stCondLst>
                                            <p:cond delay="0"/>
                                          </p:stCondLst>
                                        </p:cTn>
                                        <p:tgtEl>
                                          <p:spTgt spid="4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8" grpId="0"/>
      <p:bldP spid="4125" grpId="0"/>
      <p:bldP spid="4126" grpId="0"/>
      <p:bldP spid="11" grpId="0" animBg="1"/>
      <p:bldP spid="10" grpId="0" animBg="1"/>
      <p:bldP spid="12" grpId="0" animBg="1"/>
      <p:bldP spid="41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sp>
        <p:nvSpPr>
          <p:cNvPr id="8" name="TextBox 7"/>
          <p:cNvSpPr txBox="1"/>
          <p:nvPr/>
        </p:nvSpPr>
        <p:spPr>
          <a:xfrm>
            <a:off x="-337610" y="5858187"/>
            <a:ext cx="4220307" cy="830997"/>
          </a:xfrm>
          <a:prstGeom prst="rect">
            <a:avLst/>
          </a:prstGeom>
          <a:noFill/>
        </p:spPr>
        <p:txBody>
          <a:bodyPr wrap="square" rtlCol="0">
            <a:spAutoFit/>
          </a:bodyPr>
          <a:lstStyle/>
          <a:p>
            <a:pPr lvl="0" algn="r" eaLnBrk="0" fontAlgn="base" hangingPunct="0">
              <a:spcBef>
                <a:spcPct val="0"/>
              </a:spcBef>
              <a:spcAft>
                <a:spcPct val="0"/>
              </a:spcAft>
            </a:pPr>
            <a:endParaRPr lang="en-US" altLang="en-US" sz="3200">
              <a:solidFill>
                <a:srgbClr val="FFFFFF"/>
              </a:solidFill>
              <a:latin typeface="Calibri" panose="020F0502020204030204" pitchFamily="34" charset="0"/>
            </a:endParaRPr>
          </a:p>
          <a:p>
            <a:pPr lvl="0" algn="r" eaLnBrk="0" fontAlgn="base" hangingPunct="0">
              <a:spcBef>
                <a:spcPct val="0"/>
              </a:spcBef>
              <a:spcAft>
                <a:spcPct val="0"/>
              </a:spcAft>
            </a:pPr>
            <a:r>
              <a:rPr lang="en-US" altLang="en-US" sz="1400">
                <a:solidFill>
                  <a:srgbClr val="FFFFFF"/>
                </a:solidFill>
                <a:latin typeface="Calibri" panose="020F0502020204030204" pitchFamily="34" charset="0"/>
              </a:rPr>
              <a:t>Kathay Feng – kfeng@commoncause.org</a:t>
            </a:r>
          </a:p>
        </p:txBody>
      </p:sp>
      <p:sp>
        <p:nvSpPr>
          <p:cNvPr id="2" name="TextBox 1"/>
          <p:cNvSpPr txBox="1"/>
          <p:nvPr/>
        </p:nvSpPr>
        <p:spPr>
          <a:xfrm>
            <a:off x="520019" y="2411949"/>
            <a:ext cx="10179363" cy="1446550"/>
          </a:xfrm>
          <a:prstGeom prst="rect">
            <a:avLst/>
          </a:prstGeom>
          <a:noFill/>
        </p:spPr>
        <p:txBody>
          <a:bodyPr wrap="square" lIns="91440" tIns="45720" rIns="91440" bIns="45720" rtlCol="0" anchor="t">
            <a:spAutoFit/>
          </a:bodyPr>
          <a:lstStyle/>
          <a:p>
            <a:r>
              <a:rPr lang="en-US" sz="4400" b="1" dirty="0">
                <a:solidFill>
                  <a:schemeClr val="bg1"/>
                </a:solidFill>
                <a:latin typeface="Arial"/>
                <a:cs typeface="Arial"/>
              </a:rPr>
              <a:t>Let’s map the important places in your community </a:t>
            </a:r>
          </a:p>
        </p:txBody>
      </p:sp>
      <p:sp>
        <p:nvSpPr>
          <p:cNvPr id="9" name="Title 1">
            <a:extLst>
              <a:ext uri="{FF2B5EF4-FFF2-40B4-BE49-F238E27FC236}">
                <a16:creationId xmlns:a16="http://schemas.microsoft.com/office/drawing/2014/main" id="{C4EE820F-C918-4099-957B-E63CA96B3684}"/>
              </a:ext>
            </a:extLst>
          </p:cNvPr>
          <p:cNvSpPr txBox="1">
            <a:spLocks/>
          </p:cNvSpPr>
          <p:nvPr/>
        </p:nvSpPr>
        <p:spPr>
          <a:xfrm>
            <a:off x="6096000" y="1796431"/>
            <a:ext cx="5742412" cy="40572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accent5"/>
                </a:solidFill>
                <a:latin typeface="Arial"/>
                <a:cs typeface="Arial"/>
              </a:rPr>
              <a:t>Let’s use DistrictR.org to map important places!</a:t>
            </a:r>
          </a:p>
          <a:p>
            <a:endParaRPr lang="en-US" sz="1200" b="1" dirty="0">
              <a:latin typeface="Arial"/>
              <a:cs typeface="Arial"/>
            </a:endParaRPr>
          </a:p>
          <a:p>
            <a:pPr marL="571500" indent="-571500" algn="l">
              <a:buFont typeface="Arial" panose="020B0604020202020204" pitchFamily="34" charset="0"/>
              <a:buChar char="•"/>
            </a:pPr>
            <a:r>
              <a:rPr lang="en-US" sz="2800" b="1" dirty="0">
                <a:latin typeface="Arial"/>
                <a:cs typeface="Arial"/>
              </a:rPr>
              <a:t>What places have people already talked about?</a:t>
            </a:r>
          </a:p>
          <a:p>
            <a:pPr marL="571500" indent="-571500" algn="l">
              <a:buFont typeface="Arial" panose="020B0604020202020204" pitchFamily="34" charset="0"/>
              <a:buChar char="•"/>
            </a:pPr>
            <a:r>
              <a:rPr lang="en-US" sz="2800" b="1" dirty="0">
                <a:latin typeface="Arial"/>
                <a:cs typeface="Arial"/>
              </a:rPr>
              <a:t>Are there additional places that are important?</a:t>
            </a:r>
          </a:p>
          <a:p>
            <a:pPr marL="571500" indent="-571500" algn="l">
              <a:buFont typeface="Arial" panose="020B0604020202020204" pitchFamily="34" charset="0"/>
              <a:buChar char="•"/>
            </a:pPr>
            <a:r>
              <a:rPr lang="en-US" sz="2800" b="1" dirty="0">
                <a:latin typeface="Arial"/>
                <a:cs typeface="Arial"/>
              </a:rPr>
              <a:t>Let’s start by using </a:t>
            </a:r>
            <a:r>
              <a:rPr lang="en-US" sz="2800" b="1" dirty="0" err="1">
                <a:latin typeface="Arial"/>
                <a:cs typeface="Arial"/>
              </a:rPr>
              <a:t>DistrictR</a:t>
            </a:r>
            <a:r>
              <a:rPr lang="en-US" sz="2800" b="1" dirty="0">
                <a:latin typeface="Arial"/>
                <a:cs typeface="Arial"/>
              </a:rPr>
              <a:t> to mark important places on the map.</a:t>
            </a:r>
          </a:p>
        </p:txBody>
      </p:sp>
      <p:sp>
        <p:nvSpPr>
          <p:cNvPr id="10" name="Content Placeholder 2">
            <a:extLst>
              <a:ext uri="{FF2B5EF4-FFF2-40B4-BE49-F238E27FC236}">
                <a16:creationId xmlns:a16="http://schemas.microsoft.com/office/drawing/2014/main" id="{577EECF4-C6A5-4207-9E70-94E937216786}"/>
              </a:ext>
            </a:extLst>
          </p:cNvPr>
          <p:cNvSpPr txBox="1">
            <a:spLocks/>
          </p:cNvSpPr>
          <p:nvPr/>
        </p:nvSpPr>
        <p:spPr>
          <a:xfrm>
            <a:off x="6454264" y="3914643"/>
            <a:ext cx="4886626" cy="20463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pic>
        <p:nvPicPr>
          <p:cNvPr id="3" name="Picture 3" descr="Map&#10;&#10;Description automatically generated">
            <a:extLst>
              <a:ext uri="{FF2B5EF4-FFF2-40B4-BE49-F238E27FC236}">
                <a16:creationId xmlns:a16="http://schemas.microsoft.com/office/drawing/2014/main" id="{79CB6C9F-DF81-465C-82B5-A6D79692BF25}"/>
              </a:ext>
            </a:extLst>
          </p:cNvPr>
          <p:cNvPicPr>
            <a:picLocks noChangeAspect="1"/>
          </p:cNvPicPr>
          <p:nvPr/>
        </p:nvPicPr>
        <p:blipFill>
          <a:blip r:embed="rId3"/>
          <a:stretch>
            <a:fillRect/>
          </a:stretch>
        </p:blipFill>
        <p:spPr>
          <a:xfrm>
            <a:off x="224287" y="2168054"/>
            <a:ext cx="5877464" cy="3485175"/>
          </a:xfrm>
          <a:prstGeom prst="rect">
            <a:avLst/>
          </a:prstGeom>
        </p:spPr>
      </p:pic>
      <p:pic>
        <p:nvPicPr>
          <p:cNvPr id="13" name="Picture 12" descr="Abstract aqua blue blurred bokeh background">
            <a:extLst>
              <a:ext uri="{FF2B5EF4-FFF2-40B4-BE49-F238E27FC236}">
                <a16:creationId xmlns:a16="http://schemas.microsoft.com/office/drawing/2014/main" id="{D660B8F0-56B2-4B2E-AD84-916688354B7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14" name="Picture 13" descr="Diagram&#10;&#10;Description automatically generated">
            <a:extLst>
              <a:ext uri="{FF2B5EF4-FFF2-40B4-BE49-F238E27FC236}">
                <a16:creationId xmlns:a16="http://schemas.microsoft.com/office/drawing/2014/main" id="{D5B44E41-D970-4E52-879A-A96CDAA05E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5" name="TextBox 14">
            <a:extLst>
              <a:ext uri="{FF2B5EF4-FFF2-40B4-BE49-F238E27FC236}">
                <a16:creationId xmlns:a16="http://schemas.microsoft.com/office/drawing/2014/main" id="{21133718-6058-42ED-AD24-823606BF0A19}"/>
              </a:ext>
            </a:extLst>
          </p:cNvPr>
          <p:cNvSpPr txBox="1"/>
          <p:nvPr/>
        </p:nvSpPr>
        <p:spPr>
          <a:xfrm>
            <a:off x="1942374" y="231383"/>
            <a:ext cx="10061393" cy="707886"/>
          </a:xfrm>
          <a:prstGeom prst="rect">
            <a:avLst/>
          </a:prstGeom>
          <a:noFill/>
        </p:spPr>
        <p:txBody>
          <a:bodyPr wrap="square">
            <a:spAutoFit/>
          </a:bodyPr>
          <a:lstStyle/>
          <a:p>
            <a:pPr marL="457200" indent="-457200">
              <a:spcAft>
                <a:spcPts val="1200"/>
              </a:spcAft>
              <a:buClr>
                <a:srgbClr val="9989EF"/>
              </a:buClr>
            </a:pPr>
            <a:r>
              <a:rPr lang="en-US" sz="4000" b="1" dirty="0">
                <a:latin typeface="Univers" panose="020B0503020202020204" pitchFamily="34" charset="0"/>
              </a:rPr>
              <a:t>Communities: </a:t>
            </a:r>
            <a:r>
              <a:rPr lang="en-US" sz="4000" dirty="0">
                <a:latin typeface="Univers Condensed" panose="020B0506020202050204" pitchFamily="34" charset="0"/>
              </a:rPr>
              <a:t>Let’s map our important places</a:t>
            </a:r>
            <a:endParaRPr lang="en-US" sz="4000" dirty="0">
              <a:solidFill>
                <a:schemeClr val="bg1"/>
              </a:solidFill>
              <a:latin typeface="Univers Condensed" panose="020B0506020202050204" pitchFamily="34" charset="0"/>
            </a:endParaRPr>
          </a:p>
        </p:txBody>
      </p:sp>
      <p:pic>
        <p:nvPicPr>
          <p:cNvPr id="12" name="Picture 11">
            <a:extLst>
              <a:ext uri="{FF2B5EF4-FFF2-40B4-BE49-F238E27FC236}">
                <a16:creationId xmlns:a16="http://schemas.microsoft.com/office/drawing/2014/main" id="{70949A06-4609-4607-AF2E-EFC3CAE7DB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7571" y="6279096"/>
            <a:ext cx="1444377" cy="370565"/>
          </a:xfrm>
          <a:prstGeom prst="rect">
            <a:avLst/>
          </a:prstGeom>
        </p:spPr>
      </p:pic>
      <p:sp>
        <p:nvSpPr>
          <p:cNvPr id="16" name="TextBox 15">
            <a:extLst>
              <a:ext uri="{FF2B5EF4-FFF2-40B4-BE49-F238E27FC236}">
                <a16:creationId xmlns:a16="http://schemas.microsoft.com/office/drawing/2014/main" id="{DDBE0AA8-215F-41BA-8447-74E9E307D8D2}"/>
              </a:ext>
            </a:extLst>
          </p:cNvPr>
          <p:cNvSpPr txBox="1"/>
          <p:nvPr/>
        </p:nvSpPr>
        <p:spPr>
          <a:xfrm>
            <a:off x="10765001" y="5743565"/>
            <a:ext cx="1236680" cy="535531"/>
          </a:xfrm>
          <a:prstGeom prst="rect">
            <a:avLst/>
          </a:prstGeom>
          <a:noFill/>
        </p:spPr>
        <p:txBody>
          <a:bodyPr wrap="square" rtlCol="0">
            <a:spAutoFit/>
          </a:bodyPr>
          <a:lstStyle/>
          <a:p>
            <a:pPr algn="r">
              <a:lnSpc>
                <a:spcPct val="90000"/>
              </a:lnSpc>
            </a:pPr>
            <a:endParaRPr lang="en-US" b="1" dirty="0">
              <a:solidFill>
                <a:srgbClr val="BBEE9E"/>
              </a:solidFill>
              <a:latin typeface="Arial Narrow" panose="020B0606020202030204" pitchFamily="34" charset="0"/>
            </a:endParaRPr>
          </a:p>
          <a:p>
            <a:pPr algn="r">
              <a:lnSpc>
                <a:spcPct val="90000"/>
              </a:lnSpc>
            </a:pPr>
            <a:r>
              <a:rPr lang="en-US" sz="1400" b="1" i="1" dirty="0">
                <a:solidFill>
                  <a:srgbClr val="4DB2DE"/>
                </a:solidFill>
                <a:latin typeface="Arial Narrow" panose="020B0606020202030204" pitchFamily="34" charset="0"/>
              </a:rPr>
              <a:t>Created by </a:t>
            </a:r>
          </a:p>
        </p:txBody>
      </p:sp>
    </p:spTree>
    <p:extLst>
      <p:ext uri="{BB962C8B-B14F-4D97-AF65-F5344CB8AC3E}">
        <p14:creationId xmlns:p14="http://schemas.microsoft.com/office/powerpoint/2010/main" val="1369469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sp>
        <p:nvSpPr>
          <p:cNvPr id="8" name="TextBox 7"/>
          <p:cNvSpPr txBox="1"/>
          <p:nvPr/>
        </p:nvSpPr>
        <p:spPr>
          <a:xfrm>
            <a:off x="-337610" y="5858187"/>
            <a:ext cx="4220307" cy="830997"/>
          </a:xfrm>
          <a:prstGeom prst="rect">
            <a:avLst/>
          </a:prstGeom>
          <a:noFill/>
        </p:spPr>
        <p:txBody>
          <a:bodyPr wrap="square" rtlCol="0">
            <a:spAutoFit/>
          </a:bodyPr>
          <a:lstStyle/>
          <a:p>
            <a:pPr lvl="0" algn="r" eaLnBrk="0" fontAlgn="base" hangingPunct="0">
              <a:spcBef>
                <a:spcPct val="0"/>
              </a:spcBef>
              <a:spcAft>
                <a:spcPct val="0"/>
              </a:spcAft>
            </a:pPr>
            <a:endParaRPr lang="en-US" altLang="en-US" sz="3200" dirty="0">
              <a:solidFill>
                <a:srgbClr val="FFFFFF"/>
              </a:solidFill>
              <a:latin typeface="Calibri" panose="020F0502020204030204" pitchFamily="34" charset="0"/>
            </a:endParaRPr>
          </a:p>
          <a:p>
            <a:pPr lvl="0" algn="r" eaLnBrk="0" fontAlgn="base" hangingPunct="0">
              <a:spcBef>
                <a:spcPct val="0"/>
              </a:spcBef>
              <a:spcAft>
                <a:spcPct val="0"/>
              </a:spcAft>
            </a:pPr>
            <a:r>
              <a:rPr lang="en-US" altLang="en-US" sz="1400" dirty="0">
                <a:solidFill>
                  <a:srgbClr val="FFFFFF"/>
                </a:solidFill>
                <a:latin typeface="Calibri" panose="020F0502020204030204" pitchFamily="34" charset="0"/>
              </a:rPr>
              <a:t>Kathay Feng – kfeng@commoncause.org</a:t>
            </a:r>
          </a:p>
        </p:txBody>
      </p:sp>
      <p:sp>
        <p:nvSpPr>
          <p:cNvPr id="2" name="TextBox 1"/>
          <p:cNvSpPr txBox="1"/>
          <p:nvPr/>
        </p:nvSpPr>
        <p:spPr>
          <a:xfrm>
            <a:off x="520019" y="2411949"/>
            <a:ext cx="10179363" cy="1446550"/>
          </a:xfrm>
          <a:prstGeom prst="rect">
            <a:avLst/>
          </a:prstGeom>
          <a:noFill/>
        </p:spPr>
        <p:txBody>
          <a:bodyPr wrap="square" lIns="91440" tIns="45720" rIns="91440" bIns="45720" rtlCol="0" anchor="t">
            <a:spAutoFit/>
          </a:bodyPr>
          <a:lstStyle/>
          <a:p>
            <a:r>
              <a:rPr lang="en-US" sz="4400" b="1" dirty="0">
                <a:solidFill>
                  <a:schemeClr val="bg1"/>
                </a:solidFill>
                <a:latin typeface="Arial"/>
                <a:cs typeface="Arial"/>
              </a:rPr>
              <a:t>Let’s map the important places in your community </a:t>
            </a:r>
          </a:p>
        </p:txBody>
      </p:sp>
      <p:sp>
        <p:nvSpPr>
          <p:cNvPr id="9" name="Title 1">
            <a:extLst>
              <a:ext uri="{FF2B5EF4-FFF2-40B4-BE49-F238E27FC236}">
                <a16:creationId xmlns:a16="http://schemas.microsoft.com/office/drawing/2014/main" id="{C4EE820F-C918-4099-957B-E63CA96B3684}"/>
              </a:ext>
            </a:extLst>
          </p:cNvPr>
          <p:cNvSpPr txBox="1">
            <a:spLocks/>
          </p:cNvSpPr>
          <p:nvPr/>
        </p:nvSpPr>
        <p:spPr>
          <a:xfrm>
            <a:off x="6096000" y="2493333"/>
            <a:ext cx="5742412" cy="40572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accent5"/>
                </a:solidFill>
                <a:latin typeface="Arial"/>
                <a:cs typeface="Arial"/>
              </a:rPr>
              <a:t>If you have access to DistrictR.org or another mapping app, switch over here. </a:t>
            </a:r>
          </a:p>
          <a:p>
            <a:endParaRPr lang="en-US" sz="3600" b="1" dirty="0">
              <a:solidFill>
                <a:schemeClr val="accent5"/>
              </a:solidFill>
              <a:latin typeface="Arial"/>
              <a:cs typeface="Arial"/>
            </a:endParaRPr>
          </a:p>
          <a:p>
            <a:pPr marL="342900" indent="-342900" algn="l">
              <a:buFont typeface="Arial" panose="020B0604020202020204" pitchFamily="34" charset="0"/>
              <a:buChar char="•"/>
            </a:pPr>
            <a:r>
              <a:rPr lang="en-US" sz="2000" b="1" i="1" dirty="0">
                <a:solidFill>
                  <a:schemeClr val="accent5"/>
                </a:solidFill>
                <a:latin typeface="Arial"/>
                <a:cs typeface="Arial"/>
              </a:rPr>
              <a:t>You can start to map by marking important places!</a:t>
            </a:r>
          </a:p>
          <a:p>
            <a:pPr marL="342900" indent="-342900" algn="l">
              <a:buFont typeface="Arial" panose="020B0604020202020204" pitchFamily="34" charset="0"/>
              <a:buChar char="•"/>
            </a:pPr>
            <a:r>
              <a:rPr lang="en-US" sz="2000" b="1" i="1" dirty="0">
                <a:solidFill>
                  <a:schemeClr val="accent5"/>
                </a:solidFill>
                <a:latin typeface="Arial"/>
                <a:cs typeface="Arial"/>
              </a:rPr>
              <a:t>You can then go to shading in your community. Be sure to have good descriptions with details of Culture, Concerns, and Counts!</a:t>
            </a:r>
          </a:p>
          <a:p>
            <a:endParaRPr lang="en-US" sz="1200" b="1" dirty="0">
              <a:latin typeface="Arial"/>
              <a:cs typeface="Arial"/>
            </a:endParaRPr>
          </a:p>
        </p:txBody>
      </p:sp>
      <p:sp>
        <p:nvSpPr>
          <p:cNvPr id="10" name="Content Placeholder 2">
            <a:extLst>
              <a:ext uri="{FF2B5EF4-FFF2-40B4-BE49-F238E27FC236}">
                <a16:creationId xmlns:a16="http://schemas.microsoft.com/office/drawing/2014/main" id="{577EECF4-C6A5-4207-9E70-94E937216786}"/>
              </a:ext>
            </a:extLst>
          </p:cNvPr>
          <p:cNvSpPr txBox="1">
            <a:spLocks/>
          </p:cNvSpPr>
          <p:nvPr/>
        </p:nvSpPr>
        <p:spPr>
          <a:xfrm>
            <a:off x="6454264" y="3914643"/>
            <a:ext cx="4886626" cy="20463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pic>
        <p:nvPicPr>
          <p:cNvPr id="3" name="Picture 3" descr="Map&#10;&#10;Description automatically generated">
            <a:extLst>
              <a:ext uri="{FF2B5EF4-FFF2-40B4-BE49-F238E27FC236}">
                <a16:creationId xmlns:a16="http://schemas.microsoft.com/office/drawing/2014/main" id="{79CB6C9F-DF81-465C-82B5-A6D79692BF25}"/>
              </a:ext>
            </a:extLst>
          </p:cNvPr>
          <p:cNvPicPr>
            <a:picLocks noChangeAspect="1"/>
          </p:cNvPicPr>
          <p:nvPr/>
        </p:nvPicPr>
        <p:blipFill>
          <a:blip r:embed="rId3"/>
          <a:stretch>
            <a:fillRect/>
          </a:stretch>
        </p:blipFill>
        <p:spPr>
          <a:xfrm>
            <a:off x="224287" y="2168054"/>
            <a:ext cx="5877464" cy="3485175"/>
          </a:xfrm>
          <a:prstGeom prst="rect">
            <a:avLst/>
          </a:prstGeom>
        </p:spPr>
      </p:pic>
      <p:pic>
        <p:nvPicPr>
          <p:cNvPr id="13" name="Picture 12" descr="Abstract aqua blue blurred bokeh background">
            <a:extLst>
              <a:ext uri="{FF2B5EF4-FFF2-40B4-BE49-F238E27FC236}">
                <a16:creationId xmlns:a16="http://schemas.microsoft.com/office/drawing/2014/main" id="{D660B8F0-56B2-4B2E-AD84-916688354B7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14" name="Picture 13" descr="Diagram&#10;&#10;Description automatically generated">
            <a:extLst>
              <a:ext uri="{FF2B5EF4-FFF2-40B4-BE49-F238E27FC236}">
                <a16:creationId xmlns:a16="http://schemas.microsoft.com/office/drawing/2014/main" id="{D5B44E41-D970-4E52-879A-A96CDAA05E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15" name="TextBox 14">
            <a:extLst>
              <a:ext uri="{FF2B5EF4-FFF2-40B4-BE49-F238E27FC236}">
                <a16:creationId xmlns:a16="http://schemas.microsoft.com/office/drawing/2014/main" id="{21133718-6058-42ED-AD24-823606BF0A19}"/>
              </a:ext>
            </a:extLst>
          </p:cNvPr>
          <p:cNvSpPr txBox="1"/>
          <p:nvPr/>
        </p:nvSpPr>
        <p:spPr>
          <a:xfrm>
            <a:off x="1942374" y="231383"/>
            <a:ext cx="10061393" cy="707886"/>
          </a:xfrm>
          <a:prstGeom prst="rect">
            <a:avLst/>
          </a:prstGeom>
          <a:noFill/>
        </p:spPr>
        <p:txBody>
          <a:bodyPr wrap="square">
            <a:spAutoFit/>
          </a:bodyPr>
          <a:lstStyle/>
          <a:p>
            <a:pPr marL="457200" indent="-457200">
              <a:spcAft>
                <a:spcPts val="1200"/>
              </a:spcAft>
              <a:buClr>
                <a:srgbClr val="9989EF"/>
              </a:buClr>
            </a:pPr>
            <a:r>
              <a:rPr lang="en-US" sz="4000" b="1" dirty="0">
                <a:latin typeface="Univers" panose="020B0503020202020204" pitchFamily="34" charset="0"/>
              </a:rPr>
              <a:t>Communities: </a:t>
            </a:r>
            <a:r>
              <a:rPr lang="en-US" sz="4000" dirty="0">
                <a:latin typeface="Univers Condensed" panose="020B0506020202050204" pitchFamily="34" charset="0"/>
              </a:rPr>
              <a:t>Let’s map our important places</a:t>
            </a:r>
            <a:endParaRPr lang="en-US" sz="4000" dirty="0">
              <a:solidFill>
                <a:schemeClr val="bg1"/>
              </a:solidFill>
              <a:latin typeface="Univers Condensed" panose="020B0506020202050204" pitchFamily="34" charset="0"/>
            </a:endParaRPr>
          </a:p>
        </p:txBody>
      </p:sp>
      <p:pic>
        <p:nvPicPr>
          <p:cNvPr id="12" name="Picture 11">
            <a:extLst>
              <a:ext uri="{FF2B5EF4-FFF2-40B4-BE49-F238E27FC236}">
                <a16:creationId xmlns:a16="http://schemas.microsoft.com/office/drawing/2014/main" id="{70949A06-4609-4607-AF2E-EFC3CAE7DB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7571" y="6279096"/>
            <a:ext cx="1444377" cy="370565"/>
          </a:xfrm>
          <a:prstGeom prst="rect">
            <a:avLst/>
          </a:prstGeom>
        </p:spPr>
      </p:pic>
      <p:sp>
        <p:nvSpPr>
          <p:cNvPr id="16" name="TextBox 15">
            <a:extLst>
              <a:ext uri="{FF2B5EF4-FFF2-40B4-BE49-F238E27FC236}">
                <a16:creationId xmlns:a16="http://schemas.microsoft.com/office/drawing/2014/main" id="{DDBE0AA8-215F-41BA-8447-74E9E307D8D2}"/>
              </a:ext>
            </a:extLst>
          </p:cNvPr>
          <p:cNvSpPr txBox="1"/>
          <p:nvPr/>
        </p:nvSpPr>
        <p:spPr>
          <a:xfrm>
            <a:off x="10765001" y="5743565"/>
            <a:ext cx="1236680" cy="535531"/>
          </a:xfrm>
          <a:prstGeom prst="rect">
            <a:avLst/>
          </a:prstGeom>
          <a:noFill/>
        </p:spPr>
        <p:txBody>
          <a:bodyPr wrap="square" rtlCol="0">
            <a:spAutoFit/>
          </a:bodyPr>
          <a:lstStyle/>
          <a:p>
            <a:pPr algn="r">
              <a:lnSpc>
                <a:spcPct val="90000"/>
              </a:lnSpc>
            </a:pPr>
            <a:endParaRPr lang="en-US" b="1" dirty="0">
              <a:solidFill>
                <a:srgbClr val="BBEE9E"/>
              </a:solidFill>
              <a:latin typeface="Arial Narrow" panose="020B0606020202030204" pitchFamily="34" charset="0"/>
            </a:endParaRPr>
          </a:p>
          <a:p>
            <a:pPr algn="r">
              <a:lnSpc>
                <a:spcPct val="90000"/>
              </a:lnSpc>
            </a:pPr>
            <a:r>
              <a:rPr lang="en-US" sz="1400" b="1" i="1" dirty="0">
                <a:solidFill>
                  <a:srgbClr val="4DB2DE"/>
                </a:solidFill>
                <a:latin typeface="Arial Narrow" panose="020B0606020202030204" pitchFamily="34" charset="0"/>
              </a:rPr>
              <a:t>Created by </a:t>
            </a:r>
          </a:p>
        </p:txBody>
      </p:sp>
    </p:spTree>
    <p:extLst>
      <p:ext uri="{BB962C8B-B14F-4D97-AF65-F5344CB8AC3E}">
        <p14:creationId xmlns:p14="http://schemas.microsoft.com/office/powerpoint/2010/main" val="1109322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bstract aqua blue blurred bokeh background">
            <a:extLst>
              <a:ext uri="{FF2B5EF4-FFF2-40B4-BE49-F238E27FC236}">
                <a16:creationId xmlns:a16="http://schemas.microsoft.com/office/drawing/2014/main" id="{B6370C82-6187-4752-A755-55A5BE4B4E6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sp>
        <p:nvSpPr>
          <p:cNvPr id="8" name="TextBox 7"/>
          <p:cNvSpPr txBox="1"/>
          <p:nvPr/>
        </p:nvSpPr>
        <p:spPr>
          <a:xfrm>
            <a:off x="-337610" y="5858187"/>
            <a:ext cx="4220307" cy="830997"/>
          </a:xfrm>
          <a:prstGeom prst="rect">
            <a:avLst/>
          </a:prstGeom>
          <a:noFill/>
        </p:spPr>
        <p:txBody>
          <a:bodyPr wrap="square" rtlCol="0">
            <a:spAutoFit/>
          </a:bodyPr>
          <a:lstStyle/>
          <a:p>
            <a:pPr lvl="0" algn="r" eaLnBrk="0" fontAlgn="base" hangingPunct="0">
              <a:spcBef>
                <a:spcPct val="0"/>
              </a:spcBef>
              <a:spcAft>
                <a:spcPct val="0"/>
              </a:spcAft>
            </a:pPr>
            <a:endParaRPr lang="en-US" altLang="en-US" sz="3200">
              <a:solidFill>
                <a:srgbClr val="FFFFFF"/>
              </a:solidFill>
              <a:latin typeface="Calibri" panose="020F0502020204030204" pitchFamily="34" charset="0"/>
            </a:endParaRPr>
          </a:p>
          <a:p>
            <a:pPr lvl="0" algn="r" eaLnBrk="0" fontAlgn="base" hangingPunct="0">
              <a:spcBef>
                <a:spcPct val="0"/>
              </a:spcBef>
              <a:spcAft>
                <a:spcPct val="0"/>
              </a:spcAft>
            </a:pPr>
            <a:r>
              <a:rPr lang="en-US" altLang="en-US" sz="1400">
                <a:solidFill>
                  <a:srgbClr val="FFFFFF"/>
                </a:solidFill>
                <a:latin typeface="Calibri" panose="020F0502020204030204" pitchFamily="34" charset="0"/>
              </a:rPr>
              <a:t>Kathay Feng – kfeng@commoncause.org</a:t>
            </a:r>
          </a:p>
        </p:txBody>
      </p:sp>
      <p:sp>
        <p:nvSpPr>
          <p:cNvPr id="2" name="TextBox 1"/>
          <p:cNvSpPr txBox="1"/>
          <p:nvPr/>
        </p:nvSpPr>
        <p:spPr>
          <a:xfrm>
            <a:off x="2083400" y="481461"/>
            <a:ext cx="7165636" cy="830997"/>
          </a:xfrm>
          <a:prstGeom prst="rect">
            <a:avLst/>
          </a:prstGeom>
          <a:noFill/>
        </p:spPr>
        <p:txBody>
          <a:bodyPr wrap="square" lIns="91440" tIns="45720" rIns="91440" bIns="45720" rtlCol="0" anchor="t">
            <a:spAutoFit/>
          </a:bodyPr>
          <a:lstStyle/>
          <a:p>
            <a:r>
              <a:rPr lang="en-US" sz="4800" b="1" dirty="0">
                <a:latin typeface="Arial"/>
                <a:cs typeface="Arial"/>
              </a:rPr>
              <a:t>Go to DistrictR.org</a:t>
            </a:r>
          </a:p>
        </p:txBody>
      </p:sp>
      <p:sp>
        <p:nvSpPr>
          <p:cNvPr id="9" name="Title 1">
            <a:extLst>
              <a:ext uri="{FF2B5EF4-FFF2-40B4-BE49-F238E27FC236}">
                <a16:creationId xmlns:a16="http://schemas.microsoft.com/office/drawing/2014/main" id="{C4EE820F-C918-4099-957B-E63CA96B3684}"/>
              </a:ext>
            </a:extLst>
          </p:cNvPr>
          <p:cNvSpPr txBox="1">
            <a:spLocks/>
          </p:cNvSpPr>
          <p:nvPr/>
        </p:nvSpPr>
        <p:spPr>
          <a:xfrm>
            <a:off x="5956742" y="1803160"/>
            <a:ext cx="5228493" cy="40795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accent5"/>
                </a:solidFill>
                <a:latin typeface="Univers" panose="020B0503020202020204" pitchFamily="34" charset="0"/>
              </a:rPr>
              <a:t>Let’s use </a:t>
            </a:r>
            <a:r>
              <a:rPr lang="en-US" sz="3600" b="1" dirty="0" err="1">
                <a:solidFill>
                  <a:schemeClr val="accent5"/>
                </a:solidFill>
                <a:latin typeface="Univers" panose="020B0503020202020204" pitchFamily="34" charset="0"/>
              </a:rPr>
              <a:t>DistrictR</a:t>
            </a:r>
            <a:r>
              <a:rPr lang="en-US" sz="3600" b="1" dirty="0">
                <a:solidFill>
                  <a:schemeClr val="accent5"/>
                </a:solidFill>
                <a:latin typeface="Univers" panose="020B0503020202020204" pitchFamily="34" charset="0"/>
              </a:rPr>
              <a:t> to map important places!</a:t>
            </a:r>
          </a:p>
          <a:p>
            <a:endParaRPr lang="en-US" sz="1200" b="1" dirty="0">
              <a:latin typeface="+mn-lt"/>
            </a:endParaRPr>
          </a:p>
          <a:p>
            <a:pPr marL="571500" indent="-571500" algn="l">
              <a:buFont typeface="Arial" panose="020B0604020202020204" pitchFamily="34" charset="0"/>
              <a:buChar char="•"/>
            </a:pPr>
            <a:r>
              <a:rPr lang="en-US" sz="2800" b="1" dirty="0">
                <a:latin typeface="Univers Condensed Light" panose="020B0306020202040204" pitchFamily="34" charset="0"/>
              </a:rPr>
              <a:t>Click on your state</a:t>
            </a:r>
            <a:endParaRPr lang="en-US" sz="2800" b="1" dirty="0">
              <a:latin typeface="Univers Condensed Light" panose="020B0306020202040204" pitchFamily="34" charset="0"/>
              <a:cs typeface="Calibri"/>
            </a:endParaRPr>
          </a:p>
          <a:p>
            <a:pPr marL="571500" indent="-571500" algn="l">
              <a:buFont typeface="Arial" panose="020B0604020202020204" pitchFamily="34" charset="0"/>
              <a:buChar char="•"/>
            </a:pPr>
            <a:r>
              <a:rPr lang="en-US" sz="2800" b="1" dirty="0">
                <a:latin typeface="Univers Condensed Light" panose="020B0306020202040204" pitchFamily="34" charset="0"/>
              </a:rPr>
              <a:t>Choose “Identify your community”</a:t>
            </a:r>
            <a:endParaRPr lang="en-US" sz="2800" b="1" dirty="0">
              <a:latin typeface="Univers Condensed Light" panose="020B0306020202040204" pitchFamily="34" charset="0"/>
              <a:cs typeface="Calibri"/>
            </a:endParaRPr>
          </a:p>
          <a:p>
            <a:pPr marL="571500" indent="-571500" algn="l">
              <a:buFont typeface="Arial" panose="020B0604020202020204" pitchFamily="34" charset="0"/>
              <a:buChar char="•"/>
            </a:pPr>
            <a:r>
              <a:rPr lang="en-US" sz="2800" b="1" dirty="0">
                <a:latin typeface="Univers Condensed Light" panose="020B0306020202040204" pitchFamily="34" charset="0"/>
              </a:rPr>
              <a:t>Zoom into your community</a:t>
            </a:r>
            <a:endParaRPr lang="en-US" sz="2800" b="1" dirty="0">
              <a:latin typeface="Univers Condensed Light" panose="020B0306020202040204" pitchFamily="34" charset="0"/>
              <a:cs typeface="Calibri"/>
            </a:endParaRPr>
          </a:p>
          <a:p>
            <a:pPr marL="571500" indent="-571500" algn="l">
              <a:buFont typeface="Arial" panose="020B0604020202020204" pitchFamily="34" charset="0"/>
              <a:buChar char="•"/>
            </a:pPr>
            <a:endParaRPr lang="en-US" sz="2800" b="1" dirty="0">
              <a:latin typeface="Univers Condensed Light" panose="020B0306020202040204" pitchFamily="34" charset="0"/>
            </a:endParaRPr>
          </a:p>
          <a:p>
            <a:pPr algn="l"/>
            <a:r>
              <a:rPr lang="en-US" sz="2000" b="1" dirty="0">
                <a:latin typeface="Univers Condensed Light" panose="020B0306020202040204" pitchFamily="34" charset="0"/>
              </a:rPr>
              <a:t>(Use the + button in the top left corner to zoom in)</a:t>
            </a:r>
            <a:endParaRPr lang="en-US" sz="2000" b="1" dirty="0">
              <a:latin typeface="Univers Condensed Light" panose="020B0306020202040204" pitchFamily="34" charset="0"/>
              <a:cs typeface="Calibri"/>
            </a:endParaRPr>
          </a:p>
          <a:p>
            <a:pPr algn="l"/>
            <a:r>
              <a:rPr lang="en-US" sz="2000" b="1" dirty="0">
                <a:latin typeface="Univers Condensed Light" panose="020B0306020202040204" pitchFamily="34" charset="0"/>
              </a:rPr>
              <a:t>(Hold the left mouse button down and place your cursor on the map to move the map)</a:t>
            </a:r>
            <a:endParaRPr lang="en-US" sz="2000" b="1" dirty="0">
              <a:latin typeface="Univers Condensed Light" panose="020B0306020202040204" pitchFamily="34" charset="0"/>
              <a:cs typeface="Calibri"/>
            </a:endParaRPr>
          </a:p>
          <a:p>
            <a:pPr marL="571500" indent="-571500" algn="l">
              <a:buFont typeface="Arial" panose="020B0604020202020204" pitchFamily="34" charset="0"/>
              <a:buChar char="•"/>
            </a:pPr>
            <a:endParaRPr lang="en-US" sz="2800" b="1" dirty="0">
              <a:latin typeface="+mn-lt"/>
            </a:endParaRPr>
          </a:p>
        </p:txBody>
      </p:sp>
      <p:sp>
        <p:nvSpPr>
          <p:cNvPr id="10" name="Content Placeholder 2">
            <a:extLst>
              <a:ext uri="{FF2B5EF4-FFF2-40B4-BE49-F238E27FC236}">
                <a16:creationId xmlns:a16="http://schemas.microsoft.com/office/drawing/2014/main" id="{577EECF4-C6A5-4207-9E70-94E937216786}"/>
              </a:ext>
            </a:extLst>
          </p:cNvPr>
          <p:cNvSpPr txBox="1">
            <a:spLocks/>
          </p:cNvSpPr>
          <p:nvPr/>
        </p:nvSpPr>
        <p:spPr>
          <a:xfrm>
            <a:off x="6454264" y="3914643"/>
            <a:ext cx="4886626" cy="20463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pic>
        <p:nvPicPr>
          <p:cNvPr id="12" name="Picture 11">
            <a:extLst>
              <a:ext uri="{FF2B5EF4-FFF2-40B4-BE49-F238E27FC236}">
                <a16:creationId xmlns:a16="http://schemas.microsoft.com/office/drawing/2014/main" id="{07A977CA-2560-4AA1-94BF-9229F92B25D6}"/>
              </a:ext>
            </a:extLst>
          </p:cNvPr>
          <p:cNvPicPr>
            <a:picLocks noChangeAspect="1"/>
          </p:cNvPicPr>
          <p:nvPr/>
        </p:nvPicPr>
        <p:blipFill rotWithShape="1">
          <a:blip r:embed="rId5"/>
          <a:srcRect t="5285" b="5285"/>
          <a:stretch/>
        </p:blipFill>
        <p:spPr>
          <a:xfrm>
            <a:off x="846102" y="1780389"/>
            <a:ext cx="4277438" cy="2150697"/>
          </a:xfrm>
          <a:prstGeom prst="rect">
            <a:avLst/>
          </a:prstGeom>
        </p:spPr>
      </p:pic>
      <p:pic>
        <p:nvPicPr>
          <p:cNvPr id="15" name="Picture 14">
            <a:extLst>
              <a:ext uri="{FF2B5EF4-FFF2-40B4-BE49-F238E27FC236}">
                <a16:creationId xmlns:a16="http://schemas.microsoft.com/office/drawing/2014/main" id="{A43702AD-3AC3-4D40-B2A1-4C6BC04442D7}"/>
              </a:ext>
            </a:extLst>
          </p:cNvPr>
          <p:cNvPicPr>
            <a:picLocks noChangeAspect="1"/>
          </p:cNvPicPr>
          <p:nvPr/>
        </p:nvPicPr>
        <p:blipFill rotWithShape="1">
          <a:blip r:embed="rId6"/>
          <a:srcRect t="8185" b="7609"/>
          <a:stretch/>
        </p:blipFill>
        <p:spPr>
          <a:xfrm>
            <a:off x="832555" y="4502140"/>
            <a:ext cx="4220307" cy="1998051"/>
          </a:xfrm>
          <a:prstGeom prst="rect">
            <a:avLst/>
          </a:prstGeom>
        </p:spPr>
      </p:pic>
      <p:pic>
        <p:nvPicPr>
          <p:cNvPr id="14" name="Picture 13" descr="Diagram&#10;&#10;Description automatically generated">
            <a:extLst>
              <a:ext uri="{FF2B5EF4-FFF2-40B4-BE49-F238E27FC236}">
                <a16:creationId xmlns:a16="http://schemas.microsoft.com/office/drawing/2014/main" id="{80288FC3-3F20-462A-AC18-77F50A5566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pic>
        <p:nvPicPr>
          <p:cNvPr id="16" name="Picture 15">
            <a:extLst>
              <a:ext uri="{FF2B5EF4-FFF2-40B4-BE49-F238E27FC236}">
                <a16:creationId xmlns:a16="http://schemas.microsoft.com/office/drawing/2014/main" id="{AF9CE240-D10C-4E79-938C-B3D92D2AE4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87571" y="6279096"/>
            <a:ext cx="1444377" cy="370565"/>
          </a:xfrm>
          <a:prstGeom prst="rect">
            <a:avLst/>
          </a:prstGeom>
        </p:spPr>
      </p:pic>
      <p:sp>
        <p:nvSpPr>
          <p:cNvPr id="17" name="TextBox 16">
            <a:extLst>
              <a:ext uri="{FF2B5EF4-FFF2-40B4-BE49-F238E27FC236}">
                <a16:creationId xmlns:a16="http://schemas.microsoft.com/office/drawing/2014/main" id="{FDF78195-E0AE-403D-94AB-A70C4397A10F}"/>
              </a:ext>
            </a:extLst>
          </p:cNvPr>
          <p:cNvSpPr txBox="1"/>
          <p:nvPr/>
        </p:nvSpPr>
        <p:spPr>
          <a:xfrm>
            <a:off x="10765001" y="5743565"/>
            <a:ext cx="1236680" cy="535531"/>
          </a:xfrm>
          <a:prstGeom prst="rect">
            <a:avLst/>
          </a:prstGeom>
          <a:noFill/>
        </p:spPr>
        <p:txBody>
          <a:bodyPr wrap="square" rtlCol="0">
            <a:spAutoFit/>
          </a:bodyPr>
          <a:lstStyle/>
          <a:p>
            <a:pPr algn="r">
              <a:lnSpc>
                <a:spcPct val="90000"/>
              </a:lnSpc>
            </a:pPr>
            <a:endParaRPr lang="en-US" b="1" dirty="0">
              <a:solidFill>
                <a:srgbClr val="BBEE9E"/>
              </a:solidFill>
              <a:latin typeface="Arial Narrow" panose="020B0606020202030204" pitchFamily="34" charset="0"/>
            </a:endParaRPr>
          </a:p>
          <a:p>
            <a:pPr algn="r">
              <a:lnSpc>
                <a:spcPct val="90000"/>
              </a:lnSpc>
            </a:pPr>
            <a:r>
              <a:rPr lang="en-US" sz="1400" b="1" i="1" dirty="0">
                <a:solidFill>
                  <a:srgbClr val="4DB2DE"/>
                </a:solidFill>
                <a:latin typeface="Arial Narrow" panose="020B0606020202030204" pitchFamily="34" charset="0"/>
              </a:rPr>
              <a:t>Created by </a:t>
            </a:r>
          </a:p>
        </p:txBody>
      </p:sp>
    </p:spTree>
    <p:extLst>
      <p:ext uri="{BB962C8B-B14F-4D97-AF65-F5344CB8AC3E}">
        <p14:creationId xmlns:p14="http://schemas.microsoft.com/office/powerpoint/2010/main" val="2345977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bstract aqua blue blurred bokeh background">
            <a:extLst>
              <a:ext uri="{FF2B5EF4-FFF2-40B4-BE49-F238E27FC236}">
                <a16:creationId xmlns:a16="http://schemas.microsoft.com/office/drawing/2014/main" id="{C0CE3887-7789-4FD1-B556-6EFBCBBBC08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sp>
        <p:nvSpPr>
          <p:cNvPr id="8" name="TextBox 7"/>
          <p:cNvSpPr txBox="1"/>
          <p:nvPr/>
        </p:nvSpPr>
        <p:spPr>
          <a:xfrm>
            <a:off x="-337610" y="5858187"/>
            <a:ext cx="4220307" cy="830997"/>
          </a:xfrm>
          <a:prstGeom prst="rect">
            <a:avLst/>
          </a:prstGeom>
          <a:noFill/>
        </p:spPr>
        <p:txBody>
          <a:bodyPr wrap="square" rtlCol="0">
            <a:spAutoFit/>
          </a:bodyPr>
          <a:lstStyle/>
          <a:p>
            <a:pPr lvl="0" algn="r" eaLnBrk="0" fontAlgn="base" hangingPunct="0">
              <a:spcBef>
                <a:spcPct val="0"/>
              </a:spcBef>
              <a:spcAft>
                <a:spcPct val="0"/>
              </a:spcAft>
            </a:pPr>
            <a:endParaRPr lang="en-US" altLang="en-US" sz="3200">
              <a:solidFill>
                <a:srgbClr val="FFFFFF"/>
              </a:solidFill>
              <a:latin typeface="Calibri" panose="020F0502020204030204" pitchFamily="34" charset="0"/>
            </a:endParaRPr>
          </a:p>
          <a:p>
            <a:pPr lvl="0" algn="r" eaLnBrk="0" fontAlgn="base" hangingPunct="0">
              <a:spcBef>
                <a:spcPct val="0"/>
              </a:spcBef>
              <a:spcAft>
                <a:spcPct val="0"/>
              </a:spcAft>
            </a:pPr>
            <a:r>
              <a:rPr lang="en-US" altLang="en-US" sz="1400">
                <a:solidFill>
                  <a:srgbClr val="FFFFFF"/>
                </a:solidFill>
                <a:latin typeface="Calibri" panose="020F0502020204030204" pitchFamily="34" charset="0"/>
              </a:rPr>
              <a:t>Kathay Feng – kfeng@commoncause.org</a:t>
            </a:r>
          </a:p>
        </p:txBody>
      </p:sp>
      <p:sp>
        <p:nvSpPr>
          <p:cNvPr id="2" name="TextBox 1"/>
          <p:cNvSpPr txBox="1"/>
          <p:nvPr/>
        </p:nvSpPr>
        <p:spPr>
          <a:xfrm>
            <a:off x="1886858" y="281083"/>
            <a:ext cx="9951554" cy="769441"/>
          </a:xfrm>
          <a:prstGeom prst="rect">
            <a:avLst/>
          </a:prstGeom>
          <a:noFill/>
        </p:spPr>
        <p:txBody>
          <a:bodyPr wrap="square" lIns="91440" tIns="45720" rIns="91440" bIns="45720" rtlCol="0" anchor="t">
            <a:spAutoFit/>
          </a:bodyPr>
          <a:lstStyle/>
          <a:p>
            <a:r>
              <a:rPr lang="en-US" sz="4400" b="1" dirty="0">
                <a:latin typeface="Univers" panose="020B0503020202020204" pitchFamily="34" charset="0"/>
                <a:cs typeface="Arial"/>
              </a:rPr>
              <a:t>Free Community Mapping Apps</a:t>
            </a:r>
          </a:p>
        </p:txBody>
      </p:sp>
      <p:sp>
        <p:nvSpPr>
          <p:cNvPr id="9" name="Title 1">
            <a:extLst>
              <a:ext uri="{FF2B5EF4-FFF2-40B4-BE49-F238E27FC236}">
                <a16:creationId xmlns:a16="http://schemas.microsoft.com/office/drawing/2014/main" id="{C4EE820F-C918-4099-957B-E63CA96B3684}"/>
              </a:ext>
            </a:extLst>
          </p:cNvPr>
          <p:cNvSpPr txBox="1">
            <a:spLocks/>
          </p:cNvSpPr>
          <p:nvPr/>
        </p:nvSpPr>
        <p:spPr>
          <a:xfrm>
            <a:off x="6096000" y="2123613"/>
            <a:ext cx="5742412" cy="32335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600" b="1" dirty="0">
              <a:solidFill>
                <a:schemeClr val="accent5"/>
              </a:solidFill>
              <a:latin typeface="+mn-lt"/>
            </a:endParaRPr>
          </a:p>
          <a:p>
            <a:r>
              <a:rPr lang="en-US" sz="3200" b="1" dirty="0">
                <a:latin typeface="Univers Light" panose="020B0403020202020204" pitchFamily="34" charset="0"/>
              </a:rPr>
              <a:t>Currently, there are at least three free mapping apps that allow people to draw community maps:</a:t>
            </a:r>
            <a:r>
              <a:rPr lang="en-US" sz="3200" b="1" dirty="0">
                <a:solidFill>
                  <a:schemeClr val="accent5"/>
                </a:solidFill>
                <a:latin typeface="Univers Light" panose="020B0403020202020204" pitchFamily="34" charset="0"/>
              </a:rPr>
              <a:t> </a:t>
            </a:r>
          </a:p>
          <a:p>
            <a:endParaRPr lang="en-US" sz="3200" b="1" dirty="0">
              <a:solidFill>
                <a:schemeClr val="accent5"/>
              </a:solidFill>
              <a:latin typeface="Univers Light" panose="020B0403020202020204" pitchFamily="34" charset="0"/>
            </a:endParaRPr>
          </a:p>
          <a:p>
            <a:pPr marL="571500" indent="-571500">
              <a:buClr>
                <a:srgbClr val="7030A0"/>
              </a:buClr>
              <a:buFont typeface="Wingdings 3" panose="05040102010807070707" pitchFamily="18" charset="2"/>
              <a:buChar char="u"/>
            </a:pPr>
            <a:r>
              <a:rPr lang="en-US" sz="3200" b="1" dirty="0">
                <a:solidFill>
                  <a:srgbClr val="7030A0"/>
                </a:solidFill>
                <a:latin typeface="Univers" panose="020B0503020202020204" pitchFamily="34" charset="0"/>
              </a:rPr>
              <a:t>DistrictR.org</a:t>
            </a:r>
          </a:p>
          <a:p>
            <a:pPr marL="571500" indent="-571500">
              <a:buClr>
                <a:srgbClr val="7030A0"/>
              </a:buClr>
              <a:buFont typeface="Wingdings 3" panose="05040102010807070707" pitchFamily="18" charset="2"/>
              <a:buChar char="u"/>
            </a:pPr>
            <a:r>
              <a:rPr lang="en-US" sz="3200" b="1" dirty="0">
                <a:solidFill>
                  <a:srgbClr val="7030A0"/>
                </a:solidFill>
                <a:latin typeface="Univers" panose="020B0503020202020204" pitchFamily="34" charset="0"/>
              </a:rPr>
              <a:t>Representable.org</a:t>
            </a:r>
          </a:p>
          <a:p>
            <a:pPr marL="571500" indent="-571500">
              <a:buClr>
                <a:srgbClr val="7030A0"/>
              </a:buClr>
              <a:buFont typeface="Wingdings 3" panose="05040102010807070707" pitchFamily="18" charset="2"/>
              <a:buChar char="u"/>
            </a:pPr>
            <a:r>
              <a:rPr lang="en-US" sz="3200" b="1" dirty="0">
                <a:solidFill>
                  <a:srgbClr val="7030A0"/>
                </a:solidFill>
                <a:latin typeface="Univers" panose="020B0503020202020204" pitchFamily="34" charset="0"/>
              </a:rPr>
              <a:t>Dave’s Redistricting App</a:t>
            </a:r>
          </a:p>
          <a:p>
            <a:endParaRPr lang="en-US" sz="1200" b="1" dirty="0">
              <a:latin typeface="+mn-lt"/>
            </a:endParaRPr>
          </a:p>
        </p:txBody>
      </p:sp>
      <p:pic>
        <p:nvPicPr>
          <p:cNvPr id="12" name="Picture 11">
            <a:extLst>
              <a:ext uri="{FF2B5EF4-FFF2-40B4-BE49-F238E27FC236}">
                <a16:creationId xmlns:a16="http://schemas.microsoft.com/office/drawing/2014/main" id="{07A977CA-2560-4AA1-94BF-9229F92B25D6}"/>
              </a:ext>
            </a:extLst>
          </p:cNvPr>
          <p:cNvPicPr>
            <a:picLocks noChangeAspect="1"/>
          </p:cNvPicPr>
          <p:nvPr/>
        </p:nvPicPr>
        <p:blipFill rotWithShape="1">
          <a:blip r:embed="rId5"/>
          <a:srcRect t="8921" b="5285"/>
          <a:stretch/>
        </p:blipFill>
        <p:spPr>
          <a:xfrm>
            <a:off x="133409" y="1910132"/>
            <a:ext cx="5777345" cy="2786741"/>
          </a:xfrm>
          <a:prstGeom prst="rect">
            <a:avLst/>
          </a:prstGeom>
        </p:spPr>
      </p:pic>
      <p:pic>
        <p:nvPicPr>
          <p:cNvPr id="14" name="Picture 13" descr="Diagram&#10;&#10;Description automatically generated">
            <a:extLst>
              <a:ext uri="{FF2B5EF4-FFF2-40B4-BE49-F238E27FC236}">
                <a16:creationId xmlns:a16="http://schemas.microsoft.com/office/drawing/2014/main" id="{3C8AD4AF-6790-401B-AD27-05A84EB676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pic>
        <p:nvPicPr>
          <p:cNvPr id="16" name="Picture 15">
            <a:extLst>
              <a:ext uri="{FF2B5EF4-FFF2-40B4-BE49-F238E27FC236}">
                <a16:creationId xmlns:a16="http://schemas.microsoft.com/office/drawing/2014/main" id="{86E2B0C9-4A15-4A25-8D38-1E0C22CC46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7571" y="6279096"/>
            <a:ext cx="1444377" cy="370565"/>
          </a:xfrm>
          <a:prstGeom prst="rect">
            <a:avLst/>
          </a:prstGeom>
        </p:spPr>
      </p:pic>
      <p:sp>
        <p:nvSpPr>
          <p:cNvPr id="17" name="TextBox 16">
            <a:extLst>
              <a:ext uri="{FF2B5EF4-FFF2-40B4-BE49-F238E27FC236}">
                <a16:creationId xmlns:a16="http://schemas.microsoft.com/office/drawing/2014/main" id="{7CDBBCF6-2DAE-493E-A0EC-935C3001ADC3}"/>
              </a:ext>
            </a:extLst>
          </p:cNvPr>
          <p:cNvSpPr txBox="1"/>
          <p:nvPr/>
        </p:nvSpPr>
        <p:spPr>
          <a:xfrm>
            <a:off x="10765001" y="5743565"/>
            <a:ext cx="1236680" cy="535531"/>
          </a:xfrm>
          <a:prstGeom prst="rect">
            <a:avLst/>
          </a:prstGeom>
          <a:noFill/>
        </p:spPr>
        <p:txBody>
          <a:bodyPr wrap="square" rtlCol="0">
            <a:spAutoFit/>
          </a:bodyPr>
          <a:lstStyle/>
          <a:p>
            <a:pPr algn="r">
              <a:lnSpc>
                <a:spcPct val="90000"/>
              </a:lnSpc>
            </a:pPr>
            <a:endParaRPr lang="en-US" b="1" dirty="0">
              <a:solidFill>
                <a:srgbClr val="BBEE9E"/>
              </a:solidFill>
              <a:latin typeface="Arial Narrow" panose="020B0606020202030204" pitchFamily="34" charset="0"/>
            </a:endParaRPr>
          </a:p>
          <a:p>
            <a:pPr algn="r">
              <a:lnSpc>
                <a:spcPct val="90000"/>
              </a:lnSpc>
            </a:pPr>
            <a:r>
              <a:rPr lang="en-US" sz="1400" b="1" i="1" dirty="0">
                <a:solidFill>
                  <a:srgbClr val="4DB2DE"/>
                </a:solidFill>
                <a:latin typeface="Arial Narrow" panose="020B0606020202030204" pitchFamily="34" charset="0"/>
              </a:rPr>
              <a:t>Created by </a:t>
            </a:r>
          </a:p>
        </p:txBody>
      </p:sp>
    </p:spTree>
    <p:extLst>
      <p:ext uri="{BB962C8B-B14F-4D97-AF65-F5344CB8AC3E}">
        <p14:creationId xmlns:p14="http://schemas.microsoft.com/office/powerpoint/2010/main" val="939038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a:extLst>
              <a:ext uri="{FF2B5EF4-FFF2-40B4-BE49-F238E27FC236}">
                <a16:creationId xmlns:a16="http://schemas.microsoft.com/office/drawing/2014/main" id="{27F58FBB-9458-41D3-BE6B-C413F37B4CA2}"/>
              </a:ext>
            </a:extLst>
          </p:cNvPr>
          <p:cNvPicPr>
            <a:picLocks noChangeAspect="1"/>
          </p:cNvPicPr>
          <p:nvPr/>
        </p:nvPicPr>
        <p:blipFill>
          <a:blip r:embed="rId3"/>
          <a:stretch>
            <a:fillRect/>
          </a:stretch>
        </p:blipFill>
        <p:spPr>
          <a:xfrm>
            <a:off x="8272015" y="2280429"/>
            <a:ext cx="567905" cy="758765"/>
          </a:xfrm>
          <a:prstGeom prst="rect">
            <a:avLst/>
          </a:prstGeom>
        </p:spPr>
      </p:pic>
      <p:pic>
        <p:nvPicPr>
          <p:cNvPr id="6164" name="Picture 3" descr="D:\documents\2 Immigrant Power\MIV\2008\SoCal\Issue Analysis Forums\presentation\img\male icon.png">
            <a:extLst>
              <a:ext uri="{FF2B5EF4-FFF2-40B4-BE49-F238E27FC236}">
                <a16:creationId xmlns:a16="http://schemas.microsoft.com/office/drawing/2014/main" id="{F42D813E-4392-4099-A503-61DA684FE2CD}"/>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6967299" y="2813162"/>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a:extLst>
              <a:ext uri="{FF2B5EF4-FFF2-40B4-BE49-F238E27FC236}">
                <a16:creationId xmlns:a16="http://schemas.microsoft.com/office/drawing/2014/main" id="{E3BB77AE-EDB9-4705-BA87-22534F279CB1}"/>
              </a:ext>
            </a:extLst>
          </p:cNvPr>
          <p:cNvPicPr>
            <a:picLocks noChangeAspect="1"/>
          </p:cNvPicPr>
          <p:nvPr/>
        </p:nvPicPr>
        <p:blipFill>
          <a:blip r:embed="rId5"/>
          <a:stretch>
            <a:fillRect/>
          </a:stretch>
        </p:blipFill>
        <p:spPr>
          <a:xfrm>
            <a:off x="8234363" y="4048843"/>
            <a:ext cx="482180" cy="801897"/>
          </a:xfrm>
          <a:prstGeom prst="rect">
            <a:avLst/>
          </a:prstGeom>
        </p:spPr>
      </p:pic>
      <p:pic>
        <p:nvPicPr>
          <p:cNvPr id="19" name="Picture 8">
            <a:extLst>
              <a:ext uri="{FF2B5EF4-FFF2-40B4-BE49-F238E27FC236}">
                <a16:creationId xmlns:a16="http://schemas.microsoft.com/office/drawing/2014/main" id="{D7389FA4-C052-4C11-8CF1-B769BB61FD93}"/>
              </a:ext>
            </a:extLst>
          </p:cNvPr>
          <p:cNvPicPr>
            <a:picLocks noChangeAspect="1"/>
          </p:cNvPicPr>
          <p:nvPr/>
        </p:nvPicPr>
        <p:blipFill>
          <a:blip r:embed="rId6"/>
          <a:stretch>
            <a:fillRect/>
          </a:stretch>
        </p:blipFill>
        <p:spPr>
          <a:xfrm>
            <a:off x="8349381" y="4738957"/>
            <a:ext cx="467803" cy="787520"/>
          </a:xfrm>
          <a:prstGeom prst="rect">
            <a:avLst/>
          </a:prstGeom>
        </p:spPr>
      </p:pic>
      <p:sp>
        <p:nvSpPr>
          <p:cNvPr id="6146" name="Title 1">
            <a:extLst>
              <a:ext uri="{FF2B5EF4-FFF2-40B4-BE49-F238E27FC236}">
                <a16:creationId xmlns:a16="http://schemas.microsoft.com/office/drawing/2014/main" id="{DC0F5B44-5962-4188-9779-D6B437D75FB2}"/>
              </a:ext>
            </a:extLst>
          </p:cNvPr>
          <p:cNvSpPr txBox="1">
            <a:spLocks/>
          </p:cNvSpPr>
          <p:nvPr/>
        </p:nvSpPr>
        <p:spPr bwMode="auto">
          <a:xfrm>
            <a:off x="1676400" y="0"/>
            <a:ext cx="556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ts val="4000"/>
              </a:lnSpc>
            </a:pPr>
            <a:endParaRPr lang="en-US" altLang="en-US" sz="3600" b="1">
              <a:solidFill>
                <a:schemeClr val="bg1"/>
              </a:solidFill>
            </a:endParaRPr>
          </a:p>
        </p:txBody>
      </p:sp>
      <p:sp>
        <p:nvSpPr>
          <p:cNvPr id="11" name="Freeform 10">
            <a:extLst>
              <a:ext uri="{FF2B5EF4-FFF2-40B4-BE49-F238E27FC236}">
                <a16:creationId xmlns:a16="http://schemas.microsoft.com/office/drawing/2014/main" id="{78FF8A5C-23F3-42AB-B6F2-191F0BDC2D9E}"/>
              </a:ext>
            </a:extLst>
          </p:cNvPr>
          <p:cNvSpPr/>
          <p:nvPr/>
        </p:nvSpPr>
        <p:spPr>
          <a:xfrm>
            <a:off x="7400207" y="2234568"/>
            <a:ext cx="2773363" cy="2654300"/>
          </a:xfrm>
          <a:custGeom>
            <a:avLst/>
            <a:gdLst>
              <a:gd name="connsiteX0" fmla="*/ 2772980 w 2772980"/>
              <a:gd name="connsiteY0" fmla="*/ 2217683 h 3132083"/>
              <a:gd name="connsiteX1" fmla="*/ 2215932 w 2772980"/>
              <a:gd name="connsiteY1" fmla="*/ 3026980 h 3132083"/>
              <a:gd name="connsiteX2" fmla="*/ 1742966 w 2772980"/>
              <a:gd name="connsiteY2" fmla="*/ 2848304 h 3132083"/>
              <a:gd name="connsiteX3" fmla="*/ 1238469 w 2772980"/>
              <a:gd name="connsiteY3" fmla="*/ 2039007 h 3132083"/>
              <a:gd name="connsiteX4" fmla="*/ 366111 w 2772980"/>
              <a:gd name="connsiteY4" fmla="*/ 2364828 h 3132083"/>
              <a:gd name="connsiteX5" fmla="*/ 40290 w 2772980"/>
              <a:gd name="connsiteY5" fmla="*/ 1702676 h 3132083"/>
              <a:gd name="connsiteX6" fmla="*/ 607849 w 2772980"/>
              <a:gd name="connsiteY6" fmla="*/ 1008993 h 3132083"/>
              <a:gd name="connsiteX7" fmla="*/ 765504 w 2772980"/>
              <a:gd name="connsiteY7" fmla="*/ 483476 h 3132083"/>
              <a:gd name="connsiteX8" fmla="*/ 324069 w 2772980"/>
              <a:gd name="connsiteY8" fmla="*/ 346842 h 3132083"/>
              <a:gd name="connsiteX9" fmla="*/ 712952 w 2772980"/>
              <a:gd name="connsiteY9" fmla="*/ 0 h 3132083"/>
              <a:gd name="connsiteX10" fmla="*/ 712952 w 2772980"/>
              <a:gd name="connsiteY10" fmla="*/ 0 h 3132083"/>
              <a:gd name="connsiteX11" fmla="*/ 712952 w 2772980"/>
              <a:gd name="connsiteY11" fmla="*/ 0 h 313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2980" h="3132083">
                <a:moveTo>
                  <a:pt x="2772980" y="2217683"/>
                </a:moveTo>
                <a:cubicBezTo>
                  <a:pt x="2580290" y="2569780"/>
                  <a:pt x="2387601" y="2921877"/>
                  <a:pt x="2215932" y="3026980"/>
                </a:cubicBezTo>
                <a:cubicBezTo>
                  <a:pt x="2044263" y="3132083"/>
                  <a:pt x="1905876" y="3012966"/>
                  <a:pt x="1742966" y="2848304"/>
                </a:cubicBezTo>
                <a:cubicBezTo>
                  <a:pt x="1580056" y="2683642"/>
                  <a:pt x="1467945" y="2119586"/>
                  <a:pt x="1238469" y="2039007"/>
                </a:cubicBezTo>
                <a:cubicBezTo>
                  <a:pt x="1008993" y="1958428"/>
                  <a:pt x="565807" y="2420883"/>
                  <a:pt x="366111" y="2364828"/>
                </a:cubicBezTo>
                <a:cubicBezTo>
                  <a:pt x="166415" y="2308773"/>
                  <a:pt x="0" y="1928648"/>
                  <a:pt x="40290" y="1702676"/>
                </a:cubicBezTo>
                <a:cubicBezTo>
                  <a:pt x="80580" y="1476704"/>
                  <a:pt x="486980" y="1212193"/>
                  <a:pt x="607849" y="1008993"/>
                </a:cubicBezTo>
                <a:cubicBezTo>
                  <a:pt x="728718" y="805793"/>
                  <a:pt x="812801" y="593834"/>
                  <a:pt x="765504" y="483476"/>
                </a:cubicBezTo>
                <a:cubicBezTo>
                  <a:pt x="718207" y="373118"/>
                  <a:pt x="332828" y="427421"/>
                  <a:pt x="324069" y="346842"/>
                </a:cubicBezTo>
                <a:cubicBezTo>
                  <a:pt x="315310" y="266263"/>
                  <a:pt x="712952" y="0"/>
                  <a:pt x="712952" y="0"/>
                </a:cubicBezTo>
                <a:lnTo>
                  <a:pt x="712952" y="0"/>
                </a:lnTo>
                <a:lnTo>
                  <a:pt x="712952" y="0"/>
                </a:lnTo>
              </a:path>
            </a:pathLst>
          </a:cu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34" charset="-128"/>
              <a:cs typeface="Arial" charset="0"/>
            </a:endParaRPr>
          </a:p>
        </p:txBody>
      </p:sp>
      <p:sp>
        <p:nvSpPr>
          <p:cNvPr id="13" name="Freeform 12">
            <a:extLst>
              <a:ext uri="{FF2B5EF4-FFF2-40B4-BE49-F238E27FC236}">
                <a16:creationId xmlns:a16="http://schemas.microsoft.com/office/drawing/2014/main" id="{885AC669-B952-4677-8CC5-230FC6990964}"/>
              </a:ext>
            </a:extLst>
          </p:cNvPr>
          <p:cNvSpPr/>
          <p:nvPr/>
        </p:nvSpPr>
        <p:spPr>
          <a:xfrm>
            <a:off x="6789739" y="4215769"/>
            <a:ext cx="1476375" cy="1973263"/>
          </a:xfrm>
          <a:custGeom>
            <a:avLst/>
            <a:gdLst>
              <a:gd name="connsiteX0" fmla="*/ 0 w 1475296"/>
              <a:gd name="connsiteY0" fmla="*/ 2092750 h 2092750"/>
              <a:gd name="connsiteX1" fmla="*/ 980388 w 1475296"/>
              <a:gd name="connsiteY1" fmla="*/ 1555422 h 2092750"/>
              <a:gd name="connsiteX2" fmla="*/ 697584 w 1475296"/>
              <a:gd name="connsiteY2" fmla="*/ 1112363 h 2092750"/>
              <a:gd name="connsiteX3" fmla="*/ 188536 w 1475296"/>
              <a:gd name="connsiteY3" fmla="*/ 725864 h 2092750"/>
              <a:gd name="connsiteX4" fmla="*/ 820132 w 1475296"/>
              <a:gd name="connsiteY4" fmla="*/ 367645 h 2092750"/>
              <a:gd name="connsiteX5" fmla="*/ 1423448 w 1475296"/>
              <a:gd name="connsiteY5" fmla="*/ 424206 h 2092750"/>
              <a:gd name="connsiteX6" fmla="*/ 1131217 w 1475296"/>
              <a:gd name="connsiteY6" fmla="*/ 0 h 209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5296" h="2092750">
                <a:moveTo>
                  <a:pt x="0" y="2092750"/>
                </a:moveTo>
                <a:cubicBezTo>
                  <a:pt x="432062" y="1905785"/>
                  <a:pt x="864124" y="1718820"/>
                  <a:pt x="980388" y="1555422"/>
                </a:cubicBezTo>
                <a:cubicBezTo>
                  <a:pt x="1096652" y="1392024"/>
                  <a:pt x="829559" y="1250623"/>
                  <a:pt x="697584" y="1112363"/>
                </a:cubicBezTo>
                <a:cubicBezTo>
                  <a:pt x="565609" y="974103"/>
                  <a:pt x="168111" y="849984"/>
                  <a:pt x="188536" y="725864"/>
                </a:cubicBezTo>
                <a:cubicBezTo>
                  <a:pt x="208961" y="601744"/>
                  <a:pt x="614313" y="417921"/>
                  <a:pt x="820132" y="367645"/>
                </a:cubicBezTo>
                <a:cubicBezTo>
                  <a:pt x="1025951" y="317369"/>
                  <a:pt x="1371601" y="485480"/>
                  <a:pt x="1423448" y="424206"/>
                </a:cubicBezTo>
                <a:cubicBezTo>
                  <a:pt x="1475296" y="362932"/>
                  <a:pt x="1303256" y="181466"/>
                  <a:pt x="1131217" y="0"/>
                </a:cubicBezTo>
              </a:path>
            </a:pathLst>
          </a:cu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34" charset="-128"/>
              <a:cs typeface="Arial" charset="0"/>
            </a:endParaRPr>
          </a:p>
        </p:txBody>
      </p:sp>
      <p:pic>
        <p:nvPicPr>
          <p:cNvPr id="6150" name="Picture 3" descr="D:\documents\2 Immigrant Power\MIV\2008\SoCal\Issue Analysis Forums\presentation\img\male icon.png">
            <a:extLst>
              <a:ext uri="{FF2B5EF4-FFF2-40B4-BE49-F238E27FC236}">
                <a16:creationId xmlns:a16="http://schemas.microsoft.com/office/drawing/2014/main" id="{6BAE8A2C-824C-4D20-9727-76664A8334F4}"/>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9513888" y="2310768"/>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2" descr="D:\documents\2 Immigrant Power\MIV\2008\SoCal\Issue Analysis Forums\presentation\img\famel icon.png">
            <a:extLst>
              <a:ext uri="{FF2B5EF4-FFF2-40B4-BE49-F238E27FC236}">
                <a16:creationId xmlns:a16="http://schemas.microsoft.com/office/drawing/2014/main" id="{2BFCC7D2-1B46-4690-AEB2-54D1154D92C7}"/>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7931122" y="3159032"/>
            <a:ext cx="4968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3" descr="D:\documents\2 Immigrant Power\MIV\2008\SoCal\Issue Analysis Forums\presentation\img\male icon.png">
            <a:extLst>
              <a:ext uri="{FF2B5EF4-FFF2-40B4-BE49-F238E27FC236}">
                <a16:creationId xmlns:a16="http://schemas.microsoft.com/office/drawing/2014/main" id="{B2A2D3E4-C230-4B58-BB80-59F9C47B9FE1}"/>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9144001" y="3987168"/>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descr="D:\documents\2 Immigrant Power\MIV\2008\SoCal\Issue Analysis Forums\presentation\img\famel icon.png">
            <a:extLst>
              <a:ext uri="{FF2B5EF4-FFF2-40B4-BE49-F238E27FC236}">
                <a16:creationId xmlns:a16="http://schemas.microsoft.com/office/drawing/2014/main" id="{F659ED73-6A04-404A-808D-776CC9AC1736}"/>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8458200" y="3225168"/>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 descr="D:\documents\2 Immigrant Power\MIV\2008\SoCal\Issue Analysis Forums\presentation\img\male icon.png">
            <a:extLst>
              <a:ext uri="{FF2B5EF4-FFF2-40B4-BE49-F238E27FC236}">
                <a16:creationId xmlns:a16="http://schemas.microsoft.com/office/drawing/2014/main" id="{4DCC5A5C-31F6-413C-B006-AC3EF15E6F47}"/>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7576869" y="4591017"/>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3" descr="D:\documents\2 Immigrant Power\MIV\2008\SoCal\Issue Analysis Forums\presentation\img\male icon.png">
            <a:extLst>
              <a:ext uri="{FF2B5EF4-FFF2-40B4-BE49-F238E27FC236}">
                <a16:creationId xmlns:a16="http://schemas.microsoft.com/office/drawing/2014/main" id="{EE8AED77-EB8F-41E5-BD7A-4A6626E35F97}"/>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8763001" y="5319949"/>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 descr="D:\documents\2 Immigrant Power\MIV\2008\SoCal\Issue Analysis Forums\presentation\img\famel icon.png">
            <a:extLst>
              <a:ext uri="{FF2B5EF4-FFF2-40B4-BE49-F238E27FC236}">
                <a16:creationId xmlns:a16="http://schemas.microsoft.com/office/drawing/2014/main" id="{A89905FD-8CD4-4D94-9BA0-ED68740A8587}"/>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5791200" y="4063368"/>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2" descr="D:\documents\2 Immigrant Power\MIV\2008\SoCal\Issue Analysis Forums\presentation\img\famel icon.png">
            <a:extLst>
              <a:ext uri="{FF2B5EF4-FFF2-40B4-BE49-F238E27FC236}">
                <a16:creationId xmlns:a16="http://schemas.microsoft.com/office/drawing/2014/main" id="{533F2662-F4F6-4E81-BE08-636B9AEB4D1E}"/>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6019800" y="3453768"/>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3" descr="D:\documents\2 Immigrant Power\MIV\2008\SoCal\Issue Analysis Forums\presentation\img\male icon.png">
            <a:extLst>
              <a:ext uri="{FF2B5EF4-FFF2-40B4-BE49-F238E27FC236}">
                <a16:creationId xmlns:a16="http://schemas.microsoft.com/office/drawing/2014/main" id="{4F6475CF-4105-448D-AD10-823208984C54}"/>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6542088" y="4901568"/>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2" descr="D:\documents\2 Immigrant Power\MIV\2008\SoCal\Issue Analysis Forums\presentation\img\famel icon.png">
            <a:extLst>
              <a:ext uri="{FF2B5EF4-FFF2-40B4-BE49-F238E27FC236}">
                <a16:creationId xmlns:a16="http://schemas.microsoft.com/office/drawing/2014/main" id="{4A0D1F51-BF8F-4DB5-BD85-CC9B97CF797C}"/>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5943600" y="5130168"/>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 descr="D:\documents\2 Immigrant Power\MIV\2008\SoCal\Issue Analysis Forums\presentation\img\famel icon.png">
            <a:extLst>
              <a:ext uri="{FF2B5EF4-FFF2-40B4-BE49-F238E27FC236}">
                <a16:creationId xmlns:a16="http://schemas.microsoft.com/office/drawing/2014/main" id="{4F940E33-580F-485E-BA77-672E7F96E91B}"/>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6477000" y="2844168"/>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3" name="Picture 2" descr="D:\documents\2 Immigrant Power\MIV\2008\SoCal\Issue Analysis Forums\presentation\img\famel icon.png">
            <a:extLst>
              <a:ext uri="{FF2B5EF4-FFF2-40B4-BE49-F238E27FC236}">
                <a16:creationId xmlns:a16="http://schemas.microsoft.com/office/drawing/2014/main" id="{6478738E-2485-497F-9FB9-1EFD21917231}"/>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8824823" y="2310768"/>
            <a:ext cx="525642" cy="81950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464" name="Picture 3" descr="D:\documents\2 Immigrant Power\MIV\2008\SoCal\Issue Analysis Forums\presentation\img\male icon.png">
            <a:extLst>
              <a:ext uri="{FF2B5EF4-FFF2-40B4-BE49-F238E27FC236}">
                <a16:creationId xmlns:a16="http://schemas.microsoft.com/office/drawing/2014/main" id="{58A7E4A1-C559-4478-835A-5143CA7AD9CB}"/>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8915401" y="3225168"/>
            <a:ext cx="544513" cy="762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67" name="TextBox 50">
            <a:extLst>
              <a:ext uri="{FF2B5EF4-FFF2-40B4-BE49-F238E27FC236}">
                <a16:creationId xmlns:a16="http://schemas.microsoft.com/office/drawing/2014/main" id="{784DD882-32CF-45DF-823D-84E9455463DA}"/>
              </a:ext>
            </a:extLst>
          </p:cNvPr>
          <p:cNvSpPr txBox="1">
            <a:spLocks noChangeArrowheads="1"/>
          </p:cNvSpPr>
          <p:nvPr/>
        </p:nvSpPr>
        <p:spPr bwMode="auto">
          <a:xfrm>
            <a:off x="6039928" y="3987169"/>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a:solidFill>
                  <a:srgbClr val="FF0000"/>
                </a:solidFill>
                <a:cs typeface="Arial" panose="020B0604020202020204" pitchFamily="34" charset="0"/>
              </a:rPr>
              <a:t>4</a:t>
            </a:r>
          </a:p>
        </p:txBody>
      </p:sp>
      <p:sp>
        <p:nvSpPr>
          <p:cNvPr id="53" name="TextBox 52">
            <a:extLst>
              <a:ext uri="{FF2B5EF4-FFF2-40B4-BE49-F238E27FC236}">
                <a16:creationId xmlns:a16="http://schemas.microsoft.com/office/drawing/2014/main" id="{2D4DC50B-DC3B-47F6-8EDE-3D0FB778FCBC}"/>
              </a:ext>
            </a:extLst>
          </p:cNvPr>
          <p:cNvSpPr txBox="1">
            <a:spLocks noChangeArrowheads="1"/>
          </p:cNvSpPr>
          <p:nvPr/>
        </p:nvSpPr>
        <p:spPr bwMode="auto">
          <a:xfrm>
            <a:off x="8574657" y="2611256"/>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dirty="0">
                <a:solidFill>
                  <a:srgbClr val="0066FF"/>
                </a:solidFill>
                <a:cs typeface="Arial" panose="020B0604020202020204" pitchFamily="34" charset="0"/>
              </a:rPr>
              <a:t>8</a:t>
            </a:r>
          </a:p>
        </p:txBody>
      </p:sp>
      <p:pic>
        <p:nvPicPr>
          <p:cNvPr id="6176" name="Picture 2" descr="D:\documents\2 Immigrant Power\MIV\2008\SoCal\Issue Analysis Forums\presentation\img\famel icon.png">
            <a:extLst>
              <a:ext uri="{FF2B5EF4-FFF2-40B4-BE49-F238E27FC236}">
                <a16:creationId xmlns:a16="http://schemas.microsoft.com/office/drawing/2014/main" id="{F8AA491D-3D9A-4339-BFEC-E4D21F452AAF}"/>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9067800" y="4901568"/>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74" name="Picture 3" descr="D:\documents\2 Immigrant Power\MIV\2008\SoCal\Issue Analysis Forums\presentation\img\male icon.png">
            <a:extLst>
              <a:ext uri="{FF2B5EF4-FFF2-40B4-BE49-F238E27FC236}">
                <a16:creationId xmlns:a16="http://schemas.microsoft.com/office/drawing/2014/main" id="{B3D555D1-75A2-4FE3-B2AD-6F499E84165D}"/>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9413246" y="5430655"/>
            <a:ext cx="544512" cy="762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Freeform 11">
            <a:extLst>
              <a:ext uri="{FF2B5EF4-FFF2-40B4-BE49-F238E27FC236}">
                <a16:creationId xmlns:a16="http://schemas.microsoft.com/office/drawing/2014/main" id="{F36AFB27-1C39-4360-A675-59F1D2ABEFF7}"/>
              </a:ext>
            </a:extLst>
          </p:cNvPr>
          <p:cNvSpPr/>
          <p:nvPr/>
        </p:nvSpPr>
        <p:spPr>
          <a:xfrm>
            <a:off x="5562601" y="3133094"/>
            <a:ext cx="1927225" cy="625475"/>
          </a:xfrm>
          <a:custGeom>
            <a:avLst/>
            <a:gdLst>
              <a:gd name="connsiteX0" fmla="*/ 7007 w 2032001"/>
              <a:gd name="connsiteY0" fmla="*/ 618358 h 625365"/>
              <a:gd name="connsiteX1" fmla="*/ 122621 w 2032001"/>
              <a:gd name="connsiteY1" fmla="*/ 208455 h 625365"/>
              <a:gd name="connsiteX2" fmla="*/ 742731 w 2032001"/>
              <a:gd name="connsiteY2" fmla="*/ 50800 h 625365"/>
              <a:gd name="connsiteX3" fmla="*/ 1173656 w 2032001"/>
              <a:gd name="connsiteY3" fmla="*/ 513255 h 625365"/>
              <a:gd name="connsiteX4" fmla="*/ 1457435 w 2032001"/>
              <a:gd name="connsiteY4" fmla="*/ 618358 h 625365"/>
              <a:gd name="connsiteX5" fmla="*/ 1940911 w 2032001"/>
              <a:gd name="connsiteY5" fmla="*/ 471213 h 625365"/>
              <a:gd name="connsiteX6" fmla="*/ 2003973 w 2032001"/>
              <a:gd name="connsiteY6" fmla="*/ 481724 h 625365"/>
              <a:gd name="connsiteX7" fmla="*/ 2003973 w 2032001"/>
              <a:gd name="connsiteY7" fmla="*/ 481724 h 62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001" h="625365">
                <a:moveTo>
                  <a:pt x="7007" y="618358"/>
                </a:moveTo>
                <a:cubicBezTo>
                  <a:pt x="3503" y="460703"/>
                  <a:pt x="0" y="303048"/>
                  <a:pt x="122621" y="208455"/>
                </a:cubicBezTo>
                <a:cubicBezTo>
                  <a:pt x="245242" y="113862"/>
                  <a:pt x="567559" y="0"/>
                  <a:pt x="742731" y="50800"/>
                </a:cubicBezTo>
                <a:cubicBezTo>
                  <a:pt x="917903" y="101600"/>
                  <a:pt x="1054539" y="418662"/>
                  <a:pt x="1173656" y="513255"/>
                </a:cubicBezTo>
                <a:cubicBezTo>
                  <a:pt x="1292773" y="607848"/>
                  <a:pt x="1329559" y="625365"/>
                  <a:pt x="1457435" y="618358"/>
                </a:cubicBezTo>
                <a:cubicBezTo>
                  <a:pt x="1585311" y="611351"/>
                  <a:pt x="1849821" y="493985"/>
                  <a:pt x="1940911" y="471213"/>
                </a:cubicBezTo>
                <a:cubicBezTo>
                  <a:pt x="2032001" y="448441"/>
                  <a:pt x="2003973" y="481724"/>
                  <a:pt x="2003973" y="481724"/>
                </a:cubicBezTo>
                <a:lnTo>
                  <a:pt x="2003973" y="481724"/>
                </a:lnTo>
              </a:path>
            </a:pathLst>
          </a:cu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ea typeface="ＭＳ Ｐゴシック" pitchFamily="34" charset="-128"/>
              <a:cs typeface="Arial" charset="0"/>
            </a:endParaRPr>
          </a:p>
        </p:txBody>
      </p:sp>
      <p:sp>
        <p:nvSpPr>
          <p:cNvPr id="6180" name="Title 1">
            <a:extLst>
              <a:ext uri="{FF2B5EF4-FFF2-40B4-BE49-F238E27FC236}">
                <a16:creationId xmlns:a16="http://schemas.microsoft.com/office/drawing/2014/main" id="{4F56B5AF-68B5-4EAD-A2BB-84221FB17456}"/>
              </a:ext>
            </a:extLst>
          </p:cNvPr>
          <p:cNvSpPr txBox="1">
            <a:spLocks/>
          </p:cNvSpPr>
          <p:nvPr/>
        </p:nvSpPr>
        <p:spPr bwMode="auto">
          <a:xfrm>
            <a:off x="1676400" y="0"/>
            <a:ext cx="556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ts val="4000"/>
              </a:lnSpc>
            </a:pPr>
            <a:r>
              <a:rPr lang="en-US" altLang="en-US" sz="3200" b="1">
                <a:solidFill>
                  <a:schemeClr val="bg1"/>
                </a:solidFill>
              </a:rPr>
              <a:t>What is redistricting?</a:t>
            </a:r>
          </a:p>
        </p:txBody>
      </p:sp>
      <p:sp>
        <p:nvSpPr>
          <p:cNvPr id="14" name="Rectangle 13">
            <a:extLst>
              <a:ext uri="{FF2B5EF4-FFF2-40B4-BE49-F238E27FC236}">
                <a16:creationId xmlns:a16="http://schemas.microsoft.com/office/drawing/2014/main" id="{BA980D44-552A-4E45-8FEB-4CD06D51EE84}"/>
              </a:ext>
            </a:extLst>
          </p:cNvPr>
          <p:cNvSpPr/>
          <p:nvPr/>
        </p:nvSpPr>
        <p:spPr>
          <a:xfrm>
            <a:off x="5562600" y="2234568"/>
            <a:ext cx="4572000" cy="3962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4" charset="-128"/>
              <a:cs typeface="Arial" charset="0"/>
            </a:endParaRPr>
          </a:p>
        </p:txBody>
      </p:sp>
      <p:pic>
        <p:nvPicPr>
          <p:cNvPr id="6182" name="Picture 3" descr="D:\documents\2 Immigrant Power\MIV\2008\SoCal\Issue Analysis Forums\presentation\img\male icon.png">
            <a:extLst>
              <a:ext uri="{FF2B5EF4-FFF2-40B4-BE49-F238E27FC236}">
                <a16:creationId xmlns:a16="http://schemas.microsoft.com/office/drawing/2014/main" id="{577B6272-BF5B-4210-993D-A8F8AC287BB3}"/>
              </a:ext>
            </a:extLst>
          </p:cNvPr>
          <p:cNvPicPr>
            <a:picLocks noChangeAspect="1" noChangeArrowheads="1"/>
          </p:cNvPicPr>
          <p:nvPr/>
        </p:nvPicPr>
        <p:blipFill>
          <a:blip r:embed="rId4">
            <a:lum bright="24000" contrast="-16000"/>
            <a:extLst>
              <a:ext uri="{28A0092B-C50C-407E-A947-70E740481C1C}">
                <a14:useLocalDpi xmlns:a14="http://schemas.microsoft.com/office/drawing/2010/main" val="0"/>
              </a:ext>
            </a:extLst>
          </a:blip>
          <a:srcRect/>
          <a:stretch>
            <a:fillRect/>
          </a:stretch>
        </p:blipFill>
        <p:spPr bwMode="auto">
          <a:xfrm>
            <a:off x="7292496" y="2338067"/>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2" descr="D:\documents\2 Immigrant Power\MIV\2008\SoCal\Issue Analysis Forums\presentation\img\famel icon.png">
            <a:extLst>
              <a:ext uri="{FF2B5EF4-FFF2-40B4-BE49-F238E27FC236}">
                <a16:creationId xmlns:a16="http://schemas.microsoft.com/office/drawing/2014/main" id="{9BCDD686-F544-4404-A931-00C2677B886A}"/>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6400800" y="2234568"/>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4" name="Rectangle 72">
            <a:extLst>
              <a:ext uri="{FF2B5EF4-FFF2-40B4-BE49-F238E27FC236}">
                <a16:creationId xmlns:a16="http://schemas.microsoft.com/office/drawing/2014/main" id="{BA336CF7-E746-4E59-9494-AE15706AFEB6}"/>
              </a:ext>
            </a:extLst>
          </p:cNvPr>
          <p:cNvSpPr>
            <a:spLocks noChangeArrowheads="1"/>
          </p:cNvSpPr>
          <p:nvPr/>
        </p:nvSpPr>
        <p:spPr bwMode="auto">
          <a:xfrm>
            <a:off x="10174288" y="3987168"/>
            <a:ext cx="252412"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4" name="Text Box 6">
            <a:extLst>
              <a:ext uri="{FF2B5EF4-FFF2-40B4-BE49-F238E27FC236}">
                <a16:creationId xmlns:a16="http://schemas.microsoft.com/office/drawing/2014/main" id="{04FD8A0D-FED4-48FA-9AFF-3BD03C84B453}"/>
              </a:ext>
            </a:extLst>
          </p:cNvPr>
          <p:cNvSpPr txBox="1">
            <a:spLocks noChangeArrowheads="1"/>
          </p:cNvSpPr>
          <p:nvPr/>
        </p:nvSpPr>
        <p:spPr bwMode="auto">
          <a:xfrm>
            <a:off x="966485" y="2478412"/>
            <a:ext cx="3591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sz="3200" b="1" dirty="0">
                <a:latin typeface="Univers" panose="020B0503020202020204" pitchFamily="34" charset="0"/>
                <a:ea typeface="Halyard Display" pitchFamily="50" charset="0"/>
                <a:cs typeface="Arial"/>
              </a:rPr>
              <a:t>Over time, districts become uneven in size.</a:t>
            </a:r>
          </a:p>
        </p:txBody>
      </p:sp>
      <p:pic>
        <p:nvPicPr>
          <p:cNvPr id="16" name="Picture 6">
            <a:extLst>
              <a:ext uri="{FF2B5EF4-FFF2-40B4-BE49-F238E27FC236}">
                <a16:creationId xmlns:a16="http://schemas.microsoft.com/office/drawing/2014/main" id="{1D03A1BC-EBFD-4755-8BC7-713774BF3344}"/>
              </a:ext>
            </a:extLst>
          </p:cNvPr>
          <p:cNvPicPr>
            <a:picLocks noChangeAspect="1"/>
          </p:cNvPicPr>
          <p:nvPr/>
        </p:nvPicPr>
        <p:blipFill>
          <a:blip r:embed="rId5"/>
          <a:stretch>
            <a:fillRect/>
          </a:stretch>
        </p:blipFill>
        <p:spPr>
          <a:xfrm>
            <a:off x="5732702" y="2323560"/>
            <a:ext cx="482180" cy="801897"/>
          </a:xfrm>
          <a:prstGeom prst="rect">
            <a:avLst/>
          </a:prstGeom>
        </p:spPr>
      </p:pic>
      <p:pic>
        <p:nvPicPr>
          <p:cNvPr id="17" name="Picture 6">
            <a:extLst>
              <a:ext uri="{FF2B5EF4-FFF2-40B4-BE49-F238E27FC236}">
                <a16:creationId xmlns:a16="http://schemas.microsoft.com/office/drawing/2014/main" id="{30637839-4ED1-448A-95A2-5C1E1BAF6FDE}"/>
              </a:ext>
            </a:extLst>
          </p:cNvPr>
          <p:cNvPicPr>
            <a:picLocks noChangeAspect="1"/>
          </p:cNvPicPr>
          <p:nvPr/>
        </p:nvPicPr>
        <p:blipFill>
          <a:blip r:embed="rId5"/>
          <a:stretch>
            <a:fillRect/>
          </a:stretch>
        </p:blipFill>
        <p:spPr>
          <a:xfrm>
            <a:off x="9542702" y="3272466"/>
            <a:ext cx="482180" cy="801897"/>
          </a:xfrm>
          <a:prstGeom prst="rect">
            <a:avLst/>
          </a:prstGeom>
          <a:ln>
            <a:solidFill>
              <a:srgbClr val="C00000"/>
            </a:solidFill>
          </a:ln>
        </p:spPr>
      </p:pic>
      <p:pic>
        <p:nvPicPr>
          <p:cNvPr id="24" name="Picture 24">
            <a:extLst>
              <a:ext uri="{FF2B5EF4-FFF2-40B4-BE49-F238E27FC236}">
                <a16:creationId xmlns:a16="http://schemas.microsoft.com/office/drawing/2014/main" id="{E52495B7-30CE-4BDB-8ADC-9474848F22F9}"/>
              </a:ext>
            </a:extLst>
          </p:cNvPr>
          <p:cNvPicPr>
            <a:picLocks noChangeAspect="1"/>
          </p:cNvPicPr>
          <p:nvPr/>
        </p:nvPicPr>
        <p:blipFill>
          <a:blip r:embed="rId8"/>
          <a:stretch>
            <a:fillRect/>
          </a:stretch>
        </p:blipFill>
        <p:spPr>
          <a:xfrm>
            <a:off x="7908805" y="5462678"/>
            <a:ext cx="543823" cy="691550"/>
          </a:xfrm>
          <a:prstGeom prst="rect">
            <a:avLst/>
          </a:prstGeom>
        </p:spPr>
      </p:pic>
      <p:sp>
        <p:nvSpPr>
          <p:cNvPr id="52" name="TextBox 51">
            <a:extLst>
              <a:ext uri="{FF2B5EF4-FFF2-40B4-BE49-F238E27FC236}">
                <a16:creationId xmlns:a16="http://schemas.microsoft.com/office/drawing/2014/main" id="{2B43762A-F876-4ABD-959F-AF7B1045F7B5}"/>
              </a:ext>
            </a:extLst>
          </p:cNvPr>
          <p:cNvSpPr txBox="1">
            <a:spLocks noChangeArrowheads="1"/>
          </p:cNvSpPr>
          <p:nvPr/>
        </p:nvSpPr>
        <p:spPr bwMode="auto">
          <a:xfrm>
            <a:off x="9345283" y="4619773"/>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a:solidFill>
                  <a:srgbClr val="0066FF"/>
                </a:solidFill>
                <a:cs typeface="Arial" panose="020B0604020202020204" pitchFamily="34" charset="0"/>
              </a:rPr>
              <a:t>7</a:t>
            </a:r>
          </a:p>
        </p:txBody>
      </p:sp>
      <p:sp>
        <p:nvSpPr>
          <p:cNvPr id="17466" name="TextBox 49">
            <a:extLst>
              <a:ext uri="{FF2B5EF4-FFF2-40B4-BE49-F238E27FC236}">
                <a16:creationId xmlns:a16="http://schemas.microsoft.com/office/drawing/2014/main" id="{6BF42613-847B-4296-9507-9F1A74C2188E}"/>
              </a:ext>
            </a:extLst>
          </p:cNvPr>
          <p:cNvSpPr txBox="1">
            <a:spLocks noChangeArrowheads="1"/>
          </p:cNvSpPr>
          <p:nvPr/>
        </p:nvSpPr>
        <p:spPr bwMode="auto">
          <a:xfrm>
            <a:off x="6559550" y="2434594"/>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a:cs typeface="Arial" panose="020B0604020202020204" pitchFamily="34" charset="0"/>
              </a:rPr>
              <a:t>5</a:t>
            </a:r>
          </a:p>
        </p:txBody>
      </p:sp>
      <p:pic>
        <p:nvPicPr>
          <p:cNvPr id="42" name="Picture 41" descr="Abstract aqua blue blurred bokeh background">
            <a:extLst>
              <a:ext uri="{FF2B5EF4-FFF2-40B4-BE49-F238E27FC236}">
                <a16:creationId xmlns:a16="http://schemas.microsoft.com/office/drawing/2014/main" id="{8526F59D-9A8E-4F7B-B6BA-58E566A24C39}"/>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43" name="Picture 42" descr="Diagram&#10;&#10;Description automatically generated">
            <a:extLst>
              <a:ext uri="{FF2B5EF4-FFF2-40B4-BE49-F238E27FC236}">
                <a16:creationId xmlns:a16="http://schemas.microsoft.com/office/drawing/2014/main" id="{8DA863ED-7738-4827-8977-CF8022AFC2D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45" name="TextBox 44">
            <a:extLst>
              <a:ext uri="{FF2B5EF4-FFF2-40B4-BE49-F238E27FC236}">
                <a16:creationId xmlns:a16="http://schemas.microsoft.com/office/drawing/2014/main" id="{55E885CE-B00C-427C-A3FF-2461822F2AAB}"/>
              </a:ext>
            </a:extLst>
          </p:cNvPr>
          <p:cNvSpPr txBox="1"/>
          <p:nvPr/>
        </p:nvSpPr>
        <p:spPr>
          <a:xfrm>
            <a:off x="1902685" y="535985"/>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Univers Condensed" panose="020B0506020202050204" pitchFamily="34" charset="0"/>
              </a:rPr>
              <a:t>Introduction: </a:t>
            </a:r>
            <a:r>
              <a:rPr lang="en-US" sz="4000" b="1" dirty="0">
                <a:latin typeface="Univers Condensed Light" panose="020B0306020202040204" pitchFamily="34" charset="0"/>
              </a:rPr>
              <a:t>What is redistricting?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500"/>
                                  </p:stCondLst>
                                  <p:childTnLst>
                                    <p:set>
                                      <p:cBhvr>
                                        <p:cTn id="6" dur="1" fill="hold">
                                          <p:stCondLst>
                                            <p:cond delay="0"/>
                                          </p:stCondLst>
                                        </p:cTn>
                                        <p:tgtEl>
                                          <p:spTgt spid="174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0"/>
                                          </p:stCondLst>
                                        </p:cTn>
                                        <p:tgtEl>
                                          <p:spTgt spid="17463"/>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464"/>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7466"/>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17467"/>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53"/>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67" grpId="0"/>
      <p:bldP spid="53" grpId="0"/>
      <p:bldP spid="52" grpId="0"/>
      <p:bldP spid="174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188B54-3ED5-4A6A-941D-C124674D7762}"/>
              </a:ext>
            </a:extLst>
          </p:cNvPr>
          <p:cNvPicPr>
            <a:picLocks noChangeAspect="1"/>
          </p:cNvPicPr>
          <p:nvPr/>
        </p:nvPicPr>
        <p:blipFill>
          <a:blip r:embed="rId3"/>
          <a:stretch>
            <a:fillRect/>
          </a:stretch>
        </p:blipFill>
        <p:spPr>
          <a:xfrm>
            <a:off x="9608838" y="3381734"/>
            <a:ext cx="482180" cy="801897"/>
          </a:xfrm>
          <a:prstGeom prst="rect">
            <a:avLst/>
          </a:prstGeom>
        </p:spPr>
      </p:pic>
      <p:pic>
        <p:nvPicPr>
          <p:cNvPr id="8" name="Picture 6">
            <a:extLst>
              <a:ext uri="{FF2B5EF4-FFF2-40B4-BE49-F238E27FC236}">
                <a16:creationId xmlns:a16="http://schemas.microsoft.com/office/drawing/2014/main" id="{00B9FC1F-379B-489B-A6BD-A306846151F9}"/>
              </a:ext>
            </a:extLst>
          </p:cNvPr>
          <p:cNvPicPr>
            <a:picLocks noChangeAspect="1"/>
          </p:cNvPicPr>
          <p:nvPr/>
        </p:nvPicPr>
        <p:blipFill>
          <a:blip r:embed="rId3"/>
          <a:stretch>
            <a:fillRect/>
          </a:stretch>
        </p:blipFill>
        <p:spPr>
          <a:xfrm>
            <a:off x="8401139" y="4100602"/>
            <a:ext cx="482180" cy="801897"/>
          </a:xfrm>
          <a:prstGeom prst="rect">
            <a:avLst/>
          </a:prstGeom>
        </p:spPr>
      </p:pic>
      <p:pic>
        <p:nvPicPr>
          <p:cNvPr id="10" name="Picture 8">
            <a:extLst>
              <a:ext uri="{FF2B5EF4-FFF2-40B4-BE49-F238E27FC236}">
                <a16:creationId xmlns:a16="http://schemas.microsoft.com/office/drawing/2014/main" id="{4E0BE73D-82A9-4257-BF33-9145272475F8}"/>
              </a:ext>
            </a:extLst>
          </p:cNvPr>
          <p:cNvPicPr>
            <a:picLocks noChangeAspect="1"/>
          </p:cNvPicPr>
          <p:nvPr/>
        </p:nvPicPr>
        <p:blipFill>
          <a:blip r:embed="rId4"/>
          <a:stretch>
            <a:fillRect/>
          </a:stretch>
        </p:blipFill>
        <p:spPr>
          <a:xfrm>
            <a:off x="8435645" y="4738957"/>
            <a:ext cx="467803" cy="787520"/>
          </a:xfrm>
          <a:prstGeom prst="rect">
            <a:avLst/>
          </a:prstGeom>
        </p:spPr>
      </p:pic>
      <p:pic>
        <p:nvPicPr>
          <p:cNvPr id="9" name="Picture 23">
            <a:extLst>
              <a:ext uri="{FF2B5EF4-FFF2-40B4-BE49-F238E27FC236}">
                <a16:creationId xmlns:a16="http://schemas.microsoft.com/office/drawing/2014/main" id="{E2F4C657-2995-402C-9656-F472748F499D}"/>
              </a:ext>
            </a:extLst>
          </p:cNvPr>
          <p:cNvPicPr>
            <a:picLocks noChangeAspect="1"/>
          </p:cNvPicPr>
          <p:nvPr/>
        </p:nvPicPr>
        <p:blipFill>
          <a:blip r:embed="rId5"/>
          <a:stretch>
            <a:fillRect/>
          </a:stretch>
        </p:blipFill>
        <p:spPr>
          <a:xfrm>
            <a:off x="8148370" y="2337938"/>
            <a:ext cx="567905" cy="758765"/>
          </a:xfrm>
          <a:prstGeom prst="rect">
            <a:avLst/>
          </a:prstGeom>
        </p:spPr>
      </p:pic>
      <p:sp>
        <p:nvSpPr>
          <p:cNvPr id="7170" name="Title 1">
            <a:extLst>
              <a:ext uri="{FF2B5EF4-FFF2-40B4-BE49-F238E27FC236}">
                <a16:creationId xmlns:a16="http://schemas.microsoft.com/office/drawing/2014/main" id="{568796E2-20D6-4170-AEEE-A87BA3B1A3FF}"/>
              </a:ext>
            </a:extLst>
          </p:cNvPr>
          <p:cNvSpPr txBox="1">
            <a:spLocks/>
          </p:cNvSpPr>
          <p:nvPr/>
        </p:nvSpPr>
        <p:spPr bwMode="auto">
          <a:xfrm>
            <a:off x="1676400" y="0"/>
            <a:ext cx="556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ts val="4000"/>
              </a:lnSpc>
            </a:pPr>
            <a:endParaRPr lang="en-US" altLang="en-US" sz="3600" b="1">
              <a:solidFill>
                <a:schemeClr val="bg1"/>
              </a:solidFill>
            </a:endParaRPr>
          </a:p>
        </p:txBody>
      </p:sp>
      <p:sp>
        <p:nvSpPr>
          <p:cNvPr id="7171" name="Title 1">
            <a:extLst>
              <a:ext uri="{FF2B5EF4-FFF2-40B4-BE49-F238E27FC236}">
                <a16:creationId xmlns:a16="http://schemas.microsoft.com/office/drawing/2014/main" id="{D9755D30-1C64-4FFA-8539-22599EA6A443}"/>
              </a:ext>
            </a:extLst>
          </p:cNvPr>
          <p:cNvSpPr txBox="1">
            <a:spLocks/>
          </p:cNvSpPr>
          <p:nvPr/>
        </p:nvSpPr>
        <p:spPr bwMode="auto">
          <a:xfrm>
            <a:off x="1600200" y="0"/>
            <a:ext cx="556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ts val="4000"/>
              </a:lnSpc>
            </a:pPr>
            <a:r>
              <a:rPr lang="en-US" altLang="en-US" sz="3200" b="1">
                <a:solidFill>
                  <a:schemeClr val="bg1"/>
                </a:solidFill>
              </a:rPr>
              <a:t>What is redistricting?</a:t>
            </a:r>
          </a:p>
        </p:txBody>
      </p:sp>
      <p:sp>
        <p:nvSpPr>
          <p:cNvPr id="12" name="Freeform 11">
            <a:extLst>
              <a:ext uri="{FF2B5EF4-FFF2-40B4-BE49-F238E27FC236}">
                <a16:creationId xmlns:a16="http://schemas.microsoft.com/office/drawing/2014/main" id="{A0F6CF88-CE29-4E82-BF83-9E71471D9191}"/>
              </a:ext>
            </a:extLst>
          </p:cNvPr>
          <p:cNvSpPr>
            <a:spLocks noChangeArrowheads="1"/>
          </p:cNvSpPr>
          <p:nvPr/>
        </p:nvSpPr>
        <p:spPr bwMode="auto">
          <a:xfrm>
            <a:off x="5562601" y="3169533"/>
            <a:ext cx="1927225" cy="625475"/>
          </a:xfrm>
          <a:custGeom>
            <a:avLst/>
            <a:gdLst>
              <a:gd name="T0" fmla="*/ 6303 w 2032001"/>
              <a:gd name="T1" fmla="*/ 618576 h 625365"/>
              <a:gd name="T2" fmla="*/ 110301 w 2032001"/>
              <a:gd name="T3" fmla="*/ 208529 h 625365"/>
              <a:gd name="T4" fmla="*/ 668111 w 2032001"/>
              <a:gd name="T5" fmla="*/ 50818 h 625365"/>
              <a:gd name="T6" fmla="*/ 1055742 w 2032001"/>
              <a:gd name="T7" fmla="*/ 513435 h 625365"/>
              <a:gd name="T8" fmla="*/ 1311010 w 2032001"/>
              <a:gd name="T9" fmla="*/ 618576 h 625365"/>
              <a:gd name="T10" fmla="*/ 1745913 w 2032001"/>
              <a:gd name="T11" fmla="*/ 471379 h 625365"/>
              <a:gd name="T12" fmla="*/ 1802639 w 2032001"/>
              <a:gd name="T13" fmla="*/ 481894 h 625365"/>
              <a:gd name="T14" fmla="*/ 1802639 w 2032001"/>
              <a:gd name="T15" fmla="*/ 481894 h 625365"/>
              <a:gd name="T16" fmla="*/ 0 60000 65536"/>
              <a:gd name="T17" fmla="*/ 0 60000 65536"/>
              <a:gd name="T18" fmla="*/ 0 60000 65536"/>
              <a:gd name="T19" fmla="*/ 0 60000 65536"/>
              <a:gd name="T20" fmla="*/ 0 60000 65536"/>
              <a:gd name="T21" fmla="*/ 0 60000 65536"/>
              <a:gd name="T22" fmla="*/ 0 60000 65536"/>
              <a:gd name="T23" fmla="*/ 0 60000 65536"/>
              <a:gd name="T24" fmla="*/ 0 w 2032001"/>
              <a:gd name="T25" fmla="*/ 0 h 625365"/>
              <a:gd name="T26" fmla="*/ 2032001 w 2032001"/>
              <a:gd name="T27" fmla="*/ 625365 h 6253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32001" h="625365">
                <a:moveTo>
                  <a:pt x="7007" y="618358"/>
                </a:moveTo>
                <a:cubicBezTo>
                  <a:pt x="3503" y="460703"/>
                  <a:pt x="0" y="303048"/>
                  <a:pt x="122621" y="208455"/>
                </a:cubicBezTo>
                <a:cubicBezTo>
                  <a:pt x="245242" y="113862"/>
                  <a:pt x="567559" y="0"/>
                  <a:pt x="742731" y="50800"/>
                </a:cubicBezTo>
                <a:cubicBezTo>
                  <a:pt x="917903" y="101600"/>
                  <a:pt x="1054539" y="418662"/>
                  <a:pt x="1173656" y="513255"/>
                </a:cubicBezTo>
                <a:cubicBezTo>
                  <a:pt x="1292773" y="607848"/>
                  <a:pt x="1329559" y="625365"/>
                  <a:pt x="1457435" y="618358"/>
                </a:cubicBezTo>
                <a:cubicBezTo>
                  <a:pt x="1585311" y="611351"/>
                  <a:pt x="1849821" y="493985"/>
                  <a:pt x="1940911" y="471213"/>
                </a:cubicBezTo>
                <a:cubicBezTo>
                  <a:pt x="2032001" y="448441"/>
                  <a:pt x="2003973" y="481724"/>
                  <a:pt x="2003973" y="481724"/>
                </a:cubicBezTo>
              </a:path>
            </a:pathLst>
          </a:custGeom>
          <a:noFill/>
          <a:ln w="57150" algn="ctr">
            <a:solidFill>
              <a:srgbClr val="9933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latin typeface="Calibri" panose="020F0502020204030204" pitchFamily="34" charset="0"/>
              <a:cs typeface="Arial" panose="020B0604020202020204" pitchFamily="34" charset="0"/>
            </a:endParaRPr>
          </a:p>
        </p:txBody>
      </p:sp>
      <p:pic>
        <p:nvPicPr>
          <p:cNvPr id="7174" name="Picture 3" descr="D:\documents\2 Immigrant Power\MIV\2008\SoCal\Issue Analysis Forums\presentation\img\male icon.png">
            <a:extLst>
              <a:ext uri="{FF2B5EF4-FFF2-40B4-BE49-F238E27FC236}">
                <a16:creationId xmlns:a16="http://schemas.microsoft.com/office/drawing/2014/main" id="{4D7ED057-DA6A-4E6D-8191-8D097A6A9633}"/>
              </a:ext>
            </a:extLst>
          </p:cNvPr>
          <p:cNvPicPr>
            <a:picLocks noChangeAspect="1" noChangeArrowheads="1"/>
          </p:cNvPicPr>
          <p:nvPr/>
        </p:nvPicPr>
        <p:blipFill>
          <a:blip r:embed="rId6">
            <a:lum bright="24000" contrast="-16000"/>
            <a:extLst>
              <a:ext uri="{28A0092B-C50C-407E-A947-70E740481C1C}">
                <a14:useLocalDpi xmlns:a14="http://schemas.microsoft.com/office/drawing/2010/main" val="0"/>
              </a:ext>
            </a:extLst>
          </a:blip>
          <a:srcRect/>
          <a:stretch>
            <a:fillRect/>
          </a:stretch>
        </p:blipFill>
        <p:spPr bwMode="auto">
          <a:xfrm>
            <a:off x="7533737" y="4598701"/>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 descr="D:\documents\2 Immigrant Power\MIV\2008\SoCal\Issue Analysis Forums\presentation\img\famel icon.png">
            <a:extLst>
              <a:ext uri="{FF2B5EF4-FFF2-40B4-BE49-F238E27FC236}">
                <a16:creationId xmlns:a16="http://schemas.microsoft.com/office/drawing/2014/main" id="{E4E59718-00CC-47E5-85A5-EB05F4A22096}"/>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5791200" y="4099807"/>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 descr="D:\documents\2 Immigrant Power\MIV\2008\SoCal\Issue Analysis Forums\presentation\img\famel icon.png">
            <a:extLst>
              <a:ext uri="{FF2B5EF4-FFF2-40B4-BE49-F238E27FC236}">
                <a16:creationId xmlns:a16="http://schemas.microsoft.com/office/drawing/2014/main" id="{A5177B27-9E04-4955-9B68-86925250D26D}"/>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6019800" y="3490207"/>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3" descr="D:\documents\2 Immigrant Power\MIV\2008\SoCal\Issue Analysis Forums\presentation\img\male icon.png">
            <a:extLst>
              <a:ext uri="{FF2B5EF4-FFF2-40B4-BE49-F238E27FC236}">
                <a16:creationId xmlns:a16="http://schemas.microsoft.com/office/drawing/2014/main" id="{7DADBAAD-9093-4C7A-843B-206A1B485479}"/>
              </a:ext>
            </a:extLst>
          </p:cNvPr>
          <p:cNvPicPr>
            <a:picLocks noChangeAspect="1" noChangeArrowheads="1"/>
          </p:cNvPicPr>
          <p:nvPr/>
        </p:nvPicPr>
        <p:blipFill>
          <a:blip r:embed="rId6">
            <a:lum bright="24000" contrast="-16000"/>
            <a:extLst>
              <a:ext uri="{28A0092B-C50C-407E-A947-70E740481C1C}">
                <a14:useLocalDpi xmlns:a14="http://schemas.microsoft.com/office/drawing/2010/main" val="0"/>
              </a:ext>
            </a:extLst>
          </a:blip>
          <a:srcRect/>
          <a:stretch>
            <a:fillRect/>
          </a:stretch>
        </p:blipFill>
        <p:spPr bwMode="auto">
          <a:xfrm>
            <a:off x="6542088" y="4938007"/>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2" descr="D:\documents\2 Immigrant Power\MIV\2008\SoCal\Issue Analysis Forums\presentation\img\famel icon.png">
            <a:extLst>
              <a:ext uri="{FF2B5EF4-FFF2-40B4-BE49-F238E27FC236}">
                <a16:creationId xmlns:a16="http://schemas.microsoft.com/office/drawing/2014/main" id="{437FE8B4-D2FD-4636-BD49-3732BD1DD93A}"/>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5943600" y="5166607"/>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3" descr="D:\documents\2 Immigrant Power\MIV\2008\SoCal\Issue Analysis Forums\presentation\img\male icon.png">
            <a:extLst>
              <a:ext uri="{FF2B5EF4-FFF2-40B4-BE49-F238E27FC236}">
                <a16:creationId xmlns:a16="http://schemas.microsoft.com/office/drawing/2014/main" id="{C4652D2C-A6DE-4DD3-A773-B82A6298F03E}"/>
              </a:ext>
            </a:extLst>
          </p:cNvPr>
          <p:cNvPicPr>
            <a:picLocks noChangeAspect="1" noChangeArrowheads="1"/>
          </p:cNvPicPr>
          <p:nvPr/>
        </p:nvPicPr>
        <p:blipFill>
          <a:blip r:embed="rId6">
            <a:lum bright="24000" contrast="-16000"/>
            <a:extLst>
              <a:ext uri="{28A0092B-C50C-407E-A947-70E740481C1C}">
                <a14:useLocalDpi xmlns:a14="http://schemas.microsoft.com/office/drawing/2010/main" val="0"/>
              </a:ext>
            </a:extLst>
          </a:blip>
          <a:srcRect/>
          <a:stretch>
            <a:fillRect/>
          </a:stretch>
        </p:blipFill>
        <p:spPr bwMode="auto">
          <a:xfrm>
            <a:off x="6999288" y="2880607"/>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2" descr="D:\documents\2 Immigrant Power\MIV\2008\SoCal\Issue Analysis Forums\presentation\img\famel icon.png">
            <a:extLst>
              <a:ext uri="{FF2B5EF4-FFF2-40B4-BE49-F238E27FC236}">
                <a16:creationId xmlns:a16="http://schemas.microsoft.com/office/drawing/2014/main" id="{12CC174B-B2D1-4142-8B0A-D30D0508E05E}"/>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6477000" y="2880607"/>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3" descr="D:\documents\2 Immigrant Power\MIV\2008\SoCal\Issue Analysis Forums\presentation\img\male icon.png">
            <a:extLst>
              <a:ext uri="{FF2B5EF4-FFF2-40B4-BE49-F238E27FC236}">
                <a16:creationId xmlns:a16="http://schemas.microsoft.com/office/drawing/2014/main" id="{03D68C29-B16C-48F1-A3F2-50BDC3C500A8}"/>
              </a:ext>
            </a:extLst>
          </p:cNvPr>
          <p:cNvPicPr>
            <a:picLocks noChangeAspect="1" noChangeArrowheads="1"/>
          </p:cNvPicPr>
          <p:nvPr/>
        </p:nvPicPr>
        <p:blipFill>
          <a:blip r:embed="rId6">
            <a:lum bright="24000" contrast="-16000"/>
            <a:extLst>
              <a:ext uri="{28A0092B-C50C-407E-A947-70E740481C1C}">
                <a14:useLocalDpi xmlns:a14="http://schemas.microsoft.com/office/drawing/2010/main" val="0"/>
              </a:ext>
            </a:extLst>
          </a:blip>
          <a:srcRect/>
          <a:stretch>
            <a:fillRect/>
          </a:stretch>
        </p:blipFill>
        <p:spPr bwMode="auto">
          <a:xfrm>
            <a:off x="9513888" y="5395207"/>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Freeform 42">
            <a:extLst>
              <a:ext uri="{FF2B5EF4-FFF2-40B4-BE49-F238E27FC236}">
                <a16:creationId xmlns:a16="http://schemas.microsoft.com/office/drawing/2014/main" id="{E7AACAE2-A004-43EC-AD7F-5DDBBF8C36F2}"/>
              </a:ext>
            </a:extLst>
          </p:cNvPr>
          <p:cNvSpPr>
            <a:spLocks noChangeArrowheads="1"/>
          </p:cNvSpPr>
          <p:nvPr/>
        </p:nvSpPr>
        <p:spPr bwMode="auto">
          <a:xfrm>
            <a:off x="6894513" y="3123495"/>
            <a:ext cx="1579562" cy="3073400"/>
          </a:xfrm>
          <a:custGeom>
            <a:avLst/>
            <a:gdLst>
              <a:gd name="T0" fmla="*/ 0 w 1580056"/>
              <a:gd name="T1" fmla="*/ 3074276 h 3072524"/>
              <a:gd name="T2" fmla="*/ 934836 w 1580056"/>
              <a:gd name="T3" fmla="*/ 2569491 h 3072524"/>
              <a:gd name="T4" fmla="*/ 997859 w 1580056"/>
              <a:gd name="T5" fmla="*/ 2369680 h 3072524"/>
              <a:gd name="T6" fmla="*/ 1502040 w 1580056"/>
              <a:gd name="T7" fmla="*/ 2117290 h 3072524"/>
              <a:gd name="T8" fmla="*/ 1460024 w 1580056"/>
              <a:gd name="T9" fmla="*/ 1444244 h 3072524"/>
              <a:gd name="T10" fmla="*/ 1554559 w 1580056"/>
              <a:gd name="T11" fmla="*/ 750166 h 3072524"/>
              <a:gd name="T12" fmla="*/ 1439017 w 1580056"/>
              <a:gd name="T13" fmla="*/ 318995 h 3072524"/>
              <a:gd name="T14" fmla="*/ 1113401 w 1580056"/>
              <a:gd name="T15" fmla="*/ 3505 h 3072524"/>
              <a:gd name="T16" fmla="*/ 819295 w 1580056"/>
              <a:gd name="T17" fmla="*/ 297963 h 3072524"/>
              <a:gd name="T18" fmla="*/ 556700 w 1580056"/>
              <a:gd name="T19" fmla="*/ 529322 h 30725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0056"/>
              <a:gd name="T31" fmla="*/ 0 h 3072524"/>
              <a:gd name="T32" fmla="*/ 1580056 w 1580056"/>
              <a:gd name="T33" fmla="*/ 3072524 h 30725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0056" h="3072524">
                <a:moveTo>
                  <a:pt x="0" y="3072524"/>
                </a:moveTo>
                <a:cubicBezTo>
                  <a:pt x="384503" y="2878958"/>
                  <a:pt x="769007" y="2685393"/>
                  <a:pt x="935421" y="2568027"/>
                </a:cubicBezTo>
                <a:cubicBezTo>
                  <a:pt x="1101835" y="2450661"/>
                  <a:pt x="903890" y="2443655"/>
                  <a:pt x="998483" y="2368331"/>
                </a:cubicBezTo>
                <a:cubicBezTo>
                  <a:pt x="1093076" y="2293007"/>
                  <a:pt x="1425904" y="2270234"/>
                  <a:pt x="1502980" y="2116082"/>
                </a:cubicBezTo>
                <a:cubicBezTo>
                  <a:pt x="1580056" y="1961930"/>
                  <a:pt x="1452179" y="1671144"/>
                  <a:pt x="1460938" y="1443420"/>
                </a:cubicBezTo>
                <a:cubicBezTo>
                  <a:pt x="1469697" y="1215696"/>
                  <a:pt x="1559034" y="937172"/>
                  <a:pt x="1555531" y="749738"/>
                </a:cubicBezTo>
                <a:cubicBezTo>
                  <a:pt x="1552028" y="562304"/>
                  <a:pt x="1513489" y="443185"/>
                  <a:pt x="1439917" y="318813"/>
                </a:cubicBezTo>
                <a:cubicBezTo>
                  <a:pt x="1366345" y="194441"/>
                  <a:pt x="1217449" y="7006"/>
                  <a:pt x="1114097" y="3503"/>
                </a:cubicBezTo>
                <a:cubicBezTo>
                  <a:pt x="1010745" y="0"/>
                  <a:pt x="912648" y="210207"/>
                  <a:pt x="819807" y="297793"/>
                </a:cubicBezTo>
                <a:cubicBezTo>
                  <a:pt x="726966" y="385379"/>
                  <a:pt x="642007" y="457199"/>
                  <a:pt x="557048" y="529020"/>
                </a:cubicBezTo>
              </a:path>
            </a:pathLst>
          </a:custGeom>
          <a:noFill/>
          <a:ln w="57150" algn="ctr">
            <a:solidFill>
              <a:srgbClr val="9933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latin typeface="Calibri" panose="020F0502020204030204" pitchFamily="34" charset="0"/>
              <a:cs typeface="Arial" panose="020B0604020202020204" pitchFamily="34" charset="0"/>
            </a:endParaRPr>
          </a:p>
        </p:txBody>
      </p:sp>
      <p:sp>
        <p:nvSpPr>
          <p:cNvPr id="46" name="Freeform 45">
            <a:extLst>
              <a:ext uri="{FF2B5EF4-FFF2-40B4-BE49-F238E27FC236}">
                <a16:creationId xmlns:a16="http://schemas.microsoft.com/office/drawing/2014/main" id="{6E5BF138-ECEF-4497-855A-635E4BD64214}"/>
              </a:ext>
            </a:extLst>
          </p:cNvPr>
          <p:cNvSpPr>
            <a:spLocks noChangeArrowheads="1"/>
          </p:cNvSpPr>
          <p:nvPr/>
        </p:nvSpPr>
        <p:spPr bwMode="auto">
          <a:xfrm>
            <a:off x="8461376" y="3944232"/>
            <a:ext cx="1681163" cy="1017588"/>
          </a:xfrm>
          <a:custGeom>
            <a:avLst/>
            <a:gdLst>
              <a:gd name="T0" fmla="*/ 0 w 1681655"/>
              <a:gd name="T1" fmla="*/ 77051 h 1017751"/>
              <a:gd name="T2" fmla="*/ 199580 w 1681655"/>
              <a:gd name="T3" fmla="*/ 24516 h 1017751"/>
              <a:gd name="T4" fmla="*/ 399159 w 1681655"/>
              <a:gd name="T5" fmla="*/ 224148 h 1017751"/>
              <a:gd name="T6" fmla="*/ 630252 w 1681655"/>
              <a:gd name="T7" fmla="*/ 717976 h 1017751"/>
              <a:gd name="T8" fmla="*/ 1081932 w 1681655"/>
              <a:gd name="T9" fmla="*/ 949130 h 1017751"/>
              <a:gd name="T10" fmla="*/ 1680671 w 1681655"/>
              <a:gd name="T11" fmla="*/ 308205 h 1017751"/>
              <a:gd name="T12" fmla="*/ 0 60000 65536"/>
              <a:gd name="T13" fmla="*/ 0 60000 65536"/>
              <a:gd name="T14" fmla="*/ 0 60000 65536"/>
              <a:gd name="T15" fmla="*/ 0 60000 65536"/>
              <a:gd name="T16" fmla="*/ 0 60000 65536"/>
              <a:gd name="T17" fmla="*/ 0 60000 65536"/>
              <a:gd name="T18" fmla="*/ 0 w 1681655"/>
              <a:gd name="T19" fmla="*/ 0 h 1017751"/>
              <a:gd name="T20" fmla="*/ 1681655 w 1681655"/>
              <a:gd name="T21" fmla="*/ 1017751 h 1017751"/>
            </a:gdLst>
            <a:ahLst/>
            <a:cxnLst>
              <a:cxn ang="T12">
                <a:pos x="T0" y="T1"/>
              </a:cxn>
              <a:cxn ang="T13">
                <a:pos x="T2" y="T3"/>
              </a:cxn>
              <a:cxn ang="T14">
                <a:pos x="T4" y="T5"/>
              </a:cxn>
              <a:cxn ang="T15">
                <a:pos x="T6" y="T7"/>
              </a:cxn>
              <a:cxn ang="T16">
                <a:pos x="T8" y="T9"/>
              </a:cxn>
              <a:cxn ang="T17">
                <a:pos x="T10" y="T11"/>
              </a:cxn>
            </a:cxnLst>
            <a:rect l="T18" t="T19" r="T20" b="T21"/>
            <a:pathLst>
              <a:path w="1681655" h="1017751">
                <a:moveTo>
                  <a:pt x="0" y="77075"/>
                </a:moveTo>
                <a:cubicBezTo>
                  <a:pt x="66565" y="38537"/>
                  <a:pt x="133131" y="0"/>
                  <a:pt x="199696" y="24524"/>
                </a:cubicBezTo>
                <a:cubicBezTo>
                  <a:pt x="266261" y="49048"/>
                  <a:pt x="327572" y="108606"/>
                  <a:pt x="399393" y="224220"/>
                </a:cubicBezTo>
                <a:cubicBezTo>
                  <a:pt x="471214" y="339834"/>
                  <a:pt x="516758" y="597337"/>
                  <a:pt x="630620" y="718206"/>
                </a:cubicBezTo>
                <a:cubicBezTo>
                  <a:pt x="744482" y="839075"/>
                  <a:pt x="907393" y="1017751"/>
                  <a:pt x="1082565" y="949434"/>
                </a:cubicBezTo>
                <a:cubicBezTo>
                  <a:pt x="1257738" y="881117"/>
                  <a:pt x="1469696" y="594710"/>
                  <a:pt x="1681655" y="308303"/>
                </a:cubicBezTo>
              </a:path>
            </a:pathLst>
          </a:custGeom>
          <a:noFill/>
          <a:ln w="57150" algn="ctr">
            <a:solidFill>
              <a:srgbClr val="9933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latin typeface="Calibri" panose="020F0502020204030204" pitchFamily="34" charset="0"/>
              <a:cs typeface="Arial" panose="020B0604020202020204" pitchFamily="34" charset="0"/>
            </a:endParaRPr>
          </a:p>
        </p:txBody>
      </p:sp>
      <p:sp>
        <p:nvSpPr>
          <p:cNvPr id="18455" name="TextBox 47">
            <a:extLst>
              <a:ext uri="{FF2B5EF4-FFF2-40B4-BE49-F238E27FC236}">
                <a16:creationId xmlns:a16="http://schemas.microsoft.com/office/drawing/2014/main" id="{AAF964BF-33A9-4D22-8459-4468ECA67781}"/>
              </a:ext>
            </a:extLst>
          </p:cNvPr>
          <p:cNvSpPr txBox="1">
            <a:spLocks noChangeArrowheads="1"/>
          </p:cNvSpPr>
          <p:nvPr/>
        </p:nvSpPr>
        <p:spPr bwMode="auto">
          <a:xfrm>
            <a:off x="6773174" y="3793570"/>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a:cs typeface="Arial" panose="020B0604020202020204" pitchFamily="34" charset="0"/>
              </a:rPr>
              <a:t>6</a:t>
            </a:r>
          </a:p>
        </p:txBody>
      </p:sp>
      <p:sp>
        <p:nvSpPr>
          <p:cNvPr id="13" name="Freeform 12">
            <a:extLst>
              <a:ext uri="{FF2B5EF4-FFF2-40B4-BE49-F238E27FC236}">
                <a16:creationId xmlns:a16="http://schemas.microsoft.com/office/drawing/2014/main" id="{49BFEFEA-B15D-49E5-BE26-A1E46B44A718}"/>
              </a:ext>
            </a:extLst>
          </p:cNvPr>
          <p:cNvSpPr>
            <a:spLocks noChangeArrowheads="1"/>
          </p:cNvSpPr>
          <p:nvPr/>
        </p:nvSpPr>
        <p:spPr bwMode="auto">
          <a:xfrm>
            <a:off x="6789739" y="4252208"/>
            <a:ext cx="1476375" cy="1973263"/>
          </a:xfrm>
          <a:custGeom>
            <a:avLst/>
            <a:gdLst>
              <a:gd name="T0" fmla="*/ 0 w 1475296"/>
              <a:gd name="T1" fmla="*/ 1860598 h 2092750"/>
              <a:gd name="T2" fmla="*/ 981822 w 1475296"/>
              <a:gd name="T3" fmla="*/ 1382877 h 2092750"/>
              <a:gd name="T4" fmla="*/ 698605 w 1475296"/>
              <a:gd name="T5" fmla="*/ 988967 h 2092750"/>
              <a:gd name="T6" fmla="*/ 188812 w 1475296"/>
              <a:gd name="T7" fmla="*/ 645343 h 2092750"/>
              <a:gd name="T8" fmla="*/ 821332 w 1475296"/>
              <a:gd name="T9" fmla="*/ 326862 h 2092750"/>
              <a:gd name="T10" fmla="*/ 1425531 w 1475296"/>
              <a:gd name="T11" fmla="*/ 377149 h 2092750"/>
              <a:gd name="T12" fmla="*/ 1132872 w 1475296"/>
              <a:gd name="T13" fmla="*/ 0 h 2092750"/>
              <a:gd name="T14" fmla="*/ 0 60000 65536"/>
              <a:gd name="T15" fmla="*/ 0 60000 65536"/>
              <a:gd name="T16" fmla="*/ 0 60000 65536"/>
              <a:gd name="T17" fmla="*/ 0 60000 65536"/>
              <a:gd name="T18" fmla="*/ 0 60000 65536"/>
              <a:gd name="T19" fmla="*/ 0 60000 65536"/>
              <a:gd name="T20" fmla="*/ 0 60000 65536"/>
              <a:gd name="T21" fmla="*/ 0 w 1475296"/>
              <a:gd name="T22" fmla="*/ 0 h 2092750"/>
              <a:gd name="T23" fmla="*/ 1475296 w 1475296"/>
              <a:gd name="T24" fmla="*/ 2092750 h 20927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75296" h="2092750">
                <a:moveTo>
                  <a:pt x="0" y="2092750"/>
                </a:moveTo>
                <a:cubicBezTo>
                  <a:pt x="432062" y="1905785"/>
                  <a:pt x="864124" y="1718820"/>
                  <a:pt x="980388" y="1555422"/>
                </a:cubicBezTo>
                <a:cubicBezTo>
                  <a:pt x="1096652" y="1392024"/>
                  <a:pt x="829559" y="1250623"/>
                  <a:pt x="697584" y="1112363"/>
                </a:cubicBezTo>
                <a:cubicBezTo>
                  <a:pt x="565609" y="974103"/>
                  <a:pt x="168111" y="849984"/>
                  <a:pt x="188536" y="725864"/>
                </a:cubicBezTo>
                <a:cubicBezTo>
                  <a:pt x="208961" y="601744"/>
                  <a:pt x="614313" y="417921"/>
                  <a:pt x="820132" y="367645"/>
                </a:cubicBezTo>
                <a:cubicBezTo>
                  <a:pt x="1025951" y="317369"/>
                  <a:pt x="1371601" y="485480"/>
                  <a:pt x="1423448" y="424206"/>
                </a:cubicBezTo>
                <a:cubicBezTo>
                  <a:pt x="1475296" y="362932"/>
                  <a:pt x="1303256" y="181466"/>
                  <a:pt x="1131217" y="0"/>
                </a:cubicBezTo>
              </a:path>
            </a:pathLst>
          </a:custGeom>
          <a:noFill/>
          <a:ln w="57150" cap="rnd" algn="ctr">
            <a:solidFill>
              <a:srgbClr val="4A7EBB"/>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latin typeface="Calibri" panose="020F0502020204030204" pitchFamily="34" charset="0"/>
              <a:cs typeface="Arial" panose="020B0604020202020204" pitchFamily="34" charset="0"/>
            </a:endParaRPr>
          </a:p>
        </p:txBody>
      </p:sp>
      <p:pic>
        <p:nvPicPr>
          <p:cNvPr id="7190" name="Picture 2" descr="D:\documents\2 Immigrant Power\MIV\2008\SoCal\Issue Analysis Forums\presentation\img\famel icon.png">
            <a:extLst>
              <a:ext uri="{FF2B5EF4-FFF2-40B4-BE49-F238E27FC236}">
                <a16:creationId xmlns:a16="http://schemas.microsoft.com/office/drawing/2014/main" id="{2CB26CC5-EE15-4ED6-9613-9C2193A36B02}"/>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9067800" y="4938007"/>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3" descr="D:\documents\2 Immigrant Power\MIV\2008\SoCal\Issue Analysis Forums\presentation\img\male icon.png">
            <a:extLst>
              <a:ext uri="{FF2B5EF4-FFF2-40B4-BE49-F238E27FC236}">
                <a16:creationId xmlns:a16="http://schemas.microsoft.com/office/drawing/2014/main" id="{461DC7F4-CF92-4142-864E-98390B69B389}"/>
              </a:ext>
            </a:extLst>
          </p:cNvPr>
          <p:cNvPicPr>
            <a:picLocks noChangeAspect="1" noChangeArrowheads="1"/>
          </p:cNvPicPr>
          <p:nvPr/>
        </p:nvPicPr>
        <p:blipFill>
          <a:blip r:embed="rId6">
            <a:lum bright="24000" contrast="-16000"/>
            <a:extLst>
              <a:ext uri="{28A0092B-C50C-407E-A947-70E740481C1C}">
                <a14:useLocalDpi xmlns:a14="http://schemas.microsoft.com/office/drawing/2010/main" val="0"/>
              </a:ext>
            </a:extLst>
          </a:blip>
          <a:srcRect/>
          <a:stretch>
            <a:fillRect/>
          </a:stretch>
        </p:blipFill>
        <p:spPr bwMode="auto">
          <a:xfrm>
            <a:off x="9513888" y="2347207"/>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Picture 2" descr="D:\documents\2 Immigrant Power\MIV\2008\SoCal\Issue Analysis Forums\presentation\img\famel icon.png">
            <a:extLst>
              <a:ext uri="{FF2B5EF4-FFF2-40B4-BE49-F238E27FC236}">
                <a16:creationId xmlns:a16="http://schemas.microsoft.com/office/drawing/2014/main" id="{391B3E17-8F9E-4A81-9D85-4901625042E5}"/>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7844858" y="3267358"/>
            <a:ext cx="4968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3" descr="D:\documents\2 Immigrant Power\MIV\2008\SoCal\Issue Analysis Forums\presentation\img\male icon.png">
            <a:extLst>
              <a:ext uri="{FF2B5EF4-FFF2-40B4-BE49-F238E27FC236}">
                <a16:creationId xmlns:a16="http://schemas.microsoft.com/office/drawing/2014/main" id="{73E51836-6940-4A71-B293-D05AAD526F03}"/>
              </a:ext>
            </a:extLst>
          </p:cNvPr>
          <p:cNvPicPr>
            <a:picLocks noChangeAspect="1" noChangeArrowheads="1"/>
          </p:cNvPicPr>
          <p:nvPr/>
        </p:nvPicPr>
        <p:blipFill>
          <a:blip r:embed="rId6">
            <a:lum bright="24000" contrast="-16000"/>
            <a:extLst>
              <a:ext uri="{28A0092B-C50C-407E-A947-70E740481C1C}">
                <a14:useLocalDpi xmlns:a14="http://schemas.microsoft.com/office/drawing/2010/main" val="0"/>
              </a:ext>
            </a:extLst>
          </a:blip>
          <a:srcRect/>
          <a:stretch>
            <a:fillRect/>
          </a:stretch>
        </p:blipFill>
        <p:spPr bwMode="auto">
          <a:xfrm>
            <a:off x="9144001" y="4023607"/>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Picture 2" descr="D:\documents\2 Immigrant Power\MIV\2008\SoCal\Issue Analysis Forums\presentation\img\famel icon.png">
            <a:extLst>
              <a:ext uri="{FF2B5EF4-FFF2-40B4-BE49-F238E27FC236}">
                <a16:creationId xmlns:a16="http://schemas.microsoft.com/office/drawing/2014/main" id="{0E9B0534-A63E-4C3C-AA86-8A6BBEC3DE8D}"/>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8839200" y="2347207"/>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Picture 2" descr="D:\documents\2 Immigrant Power\MIV\2008\SoCal\Issue Analysis Forums\presentation\img\famel icon.png">
            <a:extLst>
              <a:ext uri="{FF2B5EF4-FFF2-40B4-BE49-F238E27FC236}">
                <a16:creationId xmlns:a16="http://schemas.microsoft.com/office/drawing/2014/main" id="{36A1A517-4826-40F0-95B8-A52B28BEBBB9}"/>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8458200" y="3261607"/>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 name="Picture 3" descr="D:\documents\2 Immigrant Power\MIV\2008\SoCal\Issue Analysis Forums\presentation\img\male icon.png">
            <a:extLst>
              <a:ext uri="{FF2B5EF4-FFF2-40B4-BE49-F238E27FC236}">
                <a16:creationId xmlns:a16="http://schemas.microsoft.com/office/drawing/2014/main" id="{EAB54541-FEDB-4A09-98C9-D927311AF546}"/>
              </a:ext>
            </a:extLst>
          </p:cNvPr>
          <p:cNvPicPr>
            <a:picLocks noChangeAspect="1" noChangeArrowheads="1"/>
          </p:cNvPicPr>
          <p:nvPr/>
        </p:nvPicPr>
        <p:blipFill>
          <a:blip r:embed="rId6">
            <a:lum bright="24000" contrast="-16000"/>
            <a:extLst>
              <a:ext uri="{28A0092B-C50C-407E-A947-70E740481C1C}">
                <a14:useLocalDpi xmlns:a14="http://schemas.microsoft.com/office/drawing/2010/main" val="0"/>
              </a:ext>
            </a:extLst>
          </a:blip>
          <a:srcRect/>
          <a:stretch>
            <a:fillRect/>
          </a:stretch>
        </p:blipFill>
        <p:spPr bwMode="auto">
          <a:xfrm>
            <a:off x="8915401" y="3261607"/>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8" name="TextBox 49">
            <a:extLst>
              <a:ext uri="{FF2B5EF4-FFF2-40B4-BE49-F238E27FC236}">
                <a16:creationId xmlns:a16="http://schemas.microsoft.com/office/drawing/2014/main" id="{6AADE07A-F895-446F-8F4C-1E2F84D253DE}"/>
              </a:ext>
            </a:extLst>
          </p:cNvPr>
          <p:cNvSpPr txBox="1">
            <a:spLocks noChangeArrowheads="1"/>
          </p:cNvSpPr>
          <p:nvPr/>
        </p:nvSpPr>
        <p:spPr bwMode="auto">
          <a:xfrm>
            <a:off x="8991600" y="2575808"/>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a:cs typeface="Arial" panose="020B0604020202020204" pitchFamily="34" charset="0"/>
              </a:rPr>
              <a:t>6</a:t>
            </a:r>
          </a:p>
        </p:txBody>
      </p:sp>
      <p:sp>
        <p:nvSpPr>
          <p:cNvPr id="44" name="Freeform 43">
            <a:extLst>
              <a:ext uri="{FF2B5EF4-FFF2-40B4-BE49-F238E27FC236}">
                <a16:creationId xmlns:a16="http://schemas.microsoft.com/office/drawing/2014/main" id="{6C21DFAD-714B-4211-8516-7B37462F8986}"/>
              </a:ext>
            </a:extLst>
          </p:cNvPr>
          <p:cNvSpPr>
            <a:spLocks noChangeArrowheads="1"/>
          </p:cNvSpPr>
          <p:nvPr/>
        </p:nvSpPr>
        <p:spPr bwMode="auto">
          <a:xfrm>
            <a:off x="8305800" y="2275771"/>
            <a:ext cx="457200" cy="1138237"/>
          </a:xfrm>
          <a:custGeom>
            <a:avLst/>
            <a:gdLst>
              <a:gd name="T0" fmla="*/ 0 w 378373"/>
              <a:gd name="T1" fmla="*/ 1139178 h 1124607"/>
              <a:gd name="T2" fmla="*/ 393129 w 378373"/>
              <a:gd name="T3" fmla="*/ 990126 h 1124607"/>
              <a:gd name="T4" fmla="*/ 380447 w 378373"/>
              <a:gd name="T5" fmla="*/ 521680 h 1124607"/>
              <a:gd name="T6" fmla="*/ 342403 w 378373"/>
              <a:gd name="T7" fmla="*/ 0 h 1124607"/>
              <a:gd name="T8" fmla="*/ 0 60000 65536"/>
              <a:gd name="T9" fmla="*/ 0 60000 65536"/>
              <a:gd name="T10" fmla="*/ 0 60000 65536"/>
              <a:gd name="T11" fmla="*/ 0 60000 65536"/>
              <a:gd name="T12" fmla="*/ 0 w 378373"/>
              <a:gd name="T13" fmla="*/ 0 h 1124607"/>
              <a:gd name="T14" fmla="*/ 378373 w 378373"/>
              <a:gd name="T15" fmla="*/ 1124607 h 1124607"/>
            </a:gdLst>
            <a:ahLst/>
            <a:cxnLst>
              <a:cxn ang="T8">
                <a:pos x="T0" y="T1"/>
              </a:cxn>
              <a:cxn ang="T9">
                <a:pos x="T2" y="T3"/>
              </a:cxn>
              <a:cxn ang="T10">
                <a:pos x="T4" y="T5"/>
              </a:cxn>
              <a:cxn ang="T11">
                <a:pos x="T6" y="T7"/>
              </a:cxn>
            </a:cxnLst>
            <a:rect l="T12" t="T13" r="T14" b="T15"/>
            <a:pathLst>
              <a:path w="378373" h="1124607">
                <a:moveTo>
                  <a:pt x="0" y="1124607"/>
                </a:moveTo>
                <a:cubicBezTo>
                  <a:pt x="136634" y="1101834"/>
                  <a:pt x="273269" y="1079062"/>
                  <a:pt x="325821" y="977462"/>
                </a:cubicBezTo>
                <a:cubicBezTo>
                  <a:pt x="378373" y="875862"/>
                  <a:pt x="322317" y="677917"/>
                  <a:pt x="315310" y="515007"/>
                </a:cubicBezTo>
                <a:cubicBezTo>
                  <a:pt x="308303" y="352097"/>
                  <a:pt x="296041" y="176048"/>
                  <a:pt x="283779" y="0"/>
                </a:cubicBezTo>
              </a:path>
            </a:pathLst>
          </a:custGeom>
          <a:noFill/>
          <a:ln w="57150" algn="ctr">
            <a:solidFill>
              <a:srgbClr val="9933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latin typeface="Calibri" panose="020F050202020403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7C4DA5BB-DC90-4214-B0B9-8A2F4070FE41}"/>
              </a:ext>
            </a:extLst>
          </p:cNvPr>
          <p:cNvSpPr>
            <a:spLocks noChangeArrowheads="1"/>
          </p:cNvSpPr>
          <p:nvPr/>
        </p:nvSpPr>
        <p:spPr bwMode="auto">
          <a:xfrm>
            <a:off x="7420184" y="2252751"/>
            <a:ext cx="2773363" cy="2654300"/>
          </a:xfrm>
          <a:custGeom>
            <a:avLst/>
            <a:gdLst>
              <a:gd name="T0" fmla="*/ 2773745 w 2772980"/>
              <a:gd name="T1" fmla="*/ 1592697 h 3132083"/>
              <a:gd name="T2" fmla="*/ 2216544 w 2772980"/>
              <a:gd name="T3" fmla="*/ 2173918 h 3132083"/>
              <a:gd name="T4" fmla="*/ 1743448 w 2772980"/>
              <a:gd name="T5" fmla="*/ 2045597 h 3132083"/>
              <a:gd name="T6" fmla="*/ 1238811 w 2772980"/>
              <a:gd name="T7" fmla="*/ 1464375 h 3132083"/>
              <a:gd name="T8" fmla="*/ 366213 w 2772980"/>
              <a:gd name="T9" fmla="*/ 1698374 h 3132083"/>
              <a:gd name="T10" fmla="*/ 40302 w 2772980"/>
              <a:gd name="T11" fmla="*/ 1222829 h 3132083"/>
              <a:gd name="T12" fmla="*/ 608017 w 2772980"/>
              <a:gd name="T13" fmla="*/ 724640 h 3132083"/>
              <a:gd name="T14" fmla="*/ 765716 w 2772980"/>
              <a:gd name="T15" fmla="*/ 347223 h 3132083"/>
              <a:gd name="T16" fmla="*/ 324159 w 2772980"/>
              <a:gd name="T17" fmla="*/ 249095 h 3132083"/>
              <a:gd name="T18" fmla="*/ 713148 w 2772980"/>
              <a:gd name="T19" fmla="*/ 0 h 3132083"/>
              <a:gd name="T20" fmla="*/ 713148 w 2772980"/>
              <a:gd name="T21" fmla="*/ 0 h 3132083"/>
              <a:gd name="T22" fmla="*/ 713148 w 2772980"/>
              <a:gd name="T23" fmla="*/ 0 h 31320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72980"/>
              <a:gd name="T37" fmla="*/ 0 h 3132083"/>
              <a:gd name="T38" fmla="*/ 2772980 w 2772980"/>
              <a:gd name="T39" fmla="*/ 3132083 h 31320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72980" h="3132083">
                <a:moveTo>
                  <a:pt x="2772980" y="2217683"/>
                </a:moveTo>
                <a:cubicBezTo>
                  <a:pt x="2580290" y="2569780"/>
                  <a:pt x="2387601" y="2921877"/>
                  <a:pt x="2215932" y="3026980"/>
                </a:cubicBezTo>
                <a:cubicBezTo>
                  <a:pt x="2044263" y="3132083"/>
                  <a:pt x="1905876" y="3012966"/>
                  <a:pt x="1742966" y="2848304"/>
                </a:cubicBezTo>
                <a:cubicBezTo>
                  <a:pt x="1580056" y="2683642"/>
                  <a:pt x="1467945" y="2119586"/>
                  <a:pt x="1238469" y="2039007"/>
                </a:cubicBezTo>
                <a:cubicBezTo>
                  <a:pt x="1008993" y="1958428"/>
                  <a:pt x="565807" y="2420883"/>
                  <a:pt x="366111" y="2364828"/>
                </a:cubicBezTo>
                <a:cubicBezTo>
                  <a:pt x="166415" y="2308773"/>
                  <a:pt x="0" y="1928648"/>
                  <a:pt x="40290" y="1702676"/>
                </a:cubicBezTo>
                <a:cubicBezTo>
                  <a:pt x="80580" y="1476704"/>
                  <a:pt x="486980" y="1212193"/>
                  <a:pt x="607849" y="1008993"/>
                </a:cubicBezTo>
                <a:cubicBezTo>
                  <a:pt x="728718" y="805793"/>
                  <a:pt x="812801" y="593834"/>
                  <a:pt x="765504" y="483476"/>
                </a:cubicBezTo>
                <a:cubicBezTo>
                  <a:pt x="718207" y="373118"/>
                  <a:pt x="332828" y="427421"/>
                  <a:pt x="324069" y="346842"/>
                </a:cubicBezTo>
                <a:cubicBezTo>
                  <a:pt x="315310" y="266263"/>
                  <a:pt x="712952" y="0"/>
                  <a:pt x="712952" y="0"/>
                </a:cubicBezTo>
              </a:path>
            </a:pathLst>
          </a:custGeom>
          <a:noFill/>
          <a:ln w="57150" cap="rnd" algn="ctr">
            <a:solidFill>
              <a:srgbClr val="4A7EBB"/>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latin typeface="Calibri" panose="020F0502020204030204" pitchFamily="34" charset="0"/>
              <a:cs typeface="Arial" panose="020B0604020202020204" pitchFamily="34" charset="0"/>
            </a:endParaRPr>
          </a:p>
        </p:txBody>
      </p:sp>
      <p:sp>
        <p:nvSpPr>
          <p:cNvPr id="3" name="Freeform 10">
            <a:extLst>
              <a:ext uri="{FF2B5EF4-FFF2-40B4-BE49-F238E27FC236}">
                <a16:creationId xmlns:a16="http://schemas.microsoft.com/office/drawing/2014/main" id="{D38C16C2-D073-48E5-9934-3D8621A359D2}"/>
              </a:ext>
            </a:extLst>
          </p:cNvPr>
          <p:cNvSpPr>
            <a:spLocks noChangeArrowheads="1"/>
          </p:cNvSpPr>
          <p:nvPr/>
        </p:nvSpPr>
        <p:spPr bwMode="auto">
          <a:xfrm>
            <a:off x="5562601" y="3040137"/>
            <a:ext cx="1927225" cy="625475"/>
          </a:xfrm>
          <a:custGeom>
            <a:avLst/>
            <a:gdLst>
              <a:gd name="T0" fmla="*/ 6303 w 2032001"/>
              <a:gd name="T1" fmla="*/ 618576 h 625365"/>
              <a:gd name="T2" fmla="*/ 110301 w 2032001"/>
              <a:gd name="T3" fmla="*/ 208529 h 625365"/>
              <a:gd name="T4" fmla="*/ 668111 w 2032001"/>
              <a:gd name="T5" fmla="*/ 50818 h 625365"/>
              <a:gd name="T6" fmla="*/ 1055742 w 2032001"/>
              <a:gd name="T7" fmla="*/ 513435 h 625365"/>
              <a:gd name="T8" fmla="*/ 1311010 w 2032001"/>
              <a:gd name="T9" fmla="*/ 618576 h 625365"/>
              <a:gd name="T10" fmla="*/ 1745913 w 2032001"/>
              <a:gd name="T11" fmla="*/ 471379 h 625365"/>
              <a:gd name="T12" fmla="*/ 1802639 w 2032001"/>
              <a:gd name="T13" fmla="*/ 481894 h 625365"/>
              <a:gd name="T14" fmla="*/ 1802639 w 2032001"/>
              <a:gd name="T15" fmla="*/ 481894 h 625365"/>
              <a:gd name="T16" fmla="*/ 0 60000 65536"/>
              <a:gd name="T17" fmla="*/ 0 60000 65536"/>
              <a:gd name="T18" fmla="*/ 0 60000 65536"/>
              <a:gd name="T19" fmla="*/ 0 60000 65536"/>
              <a:gd name="T20" fmla="*/ 0 60000 65536"/>
              <a:gd name="T21" fmla="*/ 0 60000 65536"/>
              <a:gd name="T22" fmla="*/ 0 60000 65536"/>
              <a:gd name="T23" fmla="*/ 0 60000 65536"/>
              <a:gd name="T24" fmla="*/ 0 w 2032001"/>
              <a:gd name="T25" fmla="*/ 0 h 625365"/>
              <a:gd name="T26" fmla="*/ 2032001 w 2032001"/>
              <a:gd name="T27" fmla="*/ 625365 h 6253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32001" h="625365">
                <a:moveTo>
                  <a:pt x="7007" y="618358"/>
                </a:moveTo>
                <a:cubicBezTo>
                  <a:pt x="3503" y="460703"/>
                  <a:pt x="0" y="303048"/>
                  <a:pt x="122621" y="208455"/>
                </a:cubicBezTo>
                <a:cubicBezTo>
                  <a:pt x="245242" y="113862"/>
                  <a:pt x="567559" y="0"/>
                  <a:pt x="742731" y="50800"/>
                </a:cubicBezTo>
                <a:cubicBezTo>
                  <a:pt x="917903" y="101600"/>
                  <a:pt x="1054539" y="418662"/>
                  <a:pt x="1173656" y="513255"/>
                </a:cubicBezTo>
                <a:cubicBezTo>
                  <a:pt x="1292773" y="607848"/>
                  <a:pt x="1329559" y="625365"/>
                  <a:pt x="1457435" y="618358"/>
                </a:cubicBezTo>
                <a:cubicBezTo>
                  <a:pt x="1585311" y="611351"/>
                  <a:pt x="1849821" y="493985"/>
                  <a:pt x="1940911" y="471213"/>
                </a:cubicBezTo>
                <a:cubicBezTo>
                  <a:pt x="2032001" y="448441"/>
                  <a:pt x="2003973" y="481724"/>
                  <a:pt x="2003973" y="481724"/>
                </a:cubicBezTo>
              </a:path>
            </a:pathLst>
          </a:custGeom>
          <a:noFill/>
          <a:ln w="57150" cap="rnd" algn="ctr">
            <a:solidFill>
              <a:srgbClr val="4A7EBB"/>
            </a:solid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a:latin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63D2C96-B50D-40B8-B81D-1113F1B80C81}"/>
              </a:ext>
            </a:extLst>
          </p:cNvPr>
          <p:cNvSpPr/>
          <p:nvPr/>
        </p:nvSpPr>
        <p:spPr>
          <a:xfrm>
            <a:off x="5562600" y="2271007"/>
            <a:ext cx="4572000" cy="3962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4" charset="-128"/>
              <a:cs typeface="Arial" charset="0"/>
            </a:endParaRPr>
          </a:p>
        </p:txBody>
      </p:sp>
      <p:pic>
        <p:nvPicPr>
          <p:cNvPr id="7207" name="Picture 3" descr="D:\documents\2 Immigrant Power\MIV\2008\SoCal\Issue Analysis Forums\presentation\img\male icon.png">
            <a:extLst>
              <a:ext uri="{FF2B5EF4-FFF2-40B4-BE49-F238E27FC236}">
                <a16:creationId xmlns:a16="http://schemas.microsoft.com/office/drawing/2014/main" id="{0E4CE7E8-9E7D-461F-B03F-AC4E91A6804B}"/>
              </a:ext>
            </a:extLst>
          </p:cNvPr>
          <p:cNvPicPr>
            <a:picLocks noChangeAspect="1" noChangeArrowheads="1"/>
          </p:cNvPicPr>
          <p:nvPr/>
        </p:nvPicPr>
        <p:blipFill>
          <a:blip r:embed="rId6">
            <a:lum bright="24000" contrast="-16000"/>
            <a:extLst>
              <a:ext uri="{28A0092B-C50C-407E-A947-70E740481C1C}">
                <a14:useLocalDpi xmlns:a14="http://schemas.microsoft.com/office/drawing/2010/main" val="0"/>
              </a:ext>
            </a:extLst>
          </a:blip>
          <a:srcRect/>
          <a:stretch>
            <a:fillRect/>
          </a:stretch>
        </p:blipFill>
        <p:spPr bwMode="auto">
          <a:xfrm>
            <a:off x="7293502" y="2271007"/>
            <a:ext cx="5445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8" name="Picture 2" descr="D:\documents\2 Immigrant Power\MIV\2008\SoCal\Issue Analysis Forums\presentation\img\famel icon.png">
            <a:extLst>
              <a:ext uri="{FF2B5EF4-FFF2-40B4-BE49-F238E27FC236}">
                <a16:creationId xmlns:a16="http://schemas.microsoft.com/office/drawing/2014/main" id="{4080B1F9-953E-4041-8BF3-580F82191482}"/>
              </a:ext>
            </a:extLst>
          </p:cNvPr>
          <p:cNvPicPr>
            <a:picLocks noChangeAspect="1" noChangeArrowheads="1"/>
          </p:cNvPicPr>
          <p:nvPr/>
        </p:nvPicPr>
        <p:blipFill>
          <a:blip r:embed="rId7">
            <a:lum bright="24000" contrast="-16000"/>
            <a:extLst>
              <a:ext uri="{28A0092B-C50C-407E-A947-70E740481C1C}">
                <a14:useLocalDpi xmlns:a14="http://schemas.microsoft.com/office/drawing/2010/main" val="0"/>
              </a:ext>
            </a:extLst>
          </a:blip>
          <a:srcRect/>
          <a:stretch>
            <a:fillRect/>
          </a:stretch>
        </p:blipFill>
        <p:spPr bwMode="auto">
          <a:xfrm>
            <a:off x="6400800" y="2271007"/>
            <a:ext cx="496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9" name="Picture 3" descr="D:\documents\2 Immigrant Power\MIV\2008\SoCal\Issue Analysis Forums\presentation\img\male icon.png">
            <a:extLst>
              <a:ext uri="{FF2B5EF4-FFF2-40B4-BE49-F238E27FC236}">
                <a16:creationId xmlns:a16="http://schemas.microsoft.com/office/drawing/2014/main" id="{D336792D-2FE3-438E-99DA-18B0FF5B4267}"/>
              </a:ext>
            </a:extLst>
          </p:cNvPr>
          <p:cNvPicPr>
            <a:picLocks noChangeAspect="1" noChangeArrowheads="1"/>
          </p:cNvPicPr>
          <p:nvPr/>
        </p:nvPicPr>
        <p:blipFill>
          <a:blip r:embed="rId6">
            <a:lum bright="24000" contrast="-16000"/>
            <a:extLst>
              <a:ext uri="{28A0092B-C50C-407E-A947-70E740481C1C}">
                <a14:useLocalDpi xmlns:a14="http://schemas.microsoft.com/office/drawing/2010/main" val="0"/>
              </a:ext>
            </a:extLst>
          </a:blip>
          <a:srcRect/>
          <a:stretch>
            <a:fillRect/>
          </a:stretch>
        </p:blipFill>
        <p:spPr bwMode="auto">
          <a:xfrm>
            <a:off x="8763001" y="5471407"/>
            <a:ext cx="544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0" name="Rectangle 46">
            <a:extLst>
              <a:ext uri="{FF2B5EF4-FFF2-40B4-BE49-F238E27FC236}">
                <a16:creationId xmlns:a16="http://schemas.microsoft.com/office/drawing/2014/main" id="{2DD2C300-F789-429A-A212-E1E9F97C8590}"/>
              </a:ext>
            </a:extLst>
          </p:cNvPr>
          <p:cNvSpPr>
            <a:spLocks noChangeArrowheads="1"/>
          </p:cNvSpPr>
          <p:nvPr/>
        </p:nvSpPr>
        <p:spPr bwMode="auto">
          <a:xfrm>
            <a:off x="10174288" y="4023607"/>
            <a:ext cx="252412"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18454" name="TextBox 46">
            <a:extLst>
              <a:ext uri="{FF2B5EF4-FFF2-40B4-BE49-F238E27FC236}">
                <a16:creationId xmlns:a16="http://schemas.microsoft.com/office/drawing/2014/main" id="{87A55393-35F5-46F3-9819-4042460980EA}"/>
              </a:ext>
            </a:extLst>
          </p:cNvPr>
          <p:cNvSpPr txBox="1">
            <a:spLocks noChangeArrowheads="1"/>
          </p:cNvSpPr>
          <p:nvPr/>
        </p:nvSpPr>
        <p:spPr bwMode="auto">
          <a:xfrm>
            <a:off x="6559550" y="2471033"/>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a:cs typeface="Arial" panose="020B0604020202020204" pitchFamily="34" charset="0"/>
              </a:rPr>
              <a:t>6</a:t>
            </a:r>
          </a:p>
        </p:txBody>
      </p:sp>
      <p:sp>
        <p:nvSpPr>
          <p:cNvPr id="18469" name="TextBox 48">
            <a:extLst>
              <a:ext uri="{FF2B5EF4-FFF2-40B4-BE49-F238E27FC236}">
                <a16:creationId xmlns:a16="http://schemas.microsoft.com/office/drawing/2014/main" id="{EDA9F7A7-9CD4-402D-9EB9-5BBD59AA0879}"/>
              </a:ext>
            </a:extLst>
          </p:cNvPr>
          <p:cNvSpPr txBox="1">
            <a:spLocks noChangeArrowheads="1"/>
          </p:cNvSpPr>
          <p:nvPr/>
        </p:nvSpPr>
        <p:spPr bwMode="auto">
          <a:xfrm>
            <a:off x="8942717" y="4742476"/>
            <a:ext cx="749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8000" b="1">
                <a:cs typeface="Arial" panose="020B0604020202020204" pitchFamily="34" charset="0"/>
              </a:rPr>
              <a:t>6</a:t>
            </a:r>
          </a:p>
        </p:txBody>
      </p:sp>
      <p:sp>
        <p:nvSpPr>
          <p:cNvPr id="6" name="Text Box 6">
            <a:extLst>
              <a:ext uri="{FF2B5EF4-FFF2-40B4-BE49-F238E27FC236}">
                <a16:creationId xmlns:a16="http://schemas.microsoft.com/office/drawing/2014/main" id="{9B11CB48-43A1-432C-820C-9F8FA0976860}"/>
              </a:ext>
            </a:extLst>
          </p:cNvPr>
          <p:cNvSpPr txBox="1">
            <a:spLocks noChangeArrowheads="1"/>
          </p:cNvSpPr>
          <p:nvPr/>
        </p:nvSpPr>
        <p:spPr bwMode="auto">
          <a:xfrm>
            <a:off x="1018026" y="2253892"/>
            <a:ext cx="349749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sz="3200" b="1" dirty="0">
                <a:latin typeface="Univers" panose="020B0503020202020204" pitchFamily="34" charset="0"/>
                <a:ea typeface="Halyard Display" pitchFamily="50" charset="0"/>
                <a:cs typeface="Arial"/>
              </a:rPr>
              <a:t>Every ten years, we count people again, and then redraw the district lines to have an even number of people again.</a:t>
            </a:r>
          </a:p>
          <a:p>
            <a:endParaRPr lang="en-US" sz="3200" b="1" dirty="0">
              <a:latin typeface="Arial"/>
              <a:ea typeface="MS PGothic"/>
              <a:cs typeface="Arial"/>
            </a:endParaRPr>
          </a:p>
        </p:txBody>
      </p:sp>
      <p:pic>
        <p:nvPicPr>
          <p:cNvPr id="5" name="Picture 6">
            <a:extLst>
              <a:ext uri="{FF2B5EF4-FFF2-40B4-BE49-F238E27FC236}">
                <a16:creationId xmlns:a16="http://schemas.microsoft.com/office/drawing/2014/main" id="{50472653-39CC-476E-8BFB-8F2ABA50D967}"/>
              </a:ext>
            </a:extLst>
          </p:cNvPr>
          <p:cNvPicPr>
            <a:picLocks noChangeAspect="1"/>
          </p:cNvPicPr>
          <p:nvPr/>
        </p:nvPicPr>
        <p:blipFill>
          <a:blip r:embed="rId3"/>
          <a:stretch>
            <a:fillRect/>
          </a:stretch>
        </p:blipFill>
        <p:spPr>
          <a:xfrm>
            <a:off x="5732702" y="2323560"/>
            <a:ext cx="482180" cy="801897"/>
          </a:xfrm>
          <a:prstGeom prst="rect">
            <a:avLst/>
          </a:prstGeom>
        </p:spPr>
      </p:pic>
      <p:pic>
        <p:nvPicPr>
          <p:cNvPr id="15" name="Picture 24">
            <a:extLst>
              <a:ext uri="{FF2B5EF4-FFF2-40B4-BE49-F238E27FC236}">
                <a16:creationId xmlns:a16="http://schemas.microsoft.com/office/drawing/2014/main" id="{F58623CA-ACFF-405D-8CB9-74FDF76C1014}"/>
              </a:ext>
            </a:extLst>
          </p:cNvPr>
          <p:cNvPicPr>
            <a:picLocks noChangeAspect="1"/>
          </p:cNvPicPr>
          <p:nvPr/>
        </p:nvPicPr>
        <p:blipFill>
          <a:blip r:embed="rId8"/>
          <a:stretch>
            <a:fillRect/>
          </a:stretch>
        </p:blipFill>
        <p:spPr>
          <a:xfrm>
            <a:off x="8023824" y="5462678"/>
            <a:ext cx="543823" cy="691550"/>
          </a:xfrm>
          <a:prstGeom prst="rect">
            <a:avLst/>
          </a:prstGeom>
        </p:spPr>
      </p:pic>
      <p:pic>
        <p:nvPicPr>
          <p:cNvPr id="47" name="Picture 46" descr="Abstract aqua blue blurred bokeh background">
            <a:extLst>
              <a:ext uri="{FF2B5EF4-FFF2-40B4-BE49-F238E27FC236}">
                <a16:creationId xmlns:a16="http://schemas.microsoft.com/office/drawing/2014/main" id="{7A25F661-2AF9-407D-B212-ECD50DE2C947}"/>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48" name="Picture 47" descr="Diagram&#10;&#10;Description automatically generated">
            <a:extLst>
              <a:ext uri="{FF2B5EF4-FFF2-40B4-BE49-F238E27FC236}">
                <a16:creationId xmlns:a16="http://schemas.microsoft.com/office/drawing/2014/main" id="{80EC9A92-0A64-4F0B-BDCC-76EFB9DF16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50" name="TextBox 49">
            <a:extLst>
              <a:ext uri="{FF2B5EF4-FFF2-40B4-BE49-F238E27FC236}">
                <a16:creationId xmlns:a16="http://schemas.microsoft.com/office/drawing/2014/main" id="{3DA77961-D9B7-4B9A-B2F0-F26AE95CD5DB}"/>
              </a:ext>
            </a:extLst>
          </p:cNvPr>
          <p:cNvSpPr txBox="1"/>
          <p:nvPr/>
        </p:nvSpPr>
        <p:spPr>
          <a:xfrm>
            <a:off x="1902685" y="535985"/>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Univers Condensed" panose="020B0506020202050204" pitchFamily="34" charset="0"/>
              </a:rPr>
              <a:t>Introduction: </a:t>
            </a:r>
            <a:r>
              <a:rPr lang="en-US" sz="4000" b="1" dirty="0">
                <a:latin typeface="Univers Condensed Light" panose="020B0306020202040204" pitchFamily="34" charset="0"/>
              </a:rPr>
              <a:t>What is redistricting?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3"/>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grpId="0" nodeType="afterEffect">
                                  <p:stCondLst>
                                    <p:cond delay="300"/>
                                  </p:stCondLst>
                                  <p:childTnLst>
                                    <p:set>
                                      <p:cBhvr>
                                        <p:cTn id="12" dur="1" fill="hold">
                                          <p:stCondLst>
                                            <p:cond delay="0"/>
                                          </p:stCondLst>
                                        </p:cTn>
                                        <p:tgtEl>
                                          <p:spTgt spid="44"/>
                                        </p:tgtEl>
                                        <p:attrNameLst>
                                          <p:attrName>style.visibility</p:attrName>
                                        </p:attrNameLst>
                                      </p:cBhvr>
                                      <p:to>
                                        <p:strVal val="visible"/>
                                      </p:to>
                                    </p:set>
                                  </p:childTnLst>
                                </p:cTn>
                              </p:par>
                            </p:childTnLst>
                          </p:cTn>
                        </p:par>
                        <p:par>
                          <p:cTn id="13" fill="hold" nodeType="afterGroup">
                            <p:stCondLst>
                              <p:cond delay="800"/>
                            </p:stCondLst>
                            <p:childTnLst>
                              <p:par>
                                <p:cTn id="14" presetID="1" presetClass="entr" presetSubtype="0" fill="hold" grpId="0" nodeType="afterEffect">
                                  <p:stCondLst>
                                    <p:cond delay="300"/>
                                  </p:stCondLst>
                                  <p:childTnLst>
                                    <p:set>
                                      <p:cBhvr>
                                        <p:cTn id="15" dur="1" fill="hold">
                                          <p:stCondLst>
                                            <p:cond delay="0"/>
                                          </p:stCondLst>
                                        </p:cTn>
                                        <p:tgtEl>
                                          <p:spTgt spid="46"/>
                                        </p:tgtEl>
                                        <p:attrNameLst>
                                          <p:attrName>style.visibility</p:attrName>
                                        </p:attrNameLst>
                                      </p:cBhvr>
                                      <p:to>
                                        <p:strVal val="visible"/>
                                      </p:to>
                                    </p:set>
                                  </p:childTnLst>
                                </p:cTn>
                              </p:par>
                            </p:childTnLst>
                          </p:cTn>
                        </p:par>
                        <p:par>
                          <p:cTn id="16" fill="hold" nodeType="afterGroup">
                            <p:stCondLst>
                              <p:cond delay="1100"/>
                            </p:stCondLst>
                            <p:childTnLst>
                              <p:par>
                                <p:cTn id="17" presetID="42" presetClass="exit" presetSubtype="0" fill="hold" grpId="0" nodeType="afterEffect">
                                  <p:stCondLst>
                                    <p:cond delay="0"/>
                                  </p:stCondLst>
                                  <p:childTnLst>
                                    <p:animEffect transition="out" filter="fade">
                                      <p:cBhvr>
                                        <p:cTn id="18" dur="1000"/>
                                        <p:tgtEl>
                                          <p:spTgt spid="3"/>
                                        </p:tgtEl>
                                      </p:cBhvr>
                                    </p:animEffect>
                                    <p:anim calcmode="lin" valueType="num">
                                      <p:cBhvr>
                                        <p:cTn id="19" dur="1000"/>
                                        <p:tgtEl>
                                          <p:spTgt spid="3"/>
                                        </p:tgtEl>
                                        <p:attrNameLst>
                                          <p:attrName>ppt_x</p:attrName>
                                        </p:attrNameLst>
                                      </p:cBhvr>
                                      <p:tavLst>
                                        <p:tav tm="0">
                                          <p:val>
                                            <p:strVal val="ppt_x"/>
                                          </p:val>
                                        </p:tav>
                                        <p:tav tm="100000">
                                          <p:val>
                                            <p:strVal val="ppt_x"/>
                                          </p:val>
                                        </p:tav>
                                      </p:tavLst>
                                    </p:anim>
                                    <p:anim calcmode="lin" valueType="num">
                                      <p:cBhvr>
                                        <p:cTn id="20" dur="1000"/>
                                        <p:tgtEl>
                                          <p:spTgt spid="3"/>
                                        </p:tgtEl>
                                        <p:attrNameLst>
                                          <p:attrName>ppt_y</p:attrName>
                                        </p:attrNameLst>
                                      </p:cBhvr>
                                      <p:tavLst>
                                        <p:tav tm="0">
                                          <p:val>
                                            <p:strVal val="ppt_y"/>
                                          </p:val>
                                        </p:tav>
                                        <p:tav tm="100000">
                                          <p:val>
                                            <p:strVal val="ppt_y+.1"/>
                                          </p:val>
                                        </p:tav>
                                      </p:tavLst>
                                    </p:anim>
                                    <p:set>
                                      <p:cBhvr>
                                        <p:cTn id="21" dur="1" fill="hold">
                                          <p:stCondLst>
                                            <p:cond delay="999"/>
                                          </p:stCondLst>
                                        </p:cTn>
                                        <p:tgtEl>
                                          <p:spTgt spid="3"/>
                                        </p:tgtEl>
                                        <p:attrNameLst>
                                          <p:attrName>style.visibility</p:attrName>
                                        </p:attrNameLst>
                                      </p:cBhvr>
                                      <p:to>
                                        <p:strVal val="hidden"/>
                                      </p:to>
                                    </p:set>
                                  </p:childTnLst>
                                </p:cTn>
                              </p:par>
                              <p:par>
                                <p:cTn id="22" presetID="42" presetClass="exit" presetSubtype="0" fill="hold" grpId="0" nodeType="withEffect">
                                  <p:stCondLst>
                                    <p:cond delay="0"/>
                                  </p:stCondLst>
                                  <p:childTnLst>
                                    <p:animEffect transition="out" filter="fade">
                                      <p:cBhvr>
                                        <p:cTn id="23" dur="1000"/>
                                        <p:tgtEl>
                                          <p:spTgt spid="13"/>
                                        </p:tgtEl>
                                      </p:cBhvr>
                                    </p:animEffect>
                                    <p:anim calcmode="lin" valueType="num">
                                      <p:cBhvr>
                                        <p:cTn id="24" dur="1000"/>
                                        <p:tgtEl>
                                          <p:spTgt spid="13"/>
                                        </p:tgtEl>
                                        <p:attrNameLst>
                                          <p:attrName>ppt_x</p:attrName>
                                        </p:attrNameLst>
                                      </p:cBhvr>
                                      <p:tavLst>
                                        <p:tav tm="0">
                                          <p:val>
                                            <p:strVal val="ppt_x"/>
                                          </p:val>
                                        </p:tav>
                                        <p:tav tm="100000">
                                          <p:val>
                                            <p:strVal val="ppt_x"/>
                                          </p:val>
                                        </p:tav>
                                      </p:tavLst>
                                    </p:anim>
                                    <p:anim calcmode="lin" valueType="num">
                                      <p:cBhvr>
                                        <p:cTn id="25" dur="1000"/>
                                        <p:tgtEl>
                                          <p:spTgt spid="13"/>
                                        </p:tgtEl>
                                        <p:attrNameLst>
                                          <p:attrName>ppt_y</p:attrName>
                                        </p:attrNameLst>
                                      </p:cBhvr>
                                      <p:tavLst>
                                        <p:tav tm="0">
                                          <p:val>
                                            <p:strVal val="ppt_y"/>
                                          </p:val>
                                        </p:tav>
                                        <p:tav tm="100000">
                                          <p:val>
                                            <p:strVal val="ppt_y+.1"/>
                                          </p:val>
                                        </p:tav>
                                      </p:tavLst>
                                    </p:anim>
                                    <p:set>
                                      <p:cBhvr>
                                        <p:cTn id="26" dur="1" fill="hold">
                                          <p:stCondLst>
                                            <p:cond delay="999"/>
                                          </p:stCondLst>
                                        </p:cTn>
                                        <p:tgtEl>
                                          <p:spTgt spid="13"/>
                                        </p:tgtEl>
                                        <p:attrNameLst>
                                          <p:attrName>style.visibility</p:attrName>
                                        </p:attrNameLst>
                                      </p:cBhvr>
                                      <p:to>
                                        <p:strVal val="hidden"/>
                                      </p:to>
                                    </p:set>
                                  </p:childTnLst>
                                </p:cTn>
                              </p:par>
                              <p:par>
                                <p:cTn id="27" presetID="42" presetClass="exit" presetSubtype="0" fill="hold" grpId="0" nodeType="withEffect">
                                  <p:stCondLst>
                                    <p:cond delay="0"/>
                                  </p:stCondLst>
                                  <p:childTnLst>
                                    <p:animEffect transition="out" filter="fade">
                                      <p:cBhvr>
                                        <p:cTn id="28" dur="1000"/>
                                        <p:tgtEl>
                                          <p:spTgt spid="11"/>
                                        </p:tgtEl>
                                      </p:cBhvr>
                                    </p:animEffect>
                                    <p:anim calcmode="lin" valueType="num">
                                      <p:cBhvr>
                                        <p:cTn id="29" dur="1000"/>
                                        <p:tgtEl>
                                          <p:spTgt spid="11"/>
                                        </p:tgtEl>
                                        <p:attrNameLst>
                                          <p:attrName>ppt_x</p:attrName>
                                        </p:attrNameLst>
                                      </p:cBhvr>
                                      <p:tavLst>
                                        <p:tav tm="0">
                                          <p:val>
                                            <p:strVal val="ppt_x"/>
                                          </p:val>
                                        </p:tav>
                                        <p:tav tm="100000">
                                          <p:val>
                                            <p:strVal val="ppt_x"/>
                                          </p:val>
                                        </p:tav>
                                      </p:tavLst>
                                    </p:anim>
                                    <p:anim calcmode="lin" valueType="num">
                                      <p:cBhvr>
                                        <p:cTn id="30" dur="1000"/>
                                        <p:tgtEl>
                                          <p:spTgt spid="11"/>
                                        </p:tgtEl>
                                        <p:attrNameLst>
                                          <p:attrName>ppt_y</p:attrName>
                                        </p:attrNameLst>
                                      </p:cBhvr>
                                      <p:tavLst>
                                        <p:tav tm="0">
                                          <p:val>
                                            <p:strVal val="ppt_y"/>
                                          </p:val>
                                        </p:tav>
                                        <p:tav tm="100000">
                                          <p:val>
                                            <p:strVal val="ppt_y+.1"/>
                                          </p:val>
                                        </p:tav>
                                      </p:tavLst>
                                    </p:anim>
                                    <p:set>
                                      <p:cBhvr>
                                        <p:cTn id="31" dur="1" fill="hold">
                                          <p:stCondLst>
                                            <p:cond delay="999"/>
                                          </p:stCondLst>
                                        </p:cTn>
                                        <p:tgtEl>
                                          <p:spTgt spid="11"/>
                                        </p:tgtEl>
                                        <p:attrNameLst>
                                          <p:attrName>style.visibility</p:attrName>
                                        </p:attrNameLst>
                                      </p:cBhvr>
                                      <p:to>
                                        <p:strVal val="hidden"/>
                                      </p:to>
                                    </p:set>
                                  </p:childTnLst>
                                </p:cTn>
                              </p:par>
                            </p:childTnLst>
                          </p:cTn>
                        </p:par>
                        <p:par>
                          <p:cTn id="32" fill="hold">
                            <p:stCondLst>
                              <p:cond delay="2100"/>
                            </p:stCondLst>
                            <p:childTnLst>
                              <p:par>
                                <p:cTn id="33" presetID="1" presetClass="entr" presetSubtype="0" fill="hold" grpId="0" nodeType="afterEffect">
                                  <p:stCondLst>
                                    <p:cond delay="0"/>
                                  </p:stCondLst>
                                  <p:childTnLst>
                                    <p:set>
                                      <p:cBhvr>
                                        <p:cTn id="34" dur="1" fill="hold">
                                          <p:stCondLst>
                                            <p:cond delay="0"/>
                                          </p:stCondLst>
                                        </p:cTn>
                                        <p:tgtEl>
                                          <p:spTgt spid="18454"/>
                                        </p:tgtEl>
                                        <p:attrNameLst>
                                          <p:attrName>style.visibility</p:attrName>
                                        </p:attrNameLst>
                                      </p:cBhvr>
                                      <p:to>
                                        <p:strVal val="visible"/>
                                      </p:to>
                                    </p:set>
                                  </p:childTnLst>
                                </p:cTn>
                              </p:par>
                            </p:childTnLst>
                          </p:cTn>
                        </p:par>
                        <p:par>
                          <p:cTn id="35" fill="hold" nodeType="afterGroup">
                            <p:stCondLst>
                              <p:cond delay="2100"/>
                            </p:stCondLst>
                            <p:childTnLst>
                              <p:par>
                                <p:cTn id="36" presetID="1" presetClass="entr" presetSubtype="0" fill="hold" grpId="0" nodeType="afterEffect">
                                  <p:stCondLst>
                                    <p:cond delay="500"/>
                                  </p:stCondLst>
                                  <p:childTnLst>
                                    <p:set>
                                      <p:cBhvr>
                                        <p:cTn id="37" dur="1" fill="hold">
                                          <p:stCondLst>
                                            <p:cond delay="0"/>
                                          </p:stCondLst>
                                        </p:cTn>
                                        <p:tgtEl>
                                          <p:spTgt spid="18468"/>
                                        </p:tgtEl>
                                        <p:attrNameLst>
                                          <p:attrName>style.visibility</p:attrName>
                                        </p:attrNameLst>
                                      </p:cBhvr>
                                      <p:to>
                                        <p:strVal val="visible"/>
                                      </p:to>
                                    </p:set>
                                  </p:childTnLst>
                                </p:cTn>
                              </p:par>
                            </p:childTnLst>
                          </p:cTn>
                        </p:par>
                        <p:par>
                          <p:cTn id="38" fill="hold" nodeType="afterGroup">
                            <p:stCondLst>
                              <p:cond delay="2600"/>
                            </p:stCondLst>
                            <p:childTnLst>
                              <p:par>
                                <p:cTn id="39" presetID="1" presetClass="entr" presetSubtype="0" fill="hold" grpId="0" nodeType="afterEffect">
                                  <p:stCondLst>
                                    <p:cond delay="500"/>
                                  </p:stCondLst>
                                  <p:childTnLst>
                                    <p:set>
                                      <p:cBhvr>
                                        <p:cTn id="40" dur="1" fill="hold">
                                          <p:stCondLst>
                                            <p:cond delay="0"/>
                                          </p:stCondLst>
                                        </p:cTn>
                                        <p:tgtEl>
                                          <p:spTgt spid="18455"/>
                                        </p:tgtEl>
                                        <p:attrNameLst>
                                          <p:attrName>style.visibility</p:attrName>
                                        </p:attrNameLst>
                                      </p:cBhvr>
                                      <p:to>
                                        <p:strVal val="visible"/>
                                      </p:to>
                                    </p:set>
                                  </p:childTnLst>
                                </p:cTn>
                              </p:par>
                            </p:childTnLst>
                          </p:cTn>
                        </p:par>
                        <p:par>
                          <p:cTn id="41" fill="hold" nodeType="afterGroup">
                            <p:stCondLst>
                              <p:cond delay="3100"/>
                            </p:stCondLst>
                            <p:childTnLst>
                              <p:par>
                                <p:cTn id="42" presetID="1" presetClass="entr" presetSubtype="0" fill="hold" grpId="0" nodeType="afterEffect">
                                  <p:stCondLst>
                                    <p:cond delay="500"/>
                                  </p:stCondLst>
                                  <p:childTnLst>
                                    <p:set>
                                      <p:cBhvr>
                                        <p:cTn id="43" dur="1" fill="hold">
                                          <p:stCondLst>
                                            <p:cond delay="0"/>
                                          </p:stCondLst>
                                        </p:cTn>
                                        <p:tgtEl>
                                          <p:spTgt spid="18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3" grpId="0" animBg="1"/>
      <p:bldP spid="46" grpId="0" animBg="1"/>
      <p:bldP spid="18455" grpId="0"/>
      <p:bldP spid="13" grpId="0" animBg="1"/>
      <p:bldP spid="18468" grpId="0"/>
      <p:bldP spid="44" grpId="0" animBg="1"/>
      <p:bldP spid="11" grpId="0" animBg="1"/>
      <p:bldP spid="3" grpId="0" animBg="1"/>
      <p:bldP spid="18454" grpId="0"/>
      <p:bldP spid="184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1">
            <a:extLst>
              <a:ext uri="{FF2B5EF4-FFF2-40B4-BE49-F238E27FC236}">
                <a16:creationId xmlns:a16="http://schemas.microsoft.com/office/drawing/2014/main" id="{32CE481B-FFD8-4F4E-B6EA-BFCAB00A1B01}"/>
              </a:ext>
            </a:extLst>
          </p:cNvPr>
          <p:cNvSpPr>
            <a:spLocks noChangeArrowheads="1"/>
          </p:cNvSpPr>
          <p:nvPr/>
        </p:nvSpPr>
        <p:spPr bwMode="auto">
          <a:xfrm>
            <a:off x="8382000" y="5410200"/>
            <a:ext cx="21336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9219" name="Title 1">
            <a:extLst>
              <a:ext uri="{FF2B5EF4-FFF2-40B4-BE49-F238E27FC236}">
                <a16:creationId xmlns:a16="http://schemas.microsoft.com/office/drawing/2014/main" id="{C3D25B7C-F846-4FB8-BEB7-B0ACF9144FB4}"/>
              </a:ext>
            </a:extLst>
          </p:cNvPr>
          <p:cNvSpPr txBox="1">
            <a:spLocks/>
          </p:cNvSpPr>
          <p:nvPr/>
        </p:nvSpPr>
        <p:spPr bwMode="auto">
          <a:xfrm>
            <a:off x="1676400" y="0"/>
            <a:ext cx="556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ts val="4000"/>
              </a:lnSpc>
            </a:pPr>
            <a:endParaRPr lang="en-US" altLang="en-US" sz="3600" b="1">
              <a:solidFill>
                <a:schemeClr val="bg1"/>
              </a:solidFill>
            </a:endParaRPr>
          </a:p>
        </p:txBody>
      </p:sp>
      <p:cxnSp>
        <p:nvCxnSpPr>
          <p:cNvPr id="49" name="Straight Connector 48">
            <a:extLst>
              <a:ext uri="{FF2B5EF4-FFF2-40B4-BE49-F238E27FC236}">
                <a16:creationId xmlns:a16="http://schemas.microsoft.com/office/drawing/2014/main" id="{AFA71E30-FB1F-431B-B289-F6BAE26BAFFE}"/>
              </a:ext>
            </a:extLst>
          </p:cNvPr>
          <p:cNvCxnSpPr/>
          <p:nvPr/>
        </p:nvCxnSpPr>
        <p:spPr>
          <a:xfrm rot="16200000" flipH="1">
            <a:off x="5829301" y="4209225"/>
            <a:ext cx="4800600" cy="3175"/>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55B3EE8-9237-47EE-8399-FB887C9C92ED}"/>
              </a:ext>
            </a:extLst>
          </p:cNvPr>
          <p:cNvCxnSpPr/>
          <p:nvPr/>
        </p:nvCxnSpPr>
        <p:spPr>
          <a:xfrm rot="10800000" flipH="1">
            <a:off x="5943600" y="4171124"/>
            <a:ext cx="4572000" cy="1588"/>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sp>
        <p:nvSpPr>
          <p:cNvPr id="20504" name="Text Box 24">
            <a:extLst>
              <a:ext uri="{FF2B5EF4-FFF2-40B4-BE49-F238E27FC236}">
                <a16:creationId xmlns:a16="http://schemas.microsoft.com/office/drawing/2014/main" id="{8FF63BCB-A9D2-4CBB-834E-A8EC74A29853}"/>
              </a:ext>
            </a:extLst>
          </p:cNvPr>
          <p:cNvSpPr txBox="1">
            <a:spLocks noChangeArrowheads="1"/>
          </p:cNvSpPr>
          <p:nvPr/>
        </p:nvSpPr>
        <p:spPr bwMode="auto">
          <a:xfrm>
            <a:off x="1988932" y="4510115"/>
            <a:ext cx="3592719" cy="830997"/>
          </a:xfrm>
          <a:prstGeom prst="rect">
            <a:avLst/>
          </a:prstGeom>
          <a:noFill/>
          <a:ln w="3810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dirty="0">
                <a:solidFill>
                  <a:schemeClr val="accent1">
                    <a:lumMod val="75000"/>
                  </a:schemeClr>
                </a:solidFill>
                <a:cs typeface="Arial" panose="020B0604020202020204" pitchFamily="34" charset="0"/>
              </a:rPr>
              <a:t>Minorities make up only</a:t>
            </a:r>
          </a:p>
          <a:p>
            <a:pPr eaLnBrk="1" hangingPunct="1"/>
            <a:r>
              <a:rPr lang="en-US" altLang="en-US" sz="2400" dirty="0">
                <a:solidFill>
                  <a:schemeClr val="accent1">
                    <a:lumMod val="75000"/>
                  </a:schemeClr>
                </a:solidFill>
                <a:cs typeface="Arial" panose="020B0604020202020204" pitchFamily="34" charset="0"/>
              </a:rPr>
              <a:t>¼ of each district</a:t>
            </a:r>
          </a:p>
        </p:txBody>
      </p:sp>
      <p:grpSp>
        <p:nvGrpSpPr>
          <p:cNvPr id="9226" name="Group 27">
            <a:extLst>
              <a:ext uri="{FF2B5EF4-FFF2-40B4-BE49-F238E27FC236}">
                <a16:creationId xmlns:a16="http://schemas.microsoft.com/office/drawing/2014/main" id="{54910242-1D21-47A0-8CD0-36FEB85D78C2}"/>
              </a:ext>
            </a:extLst>
          </p:cNvPr>
          <p:cNvGrpSpPr>
            <a:grpSpLocks/>
          </p:cNvGrpSpPr>
          <p:nvPr/>
        </p:nvGrpSpPr>
        <p:grpSpPr bwMode="auto">
          <a:xfrm>
            <a:off x="5943600" y="1785112"/>
            <a:ext cx="4572000" cy="4826000"/>
            <a:chOff x="4343400" y="990600"/>
            <a:chExt cx="4572000" cy="4826000"/>
          </a:xfrm>
        </p:grpSpPr>
        <p:pic>
          <p:nvPicPr>
            <p:cNvPr id="9231" name="Picture 5" descr="D:\documents\2 Immigrant Power\MIV\2008\SoCal\Issue Analysis Forums\presentation\img\white person icon.png">
              <a:extLst>
                <a:ext uri="{FF2B5EF4-FFF2-40B4-BE49-F238E27FC236}">
                  <a16:creationId xmlns:a16="http://schemas.microsoft.com/office/drawing/2014/main" id="{0C951845-2D6B-4D06-98A4-250FFE12A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38800" y="33528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A82C32E-74B4-4856-B3B5-7DDC76111A71}"/>
                </a:ext>
              </a:extLst>
            </p:cNvPr>
            <p:cNvSpPr/>
            <p:nvPr/>
          </p:nvSpPr>
          <p:spPr>
            <a:xfrm>
              <a:off x="4343400" y="990600"/>
              <a:ext cx="4572000" cy="4800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4" charset="-128"/>
                <a:cs typeface="Arial" charset="0"/>
              </a:endParaRPr>
            </a:p>
          </p:txBody>
        </p:sp>
        <p:pic>
          <p:nvPicPr>
            <p:cNvPr id="9233" name="Picture 4" descr="D:\documents\2 Immigrant Power\MIV\2008\SoCal\Issue Analysis Forums\presentation\img\person of color icon.png">
              <a:extLst>
                <a:ext uri="{FF2B5EF4-FFF2-40B4-BE49-F238E27FC236}">
                  <a16:creationId xmlns:a16="http://schemas.microsoft.com/office/drawing/2014/main" id="{0D807475-7191-4E0C-9880-27286ABB9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638800" y="2184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5" descr="D:\documents\2 Immigrant Power\MIV\2008\SoCal\Issue Analysis Forums\presentation\img\white person icon.png">
              <a:extLst>
                <a:ext uri="{FF2B5EF4-FFF2-40B4-BE49-F238E27FC236}">
                  <a16:creationId xmlns:a16="http://schemas.microsoft.com/office/drawing/2014/main" id="{9F1F367E-A85C-4408-BE97-7306DAA20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600" y="990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4" descr="D:\documents\2 Immigrant Power\MIV\2008\SoCal\Issue Analysis Forums\presentation\img\person of color icon.png">
              <a:extLst>
                <a:ext uri="{FF2B5EF4-FFF2-40B4-BE49-F238E27FC236}">
                  <a16:creationId xmlns:a16="http://schemas.microsoft.com/office/drawing/2014/main" id="{146835A0-55DD-4CF3-966F-431CF1769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05600" y="2184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4" descr="D:\documents\2 Immigrant Power\MIV\2008\SoCal\Issue Analysis Forums\presentation\img\person of color icon.png">
              <a:extLst>
                <a:ext uri="{FF2B5EF4-FFF2-40B4-BE49-F238E27FC236}">
                  <a16:creationId xmlns:a16="http://schemas.microsoft.com/office/drawing/2014/main" id="{F5A9C271-0592-4CB0-A8DD-07C9ACC21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05600" y="3327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5" descr="D:\documents\2 Immigrant Power\MIV\2008\SoCal\Issue Analysis Forums\presentation\img\white person icon.png">
              <a:extLst>
                <a:ext uri="{FF2B5EF4-FFF2-40B4-BE49-F238E27FC236}">
                  <a16:creationId xmlns:a16="http://schemas.microsoft.com/office/drawing/2014/main" id="{184502D4-9AE4-4292-9864-1A1970DE6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05600" y="990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5" descr="D:\documents\2 Immigrant Power\MIV\2008\SoCal\Issue Analysis Forums\presentation\img\white person icon.png">
              <a:extLst>
                <a:ext uri="{FF2B5EF4-FFF2-40B4-BE49-F238E27FC236}">
                  <a16:creationId xmlns:a16="http://schemas.microsoft.com/office/drawing/2014/main" id="{17B5AFE3-5C14-420D-8290-C37D57256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600" y="2184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5" descr="D:\documents\2 Immigrant Power\MIV\2008\SoCal\Issue Analysis Forums\presentation\img\white person icon.png">
              <a:extLst>
                <a:ext uri="{FF2B5EF4-FFF2-40B4-BE49-F238E27FC236}">
                  <a16:creationId xmlns:a16="http://schemas.microsoft.com/office/drawing/2014/main" id="{0F5572B7-C1E7-4DAC-BE12-2CE3ED8FD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600" y="33528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Picture 5" descr="D:\documents\2 Immigrant Power\MIV\2008\SoCal\Issue Analysis Forums\presentation\img\white person icon.png">
              <a:extLst>
                <a:ext uri="{FF2B5EF4-FFF2-40B4-BE49-F238E27FC236}">
                  <a16:creationId xmlns:a16="http://schemas.microsoft.com/office/drawing/2014/main" id="{8EC4F7BB-E7DD-4531-B762-C2377DE14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600" y="4546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Picture 5" descr="D:\documents\2 Immigrant Power\MIV\2008\SoCal\Issue Analysis Forums\presentation\img\white person icon.png">
              <a:extLst>
                <a:ext uri="{FF2B5EF4-FFF2-40B4-BE49-F238E27FC236}">
                  <a16:creationId xmlns:a16="http://schemas.microsoft.com/office/drawing/2014/main" id="{F984CA9E-3330-4950-A2FB-A661B29A8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38800" y="990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Picture 5" descr="D:\documents\2 Immigrant Power\MIV\2008\SoCal\Issue Analysis Forums\presentation\img\white person icon.png">
              <a:extLst>
                <a:ext uri="{FF2B5EF4-FFF2-40B4-BE49-F238E27FC236}">
                  <a16:creationId xmlns:a16="http://schemas.microsoft.com/office/drawing/2014/main" id="{4F8FAA38-110F-451F-810C-2BCC08E81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95800" y="990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Picture 5" descr="D:\documents\2 Immigrant Power\MIV\2008\SoCal\Issue Analysis Forums\presentation\img\white person icon.png">
              <a:extLst>
                <a:ext uri="{FF2B5EF4-FFF2-40B4-BE49-F238E27FC236}">
                  <a16:creationId xmlns:a16="http://schemas.microsoft.com/office/drawing/2014/main" id="{FFDD38A7-C325-46B3-A6A9-1324D2D08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05600" y="4546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5" descr="D:\documents\2 Immigrant Power\MIV\2008\SoCal\Issue Analysis Forums\presentation\img\white person icon.png">
              <a:extLst>
                <a:ext uri="{FF2B5EF4-FFF2-40B4-BE49-F238E27FC236}">
                  <a16:creationId xmlns:a16="http://schemas.microsoft.com/office/drawing/2014/main" id="{D798FE32-4B37-4352-8260-1705DEA23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38800" y="45720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5" descr="D:\documents\2 Immigrant Power\MIV\2008\SoCal\Issue Analysis Forums\presentation\img\white person icon.png">
              <a:extLst>
                <a:ext uri="{FF2B5EF4-FFF2-40B4-BE49-F238E27FC236}">
                  <a16:creationId xmlns:a16="http://schemas.microsoft.com/office/drawing/2014/main" id="{742EF3CE-BC85-4B56-BCFF-B4E32B56F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95800" y="2184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5" descr="D:\documents\2 Immigrant Power\MIV\2008\SoCal\Issue Analysis Forums\presentation\img\white person icon.png">
              <a:extLst>
                <a:ext uri="{FF2B5EF4-FFF2-40B4-BE49-F238E27FC236}">
                  <a16:creationId xmlns:a16="http://schemas.microsoft.com/office/drawing/2014/main" id="{3F2805EF-6CA6-4B7D-AE26-ADFB07D5A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95800" y="3327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4" descr="D:\documents\2 Immigrant Power\MIV\2008\SoCal\Issue Analysis Forums\presentation\img\person of color icon.png">
              <a:extLst>
                <a:ext uri="{FF2B5EF4-FFF2-40B4-BE49-F238E27FC236}">
                  <a16:creationId xmlns:a16="http://schemas.microsoft.com/office/drawing/2014/main" id="{801FF0A4-D39E-4455-9100-78192C006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95800" y="45720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 Box 6">
            <a:extLst>
              <a:ext uri="{FF2B5EF4-FFF2-40B4-BE49-F238E27FC236}">
                <a16:creationId xmlns:a16="http://schemas.microsoft.com/office/drawing/2014/main" id="{EFF4AB91-514D-48DA-AB97-169787BB84DF}"/>
              </a:ext>
            </a:extLst>
          </p:cNvPr>
          <p:cNvSpPr txBox="1">
            <a:spLocks noChangeArrowheads="1"/>
          </p:cNvSpPr>
          <p:nvPr/>
        </p:nvSpPr>
        <p:spPr bwMode="auto">
          <a:xfrm>
            <a:off x="1902685" y="1765166"/>
            <a:ext cx="308949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sz="3200" b="1" dirty="0">
                <a:latin typeface="Arial"/>
                <a:ea typeface="MS PGothic"/>
                <a:cs typeface="Arial"/>
              </a:rPr>
              <a:t>Redistricting can take away minority voting rights. </a:t>
            </a:r>
            <a:endParaRPr lang="en-US" b="1" dirty="0">
              <a:cs typeface="Arial"/>
            </a:endParaRPr>
          </a:p>
        </p:txBody>
      </p:sp>
      <p:pic>
        <p:nvPicPr>
          <p:cNvPr id="28" name="Picture 27" descr="Abstract aqua blue blurred bokeh background">
            <a:extLst>
              <a:ext uri="{FF2B5EF4-FFF2-40B4-BE49-F238E27FC236}">
                <a16:creationId xmlns:a16="http://schemas.microsoft.com/office/drawing/2014/main" id="{47031A10-2445-4C50-8174-C28ACBE71B0E}"/>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29" name="Picture 28" descr="Diagram&#10;&#10;Description automatically generated">
            <a:extLst>
              <a:ext uri="{FF2B5EF4-FFF2-40B4-BE49-F238E27FC236}">
                <a16:creationId xmlns:a16="http://schemas.microsoft.com/office/drawing/2014/main" id="{C2FB792E-85A8-4014-9E7C-3C094507B0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30" name="TextBox 29">
            <a:extLst>
              <a:ext uri="{FF2B5EF4-FFF2-40B4-BE49-F238E27FC236}">
                <a16:creationId xmlns:a16="http://schemas.microsoft.com/office/drawing/2014/main" id="{9067871E-75E5-4DC0-ADF5-CEDF933670FE}"/>
              </a:ext>
            </a:extLst>
          </p:cNvPr>
          <p:cNvSpPr txBox="1"/>
          <p:nvPr/>
        </p:nvSpPr>
        <p:spPr>
          <a:xfrm>
            <a:off x="1902685" y="535985"/>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Univers Condensed" panose="020B0506020202050204" pitchFamily="34" charset="0"/>
              </a:rPr>
              <a:t>Introduction: </a:t>
            </a:r>
            <a:r>
              <a:rPr lang="en-US" sz="4000" b="1" dirty="0">
                <a:latin typeface="Univers Condensed Light" panose="020B0306020202040204" pitchFamily="34" charset="0"/>
              </a:rPr>
              <a:t>Why does redistricting matter?</a:t>
            </a:r>
          </a:p>
        </p:txBody>
      </p:sp>
    </p:spTree>
    <p:extLst>
      <p:ext uri="{BB962C8B-B14F-4D97-AF65-F5344CB8AC3E}">
        <p14:creationId xmlns:p14="http://schemas.microsoft.com/office/powerpoint/2010/main" val="1064607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49"/>
                                        </p:tgtEl>
                                        <p:attrNameLst>
                                          <p:attrName>style.visibility</p:attrName>
                                        </p:attrNameLst>
                                      </p:cBhvr>
                                      <p:to>
                                        <p:strVal val="visible"/>
                                      </p:to>
                                    </p:set>
                                  </p:childTnLst>
                                </p:cTn>
                              </p:par>
                            </p:childTnLst>
                          </p:cTn>
                        </p:par>
                        <p:par>
                          <p:cTn id="10" fill="hold" nodeType="withGroup">
                            <p:stCondLst>
                              <p:cond delay="500"/>
                            </p:stCondLst>
                            <p:childTnLst>
                              <p:par>
                                <p:cTn id="11" presetID="1" presetClass="entr" presetSubtype="0" fill="hold" grpId="0" nodeType="afterEffect">
                                  <p:stCondLst>
                                    <p:cond delay="200"/>
                                  </p:stCondLst>
                                  <p:childTnLst>
                                    <p:set>
                                      <p:cBhvr>
                                        <p:cTn id="12" dur="1" fill="hold">
                                          <p:stCondLst>
                                            <p:cond delay="0"/>
                                          </p:stCondLst>
                                        </p:cTn>
                                        <p:tgtEl>
                                          <p:spTgt spid="20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a:extLst>
              <a:ext uri="{FF2B5EF4-FFF2-40B4-BE49-F238E27FC236}">
                <a16:creationId xmlns:a16="http://schemas.microsoft.com/office/drawing/2014/main" id="{70887469-F791-497F-85CD-E3594E0EDD28}"/>
              </a:ext>
            </a:extLst>
          </p:cNvPr>
          <p:cNvSpPr txBox="1">
            <a:spLocks/>
          </p:cNvSpPr>
          <p:nvPr/>
        </p:nvSpPr>
        <p:spPr bwMode="auto">
          <a:xfrm>
            <a:off x="1676400" y="0"/>
            <a:ext cx="556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ts val="4000"/>
              </a:lnSpc>
            </a:pPr>
            <a:endParaRPr lang="en-US" altLang="en-US" sz="3600" b="1">
              <a:solidFill>
                <a:schemeClr val="bg1"/>
              </a:solidFill>
            </a:endParaRPr>
          </a:p>
        </p:txBody>
      </p:sp>
      <p:sp>
        <p:nvSpPr>
          <p:cNvPr id="10244" name="Title 1">
            <a:extLst>
              <a:ext uri="{FF2B5EF4-FFF2-40B4-BE49-F238E27FC236}">
                <a16:creationId xmlns:a16="http://schemas.microsoft.com/office/drawing/2014/main" id="{E2477424-2DEF-4616-AB83-EC2D847CE291}"/>
              </a:ext>
            </a:extLst>
          </p:cNvPr>
          <p:cNvSpPr txBox="1">
            <a:spLocks/>
          </p:cNvSpPr>
          <p:nvPr/>
        </p:nvSpPr>
        <p:spPr bwMode="auto">
          <a:xfrm>
            <a:off x="1600200" y="0"/>
            <a:ext cx="594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ts val="4000"/>
              </a:lnSpc>
            </a:pPr>
            <a:r>
              <a:rPr lang="en-US" altLang="en-US" sz="2900" b="1">
                <a:solidFill>
                  <a:schemeClr val="bg1"/>
                </a:solidFill>
              </a:rPr>
              <a:t>Why does redistricting matter?</a:t>
            </a:r>
          </a:p>
        </p:txBody>
      </p:sp>
      <p:cxnSp>
        <p:nvCxnSpPr>
          <p:cNvPr id="46" name="Elbow Connector 45">
            <a:extLst>
              <a:ext uri="{FF2B5EF4-FFF2-40B4-BE49-F238E27FC236}">
                <a16:creationId xmlns:a16="http://schemas.microsoft.com/office/drawing/2014/main" id="{9553365D-C6B2-4B32-8180-9239FDA03B85}"/>
              </a:ext>
            </a:extLst>
          </p:cNvPr>
          <p:cNvCxnSpPr>
            <a:stCxn id="13" idx="2"/>
          </p:cNvCxnSpPr>
          <p:nvPr/>
        </p:nvCxnSpPr>
        <p:spPr>
          <a:xfrm rot="5400000" flipH="1">
            <a:off x="5881622" y="4323360"/>
            <a:ext cx="3581400" cy="1143000"/>
          </a:xfrm>
          <a:prstGeom prst="bentConnector3">
            <a:avLst>
              <a:gd name="adj1" fmla="val 33816"/>
            </a:avLst>
          </a:prstGeom>
          <a:ln w="152400"/>
        </p:spPr>
        <p:style>
          <a:lnRef idx="3">
            <a:schemeClr val="accent6"/>
          </a:lnRef>
          <a:fillRef idx="0">
            <a:schemeClr val="accent6"/>
          </a:fillRef>
          <a:effectRef idx="2">
            <a:schemeClr val="accent6"/>
          </a:effectRef>
          <a:fontRef idx="minor">
            <a:schemeClr val="tx1"/>
          </a:fontRef>
        </p:style>
      </p:cxnSp>
      <p:cxnSp>
        <p:nvCxnSpPr>
          <p:cNvPr id="51" name="Elbow Connector 50">
            <a:extLst>
              <a:ext uri="{FF2B5EF4-FFF2-40B4-BE49-F238E27FC236}">
                <a16:creationId xmlns:a16="http://schemas.microsoft.com/office/drawing/2014/main" id="{F3410FC4-2930-4480-8338-2212CFE2A3DF}"/>
              </a:ext>
            </a:extLst>
          </p:cNvPr>
          <p:cNvCxnSpPr/>
          <p:nvPr/>
        </p:nvCxnSpPr>
        <p:spPr>
          <a:xfrm rot="5400000" flipH="1" flipV="1">
            <a:off x="7024622" y="4323360"/>
            <a:ext cx="3581400" cy="1143000"/>
          </a:xfrm>
          <a:prstGeom prst="bentConnector3">
            <a:avLst>
              <a:gd name="adj1" fmla="val 33703"/>
            </a:avLst>
          </a:prstGeom>
          <a:ln w="152400"/>
        </p:spPr>
        <p:style>
          <a:lnRef idx="3">
            <a:schemeClr val="accent6"/>
          </a:lnRef>
          <a:fillRef idx="0">
            <a:schemeClr val="accent6"/>
          </a:fillRef>
          <a:effectRef idx="2">
            <a:schemeClr val="accent6"/>
          </a:effectRef>
          <a:fontRef idx="minor">
            <a:schemeClr val="tx1"/>
          </a:fontRef>
        </p:style>
      </p:cxnSp>
      <p:cxnSp>
        <p:nvCxnSpPr>
          <p:cNvPr id="62" name="Straight Connector 61">
            <a:extLst>
              <a:ext uri="{FF2B5EF4-FFF2-40B4-BE49-F238E27FC236}">
                <a16:creationId xmlns:a16="http://schemas.microsoft.com/office/drawing/2014/main" id="{24DC1870-36DD-4664-80AF-46EB14177DA1}"/>
              </a:ext>
            </a:extLst>
          </p:cNvPr>
          <p:cNvCxnSpPr/>
          <p:nvPr/>
        </p:nvCxnSpPr>
        <p:spPr>
          <a:xfrm>
            <a:off x="5957822" y="3027961"/>
            <a:ext cx="4572000" cy="1587"/>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250" name="Group 27">
            <a:extLst>
              <a:ext uri="{FF2B5EF4-FFF2-40B4-BE49-F238E27FC236}">
                <a16:creationId xmlns:a16="http://schemas.microsoft.com/office/drawing/2014/main" id="{5ADA0B81-B763-494D-AE7E-14902DE5F815}"/>
              </a:ext>
            </a:extLst>
          </p:cNvPr>
          <p:cNvGrpSpPr>
            <a:grpSpLocks/>
          </p:cNvGrpSpPr>
          <p:nvPr/>
        </p:nvGrpSpPr>
        <p:grpSpPr bwMode="auto">
          <a:xfrm>
            <a:off x="5957822" y="1859560"/>
            <a:ext cx="4572000" cy="4826000"/>
            <a:chOff x="4343400" y="990600"/>
            <a:chExt cx="4572000" cy="4826000"/>
          </a:xfrm>
        </p:grpSpPr>
        <p:pic>
          <p:nvPicPr>
            <p:cNvPr id="10253" name="Picture 5" descr="D:\documents\2 Immigrant Power\MIV\2008\SoCal\Issue Analysis Forums\presentation\img\white person icon.png">
              <a:extLst>
                <a:ext uri="{FF2B5EF4-FFF2-40B4-BE49-F238E27FC236}">
                  <a16:creationId xmlns:a16="http://schemas.microsoft.com/office/drawing/2014/main" id="{CA3CAC69-40D4-4B17-BDDB-DA91E5747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38800" y="33528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3406C448-52A3-45A4-8941-85B8894B5E1B}"/>
                </a:ext>
              </a:extLst>
            </p:cNvPr>
            <p:cNvSpPr/>
            <p:nvPr/>
          </p:nvSpPr>
          <p:spPr>
            <a:xfrm>
              <a:off x="4343400" y="990600"/>
              <a:ext cx="4572000" cy="4800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4" charset="-128"/>
                <a:cs typeface="Arial" charset="0"/>
              </a:endParaRPr>
            </a:p>
          </p:txBody>
        </p:sp>
        <p:pic>
          <p:nvPicPr>
            <p:cNvPr id="10255" name="Picture 4" descr="D:\documents\2 Immigrant Power\MIV\2008\SoCal\Issue Analysis Forums\presentation\img\person of color icon.png">
              <a:extLst>
                <a:ext uri="{FF2B5EF4-FFF2-40B4-BE49-F238E27FC236}">
                  <a16:creationId xmlns:a16="http://schemas.microsoft.com/office/drawing/2014/main" id="{61A4B4B3-FC5D-4495-9BFE-EFB838B60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638800" y="2184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5" descr="D:\documents\2 Immigrant Power\MIV\2008\SoCal\Issue Analysis Forums\presentation\img\white person icon.png">
              <a:extLst>
                <a:ext uri="{FF2B5EF4-FFF2-40B4-BE49-F238E27FC236}">
                  <a16:creationId xmlns:a16="http://schemas.microsoft.com/office/drawing/2014/main" id="{4FDC4A78-D873-4ED6-A656-20C65EC2E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600" y="990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4" descr="D:\documents\2 Immigrant Power\MIV\2008\SoCal\Issue Analysis Forums\presentation\img\person of color icon.png">
              <a:extLst>
                <a:ext uri="{FF2B5EF4-FFF2-40B4-BE49-F238E27FC236}">
                  <a16:creationId xmlns:a16="http://schemas.microsoft.com/office/drawing/2014/main" id="{44D97BE6-DF50-46E9-B03E-F09535765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05600" y="2184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4" descr="D:\documents\2 Immigrant Power\MIV\2008\SoCal\Issue Analysis Forums\presentation\img\person of color icon.png">
              <a:extLst>
                <a:ext uri="{FF2B5EF4-FFF2-40B4-BE49-F238E27FC236}">
                  <a16:creationId xmlns:a16="http://schemas.microsoft.com/office/drawing/2014/main" id="{7DBECDC1-8A32-49AC-8906-69A895215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05600" y="3327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5" descr="D:\documents\2 Immigrant Power\MIV\2008\SoCal\Issue Analysis Forums\presentation\img\white person icon.png">
              <a:extLst>
                <a:ext uri="{FF2B5EF4-FFF2-40B4-BE49-F238E27FC236}">
                  <a16:creationId xmlns:a16="http://schemas.microsoft.com/office/drawing/2014/main" id="{120F2339-1BCD-4502-A71E-B54AEED0F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05600" y="990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5" descr="D:\documents\2 Immigrant Power\MIV\2008\SoCal\Issue Analysis Forums\presentation\img\white person icon.png">
              <a:extLst>
                <a:ext uri="{FF2B5EF4-FFF2-40B4-BE49-F238E27FC236}">
                  <a16:creationId xmlns:a16="http://schemas.microsoft.com/office/drawing/2014/main" id="{718D1C45-C143-41A5-AE27-23990BDE5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600" y="2184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5" descr="D:\documents\2 Immigrant Power\MIV\2008\SoCal\Issue Analysis Forums\presentation\img\white person icon.png">
              <a:extLst>
                <a:ext uri="{FF2B5EF4-FFF2-40B4-BE49-F238E27FC236}">
                  <a16:creationId xmlns:a16="http://schemas.microsoft.com/office/drawing/2014/main" id="{79734488-52BC-47C3-92EB-46FC2AF5F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600" y="33528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5" descr="D:\documents\2 Immigrant Power\MIV\2008\SoCal\Issue Analysis Forums\presentation\img\white person icon.png">
              <a:extLst>
                <a:ext uri="{FF2B5EF4-FFF2-40B4-BE49-F238E27FC236}">
                  <a16:creationId xmlns:a16="http://schemas.microsoft.com/office/drawing/2014/main" id="{57BCE909-0D2C-4A52-A6F1-7487D4838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600" y="4546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5" descr="D:\documents\2 Immigrant Power\MIV\2008\SoCal\Issue Analysis Forums\presentation\img\white person icon.png">
              <a:extLst>
                <a:ext uri="{FF2B5EF4-FFF2-40B4-BE49-F238E27FC236}">
                  <a16:creationId xmlns:a16="http://schemas.microsoft.com/office/drawing/2014/main" id="{D9EA2F27-6807-4C97-A403-63F0AEABA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38800" y="990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5" descr="D:\documents\2 Immigrant Power\MIV\2008\SoCal\Issue Analysis Forums\presentation\img\white person icon.png">
              <a:extLst>
                <a:ext uri="{FF2B5EF4-FFF2-40B4-BE49-F238E27FC236}">
                  <a16:creationId xmlns:a16="http://schemas.microsoft.com/office/drawing/2014/main" id="{60B83617-F794-43E0-9C96-101B60756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95800" y="990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5" descr="D:\documents\2 Immigrant Power\MIV\2008\SoCal\Issue Analysis Forums\presentation\img\white person icon.png">
              <a:extLst>
                <a:ext uri="{FF2B5EF4-FFF2-40B4-BE49-F238E27FC236}">
                  <a16:creationId xmlns:a16="http://schemas.microsoft.com/office/drawing/2014/main" id="{E67E63F9-C759-4EA9-9A5E-BE0B9E8A8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05600" y="45466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5" descr="D:\documents\2 Immigrant Power\MIV\2008\SoCal\Issue Analysis Forums\presentation\img\white person icon.png">
              <a:extLst>
                <a:ext uri="{FF2B5EF4-FFF2-40B4-BE49-F238E27FC236}">
                  <a16:creationId xmlns:a16="http://schemas.microsoft.com/office/drawing/2014/main" id="{6F115AE6-E673-40A9-A464-8957C897B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38800" y="45720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5" descr="D:\documents\2 Immigrant Power\MIV\2008\SoCal\Issue Analysis Forums\presentation\img\white person icon.png">
              <a:extLst>
                <a:ext uri="{FF2B5EF4-FFF2-40B4-BE49-F238E27FC236}">
                  <a16:creationId xmlns:a16="http://schemas.microsoft.com/office/drawing/2014/main" id="{61F11C60-D299-4B32-BC96-5FFED3846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95800" y="2184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5" descr="D:\documents\2 Immigrant Power\MIV\2008\SoCal\Issue Analysis Forums\presentation\img\white person icon.png">
              <a:extLst>
                <a:ext uri="{FF2B5EF4-FFF2-40B4-BE49-F238E27FC236}">
                  <a16:creationId xmlns:a16="http://schemas.microsoft.com/office/drawing/2014/main" id="{934C2FA1-2218-4AC9-8517-29ACEB3BC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95800" y="33274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Picture 4" descr="D:\documents\2 Immigrant Power\MIV\2008\SoCal\Issue Analysis Forums\presentation\img\person of color icon.png">
              <a:extLst>
                <a:ext uri="{FF2B5EF4-FFF2-40B4-BE49-F238E27FC236}">
                  <a16:creationId xmlns:a16="http://schemas.microsoft.com/office/drawing/2014/main" id="{BEACC954-AF31-4C9F-A317-4746FB244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95800" y="4572000"/>
              <a:ext cx="914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36" name="Rectangle 32">
            <a:extLst>
              <a:ext uri="{FF2B5EF4-FFF2-40B4-BE49-F238E27FC236}">
                <a16:creationId xmlns:a16="http://schemas.microsoft.com/office/drawing/2014/main" id="{DDB344E4-FFF8-48AE-B966-BF6955EC07D3}"/>
              </a:ext>
            </a:extLst>
          </p:cNvPr>
          <p:cNvSpPr>
            <a:spLocks noChangeArrowheads="1"/>
          </p:cNvSpPr>
          <p:nvPr/>
        </p:nvSpPr>
        <p:spPr bwMode="auto">
          <a:xfrm>
            <a:off x="7253222" y="3180360"/>
            <a:ext cx="1981200" cy="2151062"/>
          </a:xfrm>
          <a:prstGeom prst="rect">
            <a:avLst/>
          </a:prstGeom>
          <a:solidFill>
            <a:schemeClr val="hlink">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grpSp>
        <p:nvGrpSpPr>
          <p:cNvPr id="6" name="Group 5">
            <a:extLst>
              <a:ext uri="{FF2B5EF4-FFF2-40B4-BE49-F238E27FC236}">
                <a16:creationId xmlns:a16="http://schemas.microsoft.com/office/drawing/2014/main" id="{CD8AE961-D091-4300-90C3-C765CE65C99F}"/>
              </a:ext>
            </a:extLst>
          </p:cNvPr>
          <p:cNvGrpSpPr/>
          <p:nvPr/>
        </p:nvGrpSpPr>
        <p:grpSpPr>
          <a:xfrm>
            <a:off x="1662178" y="4196360"/>
            <a:ext cx="4061571" cy="2387600"/>
            <a:chOff x="4006199" y="3125122"/>
            <a:chExt cx="1973094" cy="3785652"/>
          </a:xfrm>
        </p:grpSpPr>
        <p:sp>
          <p:nvSpPr>
            <p:cNvPr id="21530" name="Text Box 26">
              <a:extLst>
                <a:ext uri="{FF2B5EF4-FFF2-40B4-BE49-F238E27FC236}">
                  <a16:creationId xmlns:a16="http://schemas.microsoft.com/office/drawing/2014/main" id="{794CA09E-CEED-47F5-B132-4898361AEA93}"/>
                </a:ext>
              </a:extLst>
            </p:cNvPr>
            <p:cNvSpPr txBox="1">
              <a:spLocks noChangeArrowheads="1"/>
            </p:cNvSpPr>
            <p:nvPr/>
          </p:nvSpPr>
          <p:spPr bwMode="auto">
            <a:xfrm>
              <a:off x="4006199" y="3125122"/>
              <a:ext cx="1973094" cy="3785652"/>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solidFill>
                    <a:schemeClr val="accent1">
                      <a:lumMod val="75000"/>
                    </a:schemeClr>
                  </a:solidFill>
                  <a:latin typeface="Univers Condensed" panose="020B0506020202050204" pitchFamily="34" charset="0"/>
                  <a:cs typeface="Arial" panose="020B0604020202020204" pitchFamily="34" charset="0"/>
                </a:rPr>
                <a:t>Minorities make up</a:t>
              </a:r>
            </a:p>
            <a:p>
              <a:pPr algn="ctr" eaLnBrk="1" hangingPunct="1"/>
              <a:r>
                <a:rPr lang="en-US" altLang="en-US" sz="2400" dirty="0">
                  <a:solidFill>
                    <a:schemeClr val="accent1">
                      <a:lumMod val="75000"/>
                    </a:schemeClr>
                  </a:solidFill>
                  <a:latin typeface="Univers Condensed" panose="020B0506020202050204" pitchFamily="34" charset="0"/>
                  <a:cs typeface="Arial" panose="020B0604020202020204" pitchFamily="34" charset="0"/>
                </a:rPr>
                <a:t>a majority of this district</a:t>
              </a:r>
            </a:p>
            <a:p>
              <a:pPr algn="ctr" eaLnBrk="1" hangingPunct="1"/>
              <a:endParaRPr lang="en-US" altLang="en-US" sz="2400" dirty="0">
                <a:solidFill>
                  <a:schemeClr val="accent1">
                    <a:lumMod val="75000"/>
                  </a:schemeClr>
                </a:solidFill>
                <a:latin typeface="Univers Condensed" panose="020B0506020202050204" pitchFamily="34" charset="0"/>
                <a:cs typeface="Arial" panose="020B0604020202020204" pitchFamily="34" charset="0"/>
              </a:endParaRPr>
            </a:p>
            <a:p>
              <a:pPr algn="ctr" eaLnBrk="1" hangingPunct="1"/>
              <a:r>
                <a:rPr lang="en-US" altLang="en-US" sz="2400" dirty="0">
                  <a:solidFill>
                    <a:schemeClr val="accent2"/>
                  </a:solidFill>
                  <a:latin typeface="Univers Condensed" panose="020B0506020202050204" pitchFamily="34" charset="0"/>
                  <a:cs typeface="Arial" panose="020B0604020202020204" pitchFamily="34" charset="0"/>
                </a:rPr>
                <a:t>If a majority can be drawn, the Voting Rights Act </a:t>
              </a:r>
            </a:p>
            <a:p>
              <a:pPr algn="ctr" eaLnBrk="1" hangingPunct="1"/>
              <a:r>
                <a:rPr lang="en-US" altLang="en-US" sz="2400" dirty="0">
                  <a:solidFill>
                    <a:schemeClr val="accent2"/>
                  </a:solidFill>
                  <a:latin typeface="Univers Condensed" panose="020B0506020202050204" pitchFamily="34" charset="0"/>
                  <a:cs typeface="Arial" panose="020B0604020202020204" pitchFamily="34" charset="0"/>
                </a:rPr>
                <a:t>may require it</a:t>
              </a:r>
            </a:p>
          </p:txBody>
        </p:sp>
        <p:cxnSp>
          <p:nvCxnSpPr>
            <p:cNvPr id="5" name="Straight Connector 4">
              <a:extLst>
                <a:ext uri="{FF2B5EF4-FFF2-40B4-BE49-F238E27FC236}">
                  <a16:creationId xmlns:a16="http://schemas.microsoft.com/office/drawing/2014/main" id="{FFCB80D1-3C0B-469E-AFD3-A5FFE887E8F9}"/>
                </a:ext>
              </a:extLst>
            </p:cNvPr>
            <p:cNvCxnSpPr/>
            <p:nvPr/>
          </p:nvCxnSpPr>
          <p:spPr>
            <a:xfrm>
              <a:off x="4421101" y="4620517"/>
              <a:ext cx="122451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Text Box 6">
            <a:extLst>
              <a:ext uri="{FF2B5EF4-FFF2-40B4-BE49-F238E27FC236}">
                <a16:creationId xmlns:a16="http://schemas.microsoft.com/office/drawing/2014/main" id="{B2D89C30-7448-4AF7-8F05-3ADB2CC13F5B}"/>
              </a:ext>
            </a:extLst>
          </p:cNvPr>
          <p:cNvSpPr txBox="1">
            <a:spLocks noChangeArrowheads="1"/>
          </p:cNvSpPr>
          <p:nvPr/>
        </p:nvSpPr>
        <p:spPr bwMode="auto">
          <a:xfrm>
            <a:off x="1829380" y="1935916"/>
            <a:ext cx="38943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sz="2800" b="1" dirty="0">
                <a:latin typeface="Univers" panose="020B0503020202020204" pitchFamily="34" charset="0"/>
                <a:ea typeface="MS PGothic"/>
                <a:cs typeface="Arial"/>
              </a:rPr>
              <a:t>When we organize, we can elect candidates of our community’s choice. </a:t>
            </a:r>
            <a:endParaRPr lang="en-US" sz="2800" b="1" dirty="0">
              <a:latin typeface="Univers" panose="020B0503020202020204" pitchFamily="34" charset="0"/>
              <a:cs typeface="Arial"/>
            </a:endParaRPr>
          </a:p>
        </p:txBody>
      </p:sp>
      <p:pic>
        <p:nvPicPr>
          <p:cNvPr id="34" name="Picture 33" descr="Abstract aqua blue blurred bokeh background">
            <a:extLst>
              <a:ext uri="{FF2B5EF4-FFF2-40B4-BE49-F238E27FC236}">
                <a16:creationId xmlns:a16="http://schemas.microsoft.com/office/drawing/2014/main" id="{4AD3803A-395C-4D3E-B6FD-CE17A71E21B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b="80671"/>
          <a:stretch/>
        </p:blipFill>
        <p:spPr>
          <a:xfrm>
            <a:off x="-12180" y="-6461"/>
            <a:ext cx="12192000" cy="1629049"/>
          </a:xfrm>
          <a:prstGeom prst="rect">
            <a:avLst/>
          </a:prstGeom>
        </p:spPr>
      </p:pic>
      <p:pic>
        <p:nvPicPr>
          <p:cNvPr id="35" name="Picture 34" descr="Diagram&#10;&#10;Description automatically generated">
            <a:extLst>
              <a:ext uri="{FF2B5EF4-FFF2-40B4-BE49-F238E27FC236}">
                <a16:creationId xmlns:a16="http://schemas.microsoft.com/office/drawing/2014/main" id="{D7EB0DD2-4202-4295-B86D-C7A75EBDE4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9787"/>
            <a:ext cx="1988932" cy="1389473"/>
          </a:xfrm>
          <a:prstGeom prst="rect">
            <a:avLst/>
          </a:prstGeom>
        </p:spPr>
      </p:pic>
      <p:sp>
        <p:nvSpPr>
          <p:cNvPr id="36" name="TextBox 35">
            <a:extLst>
              <a:ext uri="{FF2B5EF4-FFF2-40B4-BE49-F238E27FC236}">
                <a16:creationId xmlns:a16="http://schemas.microsoft.com/office/drawing/2014/main" id="{959335CF-94E1-43C0-9121-B85472C52A06}"/>
              </a:ext>
            </a:extLst>
          </p:cNvPr>
          <p:cNvSpPr txBox="1"/>
          <p:nvPr/>
        </p:nvSpPr>
        <p:spPr>
          <a:xfrm>
            <a:off x="1902685" y="535985"/>
            <a:ext cx="9913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Univers Condensed" panose="020B0506020202050204" pitchFamily="34" charset="0"/>
              </a:rPr>
              <a:t>Introduction: </a:t>
            </a:r>
            <a:r>
              <a:rPr lang="en-US" sz="4000" b="1" dirty="0">
                <a:latin typeface="Univers Condensed Light" panose="020B0306020202040204" pitchFamily="34" charset="0"/>
              </a:rPr>
              <a:t>Why does redistricting matter?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46"/>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500"/>
                                  </p:stCondLst>
                                  <p:childTnLst>
                                    <p:set>
                                      <p:cBhvr>
                                        <p:cTn id="12" dur="1" fill="hold">
                                          <p:stCondLst>
                                            <p:cond delay="0"/>
                                          </p:stCondLst>
                                        </p:cTn>
                                        <p:tgtEl>
                                          <p:spTgt spid="51"/>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21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9192" y="-23136"/>
            <a:ext cx="2803994" cy="987531"/>
          </a:xfrm>
          <a:prstGeom prst="rect">
            <a:avLst/>
          </a:prstGeom>
        </p:spPr>
      </p:pic>
      <p:pic>
        <p:nvPicPr>
          <p:cNvPr id="9" name="Picture 8">
            <a:extLst>
              <a:ext uri="{FF2B5EF4-FFF2-40B4-BE49-F238E27FC236}">
                <a16:creationId xmlns:a16="http://schemas.microsoft.com/office/drawing/2014/main" id="{D3129FEB-6B1A-4754-BE56-B875374E0EC5}"/>
              </a:ext>
            </a:extLst>
          </p:cNvPr>
          <p:cNvPicPr>
            <a:picLocks noChangeAspect="1"/>
          </p:cNvPicPr>
          <p:nvPr/>
        </p:nvPicPr>
        <p:blipFill rotWithShape="1">
          <a:blip r:embed="rId4"/>
          <a:srcRect l="22500" t="6534" r="12695"/>
          <a:stretch/>
        </p:blipFill>
        <p:spPr>
          <a:xfrm>
            <a:off x="3668986" y="-53189"/>
            <a:ext cx="8523014" cy="6911189"/>
          </a:xfrm>
          <a:prstGeom prst="rect">
            <a:avLst/>
          </a:prstGeom>
        </p:spPr>
      </p:pic>
      <p:pic>
        <p:nvPicPr>
          <p:cNvPr id="8" name="Picture 7" descr="Abstract aqua blue blurred bokeh background">
            <a:extLst>
              <a:ext uri="{FF2B5EF4-FFF2-40B4-BE49-F238E27FC236}">
                <a16:creationId xmlns:a16="http://schemas.microsoft.com/office/drawing/2014/main" id="{92991BBE-4A27-4A3E-AE58-1F7ADD61DDC5}"/>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3668986" cy="6858000"/>
          </a:xfrm>
          <a:prstGeom prst="rect">
            <a:avLst/>
          </a:prstGeom>
        </p:spPr>
      </p:pic>
      <p:sp>
        <p:nvSpPr>
          <p:cNvPr id="3" name="Text Box 6">
            <a:extLst>
              <a:ext uri="{FF2B5EF4-FFF2-40B4-BE49-F238E27FC236}">
                <a16:creationId xmlns:a16="http://schemas.microsoft.com/office/drawing/2014/main" id="{D8140089-C04F-4F47-9937-7208C3BA7F7C}"/>
              </a:ext>
            </a:extLst>
          </p:cNvPr>
          <p:cNvSpPr txBox="1">
            <a:spLocks noChangeArrowheads="1"/>
          </p:cNvSpPr>
          <p:nvPr/>
        </p:nvSpPr>
        <p:spPr bwMode="auto">
          <a:xfrm>
            <a:off x="457832" y="2990461"/>
            <a:ext cx="292006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sz="3200" b="1" dirty="0">
                <a:latin typeface="Univers" panose="020B0503020202020204" pitchFamily="34" charset="0"/>
                <a:ea typeface="Halyard Display" pitchFamily="50" charset="0"/>
                <a:cs typeface="Arial"/>
              </a:rPr>
              <a:t>Take a guess where this picture is from</a:t>
            </a:r>
            <a:endParaRPr lang="en-US" b="1" dirty="0">
              <a:latin typeface="Univers" panose="020B0503020202020204" pitchFamily="34" charset="0"/>
              <a:cs typeface="Arial"/>
            </a:endParaRPr>
          </a:p>
        </p:txBody>
      </p:sp>
      <p:pic>
        <p:nvPicPr>
          <p:cNvPr id="10" name="Picture 9" descr="Diagram&#10;&#10;Description automatically generated">
            <a:extLst>
              <a:ext uri="{FF2B5EF4-FFF2-40B4-BE49-F238E27FC236}">
                <a16:creationId xmlns:a16="http://schemas.microsoft.com/office/drawing/2014/main" id="{C89D88C9-DC3D-4BAD-A468-051DB8FA84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616" y="464179"/>
            <a:ext cx="2951754" cy="2062103"/>
          </a:xfrm>
          <a:prstGeom prst="rect">
            <a:avLst/>
          </a:prstGeom>
        </p:spPr>
      </p:pic>
      <p:pic>
        <p:nvPicPr>
          <p:cNvPr id="14" name="Picture 7">
            <a:extLst>
              <a:ext uri="{FF2B5EF4-FFF2-40B4-BE49-F238E27FC236}">
                <a16:creationId xmlns:a16="http://schemas.microsoft.com/office/drawing/2014/main" id="{29BF7D3B-D50B-4ED3-921E-E200CD5FE90B}"/>
              </a:ext>
            </a:extLst>
          </p:cNvPr>
          <p:cNvPicPr>
            <a:picLocks noChangeAspect="1"/>
          </p:cNvPicPr>
          <p:nvPr/>
        </p:nvPicPr>
        <p:blipFill rotWithShape="1">
          <a:blip r:embed="rId8"/>
          <a:srcRect l="-1356" r="-339" b="40000"/>
          <a:stretch/>
        </p:blipFill>
        <p:spPr>
          <a:xfrm>
            <a:off x="1844862" y="6497697"/>
            <a:ext cx="1769481" cy="264555"/>
          </a:xfrm>
          <a:prstGeom prst="rect">
            <a:avLst/>
          </a:prstGeom>
        </p:spPr>
      </p:pic>
      <p:sp>
        <p:nvSpPr>
          <p:cNvPr id="15" name="TextBox 14">
            <a:extLst>
              <a:ext uri="{FF2B5EF4-FFF2-40B4-BE49-F238E27FC236}">
                <a16:creationId xmlns:a16="http://schemas.microsoft.com/office/drawing/2014/main" id="{7B7ECA87-5F66-461D-9147-20B258D88971}"/>
              </a:ext>
            </a:extLst>
          </p:cNvPr>
          <p:cNvSpPr txBox="1"/>
          <p:nvPr/>
        </p:nvSpPr>
        <p:spPr>
          <a:xfrm>
            <a:off x="2432306" y="6278871"/>
            <a:ext cx="1236680" cy="286232"/>
          </a:xfrm>
          <a:prstGeom prst="rect">
            <a:avLst/>
          </a:prstGeom>
          <a:noFill/>
        </p:spPr>
        <p:txBody>
          <a:bodyPr wrap="square" rtlCol="0">
            <a:spAutoFit/>
          </a:bodyPr>
          <a:lstStyle/>
          <a:p>
            <a:pPr algn="r">
              <a:lnSpc>
                <a:spcPct val="90000"/>
              </a:lnSpc>
            </a:pPr>
            <a:r>
              <a:rPr lang="en-US" sz="1400" dirty="0">
                <a:solidFill>
                  <a:srgbClr val="4DB2DE"/>
                </a:solidFill>
                <a:latin typeface="Univers Condensed" panose="020B0503020202020204" pitchFamily="34" charset="0"/>
              </a:rPr>
              <a:t>Created by </a:t>
            </a:r>
          </a:p>
        </p:txBody>
      </p:sp>
    </p:spTree>
    <p:extLst>
      <p:ext uri="{BB962C8B-B14F-4D97-AF65-F5344CB8AC3E}">
        <p14:creationId xmlns:p14="http://schemas.microsoft.com/office/powerpoint/2010/main" val="2515268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image?w=703&amp;h=248&amp;rev=1&amp;ac=1"/>
          <p:cNvSpPr>
            <a:spLocks noChangeArrowheads="1"/>
          </p:cNvSpPr>
          <p:nvPr/>
        </p:nvSpPr>
        <p:spPr bwMode="auto">
          <a:xfrm>
            <a:off x="2389612" y="4935810"/>
            <a:ext cx="9448800" cy="28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a:ln>
                <a:noFill/>
              </a:ln>
              <a:solidFill>
                <a:srgbClr val="FFFFFF"/>
              </a:solidFill>
              <a:effectLst/>
              <a:latin typeface="Calibri" panose="020F050202020403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9192" y="-23136"/>
            <a:ext cx="2803994" cy="987531"/>
          </a:xfrm>
          <a:prstGeom prst="rect">
            <a:avLst/>
          </a:prstGeom>
        </p:spPr>
      </p:pic>
      <p:pic>
        <p:nvPicPr>
          <p:cNvPr id="2" name="Picture 1"/>
          <p:cNvPicPr>
            <a:picLocks noChangeAspect="1"/>
          </p:cNvPicPr>
          <p:nvPr/>
        </p:nvPicPr>
        <p:blipFill rotWithShape="1">
          <a:blip r:embed="rId4"/>
          <a:srcRect l="22500" t="6534" r="12695"/>
          <a:stretch/>
        </p:blipFill>
        <p:spPr>
          <a:xfrm>
            <a:off x="3668986" y="-53189"/>
            <a:ext cx="8523014" cy="6911189"/>
          </a:xfrm>
          <a:prstGeom prst="rect">
            <a:avLst/>
          </a:prstGeom>
        </p:spPr>
      </p:pic>
      <p:pic>
        <p:nvPicPr>
          <p:cNvPr id="9" name="Picture 8" descr="Abstract aqua blue blurred bokeh background">
            <a:extLst>
              <a:ext uri="{FF2B5EF4-FFF2-40B4-BE49-F238E27FC236}">
                <a16:creationId xmlns:a16="http://schemas.microsoft.com/office/drawing/2014/main" id="{02FDA91C-4AB6-4B1D-B52E-E2B02DD7C2C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3668986" cy="6858000"/>
          </a:xfrm>
          <a:prstGeom prst="rect">
            <a:avLst/>
          </a:prstGeom>
        </p:spPr>
      </p:pic>
      <p:pic>
        <p:nvPicPr>
          <p:cNvPr id="10" name="Picture 9" descr="Diagram&#10;&#10;Description automatically generated">
            <a:extLst>
              <a:ext uri="{FF2B5EF4-FFF2-40B4-BE49-F238E27FC236}">
                <a16:creationId xmlns:a16="http://schemas.microsoft.com/office/drawing/2014/main" id="{F4E8B0CF-A1A3-40BF-AC4E-8856C00B77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616" y="464179"/>
            <a:ext cx="2951754" cy="2062103"/>
          </a:xfrm>
          <a:prstGeom prst="rect">
            <a:avLst/>
          </a:prstGeom>
        </p:spPr>
      </p:pic>
      <p:pic>
        <p:nvPicPr>
          <p:cNvPr id="11" name="Picture 7">
            <a:extLst>
              <a:ext uri="{FF2B5EF4-FFF2-40B4-BE49-F238E27FC236}">
                <a16:creationId xmlns:a16="http://schemas.microsoft.com/office/drawing/2014/main" id="{DCE6AC5B-4A5C-4A42-B448-391D1D0C3AE3}"/>
              </a:ext>
            </a:extLst>
          </p:cNvPr>
          <p:cNvPicPr>
            <a:picLocks noChangeAspect="1"/>
          </p:cNvPicPr>
          <p:nvPr/>
        </p:nvPicPr>
        <p:blipFill rotWithShape="1">
          <a:blip r:embed="rId8"/>
          <a:srcRect l="-1356" r="-339" b="40000"/>
          <a:stretch/>
        </p:blipFill>
        <p:spPr>
          <a:xfrm>
            <a:off x="1844862" y="6497697"/>
            <a:ext cx="1769481" cy="264555"/>
          </a:xfrm>
          <a:prstGeom prst="rect">
            <a:avLst/>
          </a:prstGeom>
        </p:spPr>
      </p:pic>
      <p:sp>
        <p:nvSpPr>
          <p:cNvPr id="13" name="TextBox 12">
            <a:extLst>
              <a:ext uri="{FF2B5EF4-FFF2-40B4-BE49-F238E27FC236}">
                <a16:creationId xmlns:a16="http://schemas.microsoft.com/office/drawing/2014/main" id="{3D3DEEE8-3772-45F1-B5C9-9E3F5D926028}"/>
              </a:ext>
            </a:extLst>
          </p:cNvPr>
          <p:cNvSpPr txBox="1"/>
          <p:nvPr/>
        </p:nvSpPr>
        <p:spPr>
          <a:xfrm>
            <a:off x="2432306" y="6278871"/>
            <a:ext cx="1236680" cy="286232"/>
          </a:xfrm>
          <a:prstGeom prst="rect">
            <a:avLst/>
          </a:prstGeom>
          <a:noFill/>
        </p:spPr>
        <p:txBody>
          <a:bodyPr wrap="square" rtlCol="0">
            <a:spAutoFit/>
          </a:bodyPr>
          <a:lstStyle/>
          <a:p>
            <a:pPr algn="r">
              <a:lnSpc>
                <a:spcPct val="90000"/>
              </a:lnSpc>
            </a:pPr>
            <a:r>
              <a:rPr lang="en-US" sz="1400" dirty="0">
                <a:solidFill>
                  <a:srgbClr val="4DB2DE"/>
                </a:solidFill>
                <a:latin typeface="Univers Condensed" panose="020B0503020202020204" pitchFamily="34" charset="0"/>
              </a:rPr>
              <a:t>Created by </a:t>
            </a:r>
          </a:p>
        </p:txBody>
      </p:sp>
      <p:sp>
        <p:nvSpPr>
          <p:cNvPr id="14" name="Text Box 6">
            <a:extLst>
              <a:ext uri="{FF2B5EF4-FFF2-40B4-BE49-F238E27FC236}">
                <a16:creationId xmlns:a16="http://schemas.microsoft.com/office/drawing/2014/main" id="{AC637C30-2ABA-4E43-8169-1122A35B6A75}"/>
              </a:ext>
            </a:extLst>
          </p:cNvPr>
          <p:cNvSpPr txBox="1">
            <a:spLocks noChangeArrowheads="1"/>
          </p:cNvSpPr>
          <p:nvPr/>
        </p:nvSpPr>
        <p:spPr bwMode="auto">
          <a:xfrm>
            <a:off x="475057" y="3723273"/>
            <a:ext cx="29200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sz="3200" b="1" dirty="0">
                <a:latin typeface="Univers" panose="020B0503020202020204" pitchFamily="34" charset="0"/>
                <a:ea typeface="Halyard Display" pitchFamily="50" charset="0"/>
                <a:cs typeface="Arial"/>
              </a:rPr>
              <a:t>In a time of need, Watts was ignored.</a:t>
            </a:r>
            <a:endParaRPr lang="en-US" b="1" dirty="0">
              <a:latin typeface="Univers" panose="020B0503020202020204" pitchFamily="34" charset="0"/>
              <a:cs typeface="Arial"/>
            </a:endParaRPr>
          </a:p>
        </p:txBody>
      </p:sp>
    </p:spTree>
    <p:extLst>
      <p:ext uri="{BB962C8B-B14F-4D97-AF65-F5344CB8AC3E}">
        <p14:creationId xmlns:p14="http://schemas.microsoft.com/office/powerpoint/2010/main" val="1874937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9192" y="-23136"/>
            <a:ext cx="2803994" cy="987531"/>
          </a:xfrm>
          <a:prstGeom prst="rect">
            <a:avLst/>
          </a:prstGeom>
        </p:spPr>
      </p:pic>
      <p:pic>
        <p:nvPicPr>
          <p:cNvPr id="5" name="Picture 4">
            <a:extLst>
              <a:ext uri="{FF2B5EF4-FFF2-40B4-BE49-F238E27FC236}">
                <a16:creationId xmlns:a16="http://schemas.microsoft.com/office/drawing/2014/main" id="{03DCC423-DDE5-4231-8180-DBA6AC3742A1}"/>
              </a:ext>
            </a:extLst>
          </p:cNvPr>
          <p:cNvPicPr>
            <a:picLocks noChangeAspect="1"/>
          </p:cNvPicPr>
          <p:nvPr/>
        </p:nvPicPr>
        <p:blipFill rotWithShape="1">
          <a:blip r:embed="rId4"/>
          <a:srcRect l="11842" t="10742" r="10658" b="10624"/>
          <a:stretch/>
        </p:blipFill>
        <p:spPr>
          <a:xfrm>
            <a:off x="3500325" y="1775488"/>
            <a:ext cx="8691675" cy="4958239"/>
          </a:xfrm>
          <a:prstGeom prst="rect">
            <a:avLst/>
          </a:prstGeom>
        </p:spPr>
      </p:pic>
      <p:sp>
        <p:nvSpPr>
          <p:cNvPr id="16" name="Rectangle 3">
            <a:extLst>
              <a:ext uri="{FF2B5EF4-FFF2-40B4-BE49-F238E27FC236}">
                <a16:creationId xmlns:a16="http://schemas.microsoft.com/office/drawing/2014/main" id="{388AC40E-242F-440D-9B80-B79E39DC9B26}"/>
              </a:ext>
            </a:extLst>
          </p:cNvPr>
          <p:cNvSpPr txBox="1">
            <a:spLocks/>
          </p:cNvSpPr>
          <p:nvPr/>
        </p:nvSpPr>
        <p:spPr>
          <a:xfrm>
            <a:off x="4324351" y="470629"/>
            <a:ext cx="6915150" cy="987531"/>
          </a:xfrm>
          <a:prstGeom prst="rect">
            <a:avLst/>
          </a:prstGeom>
        </p:spPr>
        <p:txBody>
          <a:bodyPr lIns="0" tIns="45720" rIns="18288" bIns="45720" anchor="t">
            <a:normAutofit/>
          </a:bodyPr>
          <a:lstStyle/>
          <a:p>
            <a:pPr algn="ctr" eaLnBrk="1" hangingPunct="1">
              <a:spcBef>
                <a:spcPct val="20000"/>
              </a:spcBef>
              <a:buClr>
                <a:srgbClr val="0BD0D9"/>
              </a:buClr>
              <a:buSzPct val="95000"/>
              <a:buFont typeface="Arial" charset="0"/>
              <a:buNone/>
              <a:defRPr/>
            </a:pPr>
            <a:r>
              <a:rPr lang="en-US" sz="2600" b="1" dirty="0">
                <a:solidFill>
                  <a:srgbClr val="00B050"/>
                </a:solidFill>
                <a:latin typeface="Univers" panose="020B0503020202020204" pitchFamily="34" charset="0"/>
                <a:cs typeface="Arial"/>
              </a:rPr>
              <a:t>In 2001, Watts was split by incumbents into 3 districts at the Congressional level.</a:t>
            </a:r>
          </a:p>
        </p:txBody>
      </p:sp>
      <p:pic>
        <p:nvPicPr>
          <p:cNvPr id="7" name="Picture 6" descr="Abstract aqua blue blurred bokeh background">
            <a:extLst>
              <a:ext uri="{FF2B5EF4-FFF2-40B4-BE49-F238E27FC236}">
                <a16:creationId xmlns:a16="http://schemas.microsoft.com/office/drawing/2014/main" id="{31CD3B72-90B3-4F99-B4FE-58D4D9292E1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b="80671"/>
          <a:stretch/>
        </p:blipFill>
        <p:spPr>
          <a:xfrm>
            <a:off x="0" y="0"/>
            <a:ext cx="3414271" cy="6858000"/>
          </a:xfrm>
          <a:prstGeom prst="rect">
            <a:avLst/>
          </a:prstGeom>
        </p:spPr>
      </p:pic>
      <p:pic>
        <p:nvPicPr>
          <p:cNvPr id="9" name="Picture 8" descr="Diagram&#10;&#10;Description automatically generated">
            <a:extLst>
              <a:ext uri="{FF2B5EF4-FFF2-40B4-BE49-F238E27FC236}">
                <a16:creationId xmlns:a16="http://schemas.microsoft.com/office/drawing/2014/main" id="{12EDD89C-47E5-49CB-82B3-FEAF2BF8AF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258" y="470629"/>
            <a:ext cx="2951754" cy="2062103"/>
          </a:xfrm>
          <a:prstGeom prst="rect">
            <a:avLst/>
          </a:prstGeom>
        </p:spPr>
      </p:pic>
      <p:pic>
        <p:nvPicPr>
          <p:cNvPr id="10" name="Picture 7">
            <a:extLst>
              <a:ext uri="{FF2B5EF4-FFF2-40B4-BE49-F238E27FC236}">
                <a16:creationId xmlns:a16="http://schemas.microsoft.com/office/drawing/2014/main" id="{E83D1D49-ED76-4C4F-B712-57E4C7FF3B9F}"/>
              </a:ext>
            </a:extLst>
          </p:cNvPr>
          <p:cNvPicPr>
            <a:picLocks noChangeAspect="1"/>
          </p:cNvPicPr>
          <p:nvPr/>
        </p:nvPicPr>
        <p:blipFill rotWithShape="1">
          <a:blip r:embed="rId8"/>
          <a:srcRect l="-1356" r="-339" b="40000"/>
          <a:stretch/>
        </p:blipFill>
        <p:spPr>
          <a:xfrm>
            <a:off x="1482912" y="6497697"/>
            <a:ext cx="1769481" cy="264555"/>
          </a:xfrm>
          <a:prstGeom prst="rect">
            <a:avLst/>
          </a:prstGeom>
        </p:spPr>
      </p:pic>
      <p:sp>
        <p:nvSpPr>
          <p:cNvPr id="11" name="TextBox 10">
            <a:extLst>
              <a:ext uri="{FF2B5EF4-FFF2-40B4-BE49-F238E27FC236}">
                <a16:creationId xmlns:a16="http://schemas.microsoft.com/office/drawing/2014/main" id="{AAC56FF3-FA9F-47E7-B4E1-E3F09C6B0B2A}"/>
              </a:ext>
            </a:extLst>
          </p:cNvPr>
          <p:cNvSpPr txBox="1"/>
          <p:nvPr/>
        </p:nvSpPr>
        <p:spPr>
          <a:xfrm>
            <a:off x="2070356" y="6278871"/>
            <a:ext cx="1236680" cy="286232"/>
          </a:xfrm>
          <a:prstGeom prst="rect">
            <a:avLst/>
          </a:prstGeom>
          <a:noFill/>
        </p:spPr>
        <p:txBody>
          <a:bodyPr wrap="square" rtlCol="0">
            <a:spAutoFit/>
          </a:bodyPr>
          <a:lstStyle/>
          <a:p>
            <a:pPr algn="r">
              <a:lnSpc>
                <a:spcPct val="90000"/>
              </a:lnSpc>
            </a:pPr>
            <a:r>
              <a:rPr lang="en-US" sz="1400" dirty="0">
                <a:solidFill>
                  <a:srgbClr val="4DB2DE"/>
                </a:solidFill>
                <a:latin typeface="Univers Condensed" panose="020B0503020202020204" pitchFamily="34" charset="0"/>
              </a:rPr>
              <a:t>Created by </a:t>
            </a:r>
          </a:p>
        </p:txBody>
      </p:sp>
      <p:sp>
        <p:nvSpPr>
          <p:cNvPr id="13" name="Text Box 6">
            <a:extLst>
              <a:ext uri="{FF2B5EF4-FFF2-40B4-BE49-F238E27FC236}">
                <a16:creationId xmlns:a16="http://schemas.microsoft.com/office/drawing/2014/main" id="{F6CA79FC-8953-43D1-AD43-E4A4A6F30048}"/>
              </a:ext>
            </a:extLst>
          </p:cNvPr>
          <p:cNvSpPr txBox="1">
            <a:spLocks noChangeArrowheads="1"/>
          </p:cNvSpPr>
          <p:nvPr/>
        </p:nvSpPr>
        <p:spPr bwMode="auto">
          <a:xfrm>
            <a:off x="374463" y="2877747"/>
            <a:ext cx="292006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sz="3200" b="1" dirty="0">
                <a:latin typeface="Univers" panose="020B0503020202020204" pitchFamily="34" charset="0"/>
                <a:ea typeface="Halyard Display" pitchFamily="50" charset="0"/>
                <a:cs typeface="Arial"/>
              </a:rPr>
              <a:t>Why?</a:t>
            </a:r>
          </a:p>
          <a:p>
            <a:pPr algn="ctr"/>
            <a:endParaRPr lang="en-US" b="1" dirty="0">
              <a:latin typeface="Univers" panose="020B0503020202020204" pitchFamily="34" charset="0"/>
              <a:ea typeface="Halyard Display" pitchFamily="50" charset="0"/>
              <a:cs typeface="Arial"/>
            </a:endParaRPr>
          </a:p>
          <a:p>
            <a:pPr algn="ctr"/>
            <a:r>
              <a:rPr lang="en-US" sz="3200" b="1" dirty="0">
                <a:latin typeface="Univers" panose="020B0503020202020204" pitchFamily="34" charset="0"/>
                <a:ea typeface="Halyard Display" pitchFamily="50" charset="0"/>
                <a:cs typeface="Arial"/>
              </a:rPr>
              <a:t>Because Watts neighborhood was split by district lines.</a:t>
            </a:r>
            <a:endParaRPr lang="en-US" b="1" dirty="0">
              <a:latin typeface="Univers" panose="020B0503020202020204" pitchFamily="34" charset="0"/>
              <a:cs typeface="Arial"/>
            </a:endParaRPr>
          </a:p>
        </p:txBody>
      </p:sp>
    </p:spTree>
    <p:extLst>
      <p:ext uri="{BB962C8B-B14F-4D97-AF65-F5344CB8AC3E}">
        <p14:creationId xmlns:p14="http://schemas.microsoft.com/office/powerpoint/2010/main" val="3583449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76BF1925B0724892DF8A563C59A3B3" ma:contentTypeVersion="12" ma:contentTypeDescription="Create a new document." ma:contentTypeScope="" ma:versionID="2dbdab20be61cca4e1ae5decd753b2d9">
  <xsd:schema xmlns:xsd="http://www.w3.org/2001/XMLSchema" xmlns:xs="http://www.w3.org/2001/XMLSchema" xmlns:p="http://schemas.microsoft.com/office/2006/metadata/properties" xmlns:ns2="44107751-9086-40a1-9789-feb1ce683737" xmlns:ns3="72fab460-b7af-426f-a923-c3a19893cc1e" targetNamespace="http://schemas.microsoft.com/office/2006/metadata/properties" ma:root="true" ma:fieldsID="4a6733b0c16ac13c2b1a7ccda767baf4" ns2:_="" ns3:_="">
    <xsd:import namespace="44107751-9086-40a1-9789-feb1ce683737"/>
    <xsd:import namespace="72fab460-b7af-426f-a923-c3a19893cc1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107751-9086-40a1-9789-feb1ce6837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fab460-b7af-426f-a923-c3a19893cc1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FB4B32-3C34-413D-99BE-BE1051A53925}">
  <ds:schemaRefs>
    <ds:schemaRef ds:uri="http://schemas.microsoft.com/sharepoint/v3/contenttype/forms"/>
  </ds:schemaRefs>
</ds:datastoreItem>
</file>

<file path=customXml/itemProps2.xml><?xml version="1.0" encoding="utf-8"?>
<ds:datastoreItem xmlns:ds="http://schemas.openxmlformats.org/officeDocument/2006/customXml" ds:itemID="{526AFE12-FD0D-49B4-996D-6A993223D9BF}">
  <ds:schemaRef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elements/1.1/"/>
    <ds:schemaRef ds:uri="http://purl.org/dc/dcmitype/"/>
    <ds:schemaRef ds:uri="http://purl.org/dc/terms/"/>
    <ds:schemaRef ds:uri="http://schemas.openxmlformats.org/package/2006/metadata/core-properties"/>
    <ds:schemaRef ds:uri="72fab460-b7af-426f-a923-c3a19893cc1e"/>
    <ds:schemaRef ds:uri="44107751-9086-40a1-9789-feb1ce683737"/>
  </ds:schemaRefs>
</ds:datastoreItem>
</file>

<file path=customXml/itemProps3.xml><?xml version="1.0" encoding="utf-8"?>
<ds:datastoreItem xmlns:ds="http://schemas.openxmlformats.org/officeDocument/2006/customXml" ds:itemID="{34177284-77A8-4A55-B7E1-1776E6E209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107751-9086-40a1-9789-feb1ce683737"/>
    <ds:schemaRef ds:uri="72fab460-b7af-426f-a923-c3a19893c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10870</TotalTime>
  <Words>4572</Words>
  <Application>Microsoft Office PowerPoint</Application>
  <PresentationFormat>Widescreen</PresentationFormat>
  <Paragraphs>426</Paragraphs>
  <Slides>23</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Arial</vt:lpstr>
      <vt:lpstr>Arial Narrow</vt:lpstr>
      <vt:lpstr>Calibri</vt:lpstr>
      <vt:lpstr>Calibri Light</vt:lpstr>
      <vt:lpstr>Comic Sans MS</vt:lpstr>
      <vt:lpstr>Nunito</vt:lpstr>
      <vt:lpstr>Nunito Light</vt:lpstr>
      <vt:lpstr>Univers</vt:lpstr>
      <vt:lpstr>Univers Condensed</vt:lpstr>
      <vt:lpstr>Univers Condensed Light</vt:lpstr>
      <vt:lpstr>Univers Light</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Kathay Feng</dc:creator>
  <cp:lastModifiedBy>Kathay Feng</cp:lastModifiedBy>
  <cp:revision>239</cp:revision>
  <dcterms:created xsi:type="dcterms:W3CDTF">2021-02-09T19:14:45Z</dcterms:created>
  <dcterms:modified xsi:type="dcterms:W3CDTF">2021-04-29T23:09:14Z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0x010100BE76BF1925B0724892DF8A563C59A3B3</vt:lpwstr>
  </property>
</Properties>
</file>