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4"/>
  </p:sldMasterIdLst>
  <p:notesMasterIdLst>
    <p:notesMasterId r:id="rId22"/>
  </p:notesMasterIdLst>
  <p:sldIdLst>
    <p:sldId id="267" r:id="rId5"/>
    <p:sldId id="285" r:id="rId6"/>
    <p:sldId id="259" r:id="rId7"/>
    <p:sldId id="304" r:id="rId8"/>
    <p:sldId id="336" r:id="rId9"/>
    <p:sldId id="273" r:id="rId10"/>
    <p:sldId id="338" r:id="rId11"/>
    <p:sldId id="337" r:id="rId12"/>
    <p:sldId id="260" r:id="rId13"/>
    <p:sldId id="261" r:id="rId14"/>
    <p:sldId id="342" r:id="rId15"/>
    <p:sldId id="343" r:id="rId16"/>
    <p:sldId id="344" r:id="rId17"/>
    <p:sldId id="305" r:id="rId18"/>
    <p:sldId id="303" r:id="rId19"/>
    <p:sldId id="339" r:id="rId20"/>
    <p:sldId id="345"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19EFBB7-AE0D-4558-B263-1C995A9C146B}">
          <p14:sldIdLst>
            <p14:sldId id="267"/>
            <p14:sldId id="285"/>
            <p14:sldId id="259"/>
            <p14:sldId id="304"/>
            <p14:sldId id="336"/>
            <p14:sldId id="273"/>
            <p14:sldId id="338"/>
            <p14:sldId id="337"/>
            <p14:sldId id="260"/>
            <p14:sldId id="261"/>
            <p14:sldId id="342"/>
            <p14:sldId id="343"/>
            <p14:sldId id="344"/>
            <p14:sldId id="305"/>
            <p14:sldId id="303"/>
            <p14:sldId id="339"/>
            <p14:sldId id="34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30A0"/>
    <a:srgbClr val="5050EA"/>
    <a:srgbClr val="AFAFE2"/>
    <a:srgbClr val="FFFFFF"/>
    <a:srgbClr val="54849A"/>
    <a:srgbClr val="81B7EA"/>
    <a:srgbClr val="EE8BC6"/>
    <a:srgbClr val="EE908F"/>
    <a:srgbClr val="9B6FBD"/>
    <a:srgbClr val="DEC6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08BBB8-613A-40D4-B904-8120BD09824E}" v="1372" dt="2021-04-28T19:35:40.3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727" autoAdjust="0"/>
  </p:normalViewPr>
  <p:slideViewPr>
    <p:cSldViewPr snapToGrid="0">
      <p:cViewPr varScale="1">
        <p:scale>
          <a:sx n="52" d="100"/>
          <a:sy n="52" d="100"/>
        </p:scale>
        <p:origin x="143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ay Feng" userId="70fc6914-d8d9-4b4a-8f6a-498b5ef4f75f" providerId="ADAL" clId="{A308BBB8-613A-40D4-B904-8120BD09824E}"/>
    <pc:docChg chg="undo custSel delSld modSld modSection">
      <pc:chgData name="Kathay Feng" userId="70fc6914-d8d9-4b4a-8f6a-498b5ef4f75f" providerId="ADAL" clId="{A308BBB8-613A-40D4-B904-8120BD09824E}" dt="2021-04-28T21:42:01.323" v="5739" actId="20577"/>
      <pc:docMkLst>
        <pc:docMk/>
      </pc:docMkLst>
      <pc:sldChg chg="modNotesTx">
        <pc:chgData name="Kathay Feng" userId="70fc6914-d8d9-4b4a-8f6a-498b5ef4f75f" providerId="ADAL" clId="{A308BBB8-613A-40D4-B904-8120BD09824E}" dt="2021-04-28T19:20:33.327" v="2972" actId="20577"/>
        <pc:sldMkLst>
          <pc:docMk/>
          <pc:sldMk cId="3659985365" sldId="259"/>
        </pc:sldMkLst>
      </pc:sldChg>
      <pc:sldChg chg="modNotesTx">
        <pc:chgData name="Kathay Feng" userId="70fc6914-d8d9-4b4a-8f6a-498b5ef4f75f" providerId="ADAL" clId="{A308BBB8-613A-40D4-B904-8120BD09824E}" dt="2021-04-28T20:11:47.176" v="4165" actId="20577"/>
        <pc:sldMkLst>
          <pc:docMk/>
          <pc:sldMk cId="277847251" sldId="260"/>
        </pc:sldMkLst>
      </pc:sldChg>
      <pc:sldChg chg="modNotesTx">
        <pc:chgData name="Kathay Feng" userId="70fc6914-d8d9-4b4a-8f6a-498b5ef4f75f" providerId="ADAL" clId="{A308BBB8-613A-40D4-B904-8120BD09824E}" dt="2021-04-28T20:24:32.651" v="4606" actId="20577"/>
        <pc:sldMkLst>
          <pc:docMk/>
          <pc:sldMk cId="3881337428" sldId="261"/>
        </pc:sldMkLst>
      </pc:sldChg>
      <pc:sldChg chg="modSp mod modNotesTx">
        <pc:chgData name="Kathay Feng" userId="70fc6914-d8d9-4b4a-8f6a-498b5ef4f75f" providerId="ADAL" clId="{A308BBB8-613A-40D4-B904-8120BD09824E}" dt="2021-04-28T19:24:40.150" v="3069" actId="20577"/>
        <pc:sldMkLst>
          <pc:docMk/>
          <pc:sldMk cId="3563800650" sldId="273"/>
        </pc:sldMkLst>
        <pc:spChg chg="mod">
          <ac:chgData name="Kathay Feng" userId="70fc6914-d8d9-4b4a-8f6a-498b5ef4f75f" providerId="ADAL" clId="{A308BBB8-613A-40D4-B904-8120BD09824E}" dt="2021-04-28T08:46:40.075" v="59" actId="1076"/>
          <ac:spMkLst>
            <pc:docMk/>
            <pc:sldMk cId="3563800650" sldId="273"/>
            <ac:spMk id="32" creationId="{FBEAFB9D-E4F3-4A73-A743-0E45D1FF0A97}"/>
          </ac:spMkLst>
        </pc:spChg>
        <pc:picChg chg="mod">
          <ac:chgData name="Kathay Feng" userId="70fc6914-d8d9-4b4a-8f6a-498b5ef4f75f" providerId="ADAL" clId="{A308BBB8-613A-40D4-B904-8120BD09824E}" dt="2021-04-28T08:46:40.075" v="59" actId="1076"/>
          <ac:picMkLst>
            <pc:docMk/>
            <pc:sldMk cId="3563800650" sldId="273"/>
            <ac:picMk id="7" creationId="{A6E65628-6A47-417E-AB69-EEDB677F3CEB}"/>
          </ac:picMkLst>
        </pc:picChg>
      </pc:sldChg>
      <pc:sldChg chg="modNotesTx">
        <pc:chgData name="Kathay Feng" userId="70fc6914-d8d9-4b4a-8f6a-498b5ef4f75f" providerId="ADAL" clId="{A308BBB8-613A-40D4-B904-8120BD09824E}" dt="2021-04-28T21:35:59.136" v="5493"/>
        <pc:sldMkLst>
          <pc:docMk/>
          <pc:sldMk cId="3993081795" sldId="285"/>
        </pc:sldMkLst>
      </pc:sldChg>
      <pc:sldChg chg="addSp delSp modSp mod modNotesTx">
        <pc:chgData name="Kathay Feng" userId="70fc6914-d8d9-4b4a-8f6a-498b5ef4f75f" providerId="ADAL" clId="{A308BBB8-613A-40D4-B904-8120BD09824E}" dt="2021-04-28T21:42:01.323" v="5739" actId="20577"/>
        <pc:sldMkLst>
          <pc:docMk/>
          <pc:sldMk cId="488225923" sldId="303"/>
        </pc:sldMkLst>
        <pc:spChg chg="mod">
          <ac:chgData name="Kathay Feng" userId="70fc6914-d8d9-4b4a-8f6a-498b5ef4f75f" providerId="ADAL" clId="{A308BBB8-613A-40D4-B904-8120BD09824E}" dt="2021-04-28T08:43:59.390" v="14" actId="1037"/>
          <ac:spMkLst>
            <pc:docMk/>
            <pc:sldMk cId="488225923" sldId="303"/>
            <ac:spMk id="12" creationId="{EC1E3F45-D3DE-44FC-8496-6E0C74A5C67A}"/>
          </ac:spMkLst>
        </pc:spChg>
        <pc:spChg chg="del">
          <ac:chgData name="Kathay Feng" userId="70fc6914-d8d9-4b4a-8f6a-498b5ef4f75f" providerId="ADAL" clId="{A308BBB8-613A-40D4-B904-8120BD09824E}" dt="2021-04-28T08:43:18.633" v="4" actId="478"/>
          <ac:spMkLst>
            <pc:docMk/>
            <pc:sldMk cId="488225923" sldId="303"/>
            <ac:spMk id="13" creationId="{761980CE-D149-4535-8DE4-522700897462}"/>
          </ac:spMkLst>
        </pc:spChg>
        <pc:spChg chg="add mod">
          <ac:chgData name="Kathay Feng" userId="70fc6914-d8d9-4b4a-8f6a-498b5ef4f75f" providerId="ADAL" clId="{A308BBB8-613A-40D4-B904-8120BD09824E}" dt="2021-04-28T08:43:19.738" v="5"/>
          <ac:spMkLst>
            <pc:docMk/>
            <pc:sldMk cId="488225923" sldId="303"/>
            <ac:spMk id="17" creationId="{8453F515-7CA7-4F30-A057-22B9303DC934}"/>
          </ac:spMkLst>
        </pc:spChg>
        <pc:picChg chg="mod">
          <ac:chgData name="Kathay Feng" userId="70fc6914-d8d9-4b4a-8f6a-498b5ef4f75f" providerId="ADAL" clId="{A308BBB8-613A-40D4-B904-8120BD09824E}" dt="2021-04-28T08:43:59.390" v="14" actId="1037"/>
          <ac:picMkLst>
            <pc:docMk/>
            <pc:sldMk cId="488225923" sldId="303"/>
            <ac:picMk id="10" creationId="{6D1CD7CE-94C1-4BE2-9733-9FC771F5BE80}"/>
          </ac:picMkLst>
        </pc:picChg>
        <pc:picChg chg="del">
          <ac:chgData name="Kathay Feng" userId="70fc6914-d8d9-4b4a-8f6a-498b5ef4f75f" providerId="ADAL" clId="{A308BBB8-613A-40D4-B904-8120BD09824E}" dt="2021-04-28T08:43:18.633" v="4" actId="478"/>
          <ac:picMkLst>
            <pc:docMk/>
            <pc:sldMk cId="488225923" sldId="303"/>
            <ac:picMk id="11" creationId="{C930D17A-A9D7-4BC0-A52C-492D799FB48B}"/>
          </ac:picMkLst>
        </pc:picChg>
        <pc:picChg chg="add mod">
          <ac:chgData name="Kathay Feng" userId="70fc6914-d8d9-4b4a-8f6a-498b5ef4f75f" providerId="ADAL" clId="{A308BBB8-613A-40D4-B904-8120BD09824E}" dt="2021-04-28T08:43:19.738" v="5"/>
          <ac:picMkLst>
            <pc:docMk/>
            <pc:sldMk cId="488225923" sldId="303"/>
            <ac:picMk id="16" creationId="{1BDFAF77-742F-47F0-9D38-FBFDFA497742}"/>
          </ac:picMkLst>
        </pc:picChg>
      </pc:sldChg>
      <pc:sldChg chg="modSp mod">
        <pc:chgData name="Kathay Feng" userId="70fc6914-d8d9-4b4a-8f6a-498b5ef4f75f" providerId="ADAL" clId="{A308BBB8-613A-40D4-B904-8120BD09824E}" dt="2021-04-28T08:46:53.950" v="60" actId="1076"/>
        <pc:sldMkLst>
          <pc:docMk/>
          <pc:sldMk cId="859317315" sldId="304"/>
        </pc:sldMkLst>
        <pc:spChg chg="mod">
          <ac:chgData name="Kathay Feng" userId="70fc6914-d8d9-4b4a-8f6a-498b5ef4f75f" providerId="ADAL" clId="{A308BBB8-613A-40D4-B904-8120BD09824E}" dt="2021-04-28T08:46:53.950" v="60" actId="1076"/>
          <ac:spMkLst>
            <pc:docMk/>
            <pc:sldMk cId="859317315" sldId="304"/>
            <ac:spMk id="18" creationId="{013200CC-BB32-47E3-BA9C-82EB1D42ACE8}"/>
          </ac:spMkLst>
        </pc:spChg>
        <pc:picChg chg="mod">
          <ac:chgData name="Kathay Feng" userId="70fc6914-d8d9-4b4a-8f6a-498b5ef4f75f" providerId="ADAL" clId="{A308BBB8-613A-40D4-B904-8120BD09824E}" dt="2021-04-28T08:46:53.950" v="60" actId="1076"/>
          <ac:picMkLst>
            <pc:docMk/>
            <pc:sldMk cId="859317315" sldId="304"/>
            <ac:picMk id="17" creationId="{B00B4AF4-D582-4929-BFEF-5AB00FA4A5CD}"/>
          </ac:picMkLst>
        </pc:picChg>
      </pc:sldChg>
      <pc:sldChg chg="modSp mod modNotesTx">
        <pc:chgData name="Kathay Feng" userId="70fc6914-d8d9-4b4a-8f6a-498b5ef4f75f" providerId="ADAL" clId="{A308BBB8-613A-40D4-B904-8120BD09824E}" dt="2021-04-28T20:39:25.974" v="5331" actId="20577"/>
        <pc:sldMkLst>
          <pc:docMk/>
          <pc:sldMk cId="3446003920" sldId="305"/>
        </pc:sldMkLst>
        <pc:picChg chg="mod">
          <ac:chgData name="Kathay Feng" userId="70fc6914-d8d9-4b4a-8f6a-498b5ef4f75f" providerId="ADAL" clId="{A308BBB8-613A-40D4-B904-8120BD09824E}" dt="2021-04-28T08:44:09.225" v="15" actId="1076"/>
          <ac:picMkLst>
            <pc:docMk/>
            <pc:sldMk cId="3446003920" sldId="305"/>
            <ac:picMk id="13" creationId="{F2B35532-A23A-48BA-B254-6979A1A83DA9}"/>
          </ac:picMkLst>
        </pc:picChg>
      </pc:sldChg>
      <pc:sldChg chg="addSp delSp modSp modNotesTx">
        <pc:chgData name="Kathay Feng" userId="70fc6914-d8d9-4b4a-8f6a-498b5ef4f75f" providerId="ADAL" clId="{A308BBB8-613A-40D4-B904-8120BD09824E}" dt="2021-04-28T19:22:41.186" v="3050" actId="20577"/>
        <pc:sldMkLst>
          <pc:docMk/>
          <pc:sldMk cId="1904108660" sldId="336"/>
        </pc:sldMkLst>
        <pc:spChg chg="add mod">
          <ac:chgData name="Kathay Feng" userId="70fc6914-d8d9-4b4a-8f6a-498b5ef4f75f" providerId="ADAL" clId="{A308BBB8-613A-40D4-B904-8120BD09824E}" dt="2021-04-28T08:47:07.777" v="63"/>
          <ac:spMkLst>
            <pc:docMk/>
            <pc:sldMk cId="1904108660" sldId="336"/>
            <ac:spMk id="13" creationId="{28D86A5C-4683-4771-B022-819DA3940D48}"/>
          </ac:spMkLst>
        </pc:spChg>
        <pc:picChg chg="add mod">
          <ac:chgData name="Kathay Feng" userId="70fc6914-d8d9-4b4a-8f6a-498b5ef4f75f" providerId="ADAL" clId="{A308BBB8-613A-40D4-B904-8120BD09824E}" dt="2021-04-28T08:47:07.777" v="63"/>
          <ac:picMkLst>
            <pc:docMk/>
            <pc:sldMk cId="1904108660" sldId="336"/>
            <ac:picMk id="12" creationId="{F4E29192-3C04-48F9-B2BA-A7EE5DA07435}"/>
          </ac:picMkLst>
        </pc:picChg>
        <pc:picChg chg="add del">
          <ac:chgData name="Kathay Feng" userId="70fc6914-d8d9-4b4a-8f6a-498b5ef4f75f" providerId="ADAL" clId="{A308BBB8-613A-40D4-B904-8120BD09824E}" dt="2021-04-28T08:47:00.225" v="62"/>
          <ac:picMkLst>
            <pc:docMk/>
            <pc:sldMk cId="1904108660" sldId="336"/>
            <ac:picMk id="2050" creationId="{57D27EB5-49E0-40AA-BC70-7084A37A6534}"/>
          </ac:picMkLst>
        </pc:picChg>
      </pc:sldChg>
      <pc:sldChg chg="modSp mod modNotesTx">
        <pc:chgData name="Kathay Feng" userId="70fc6914-d8d9-4b4a-8f6a-498b5ef4f75f" providerId="ADAL" clId="{A308BBB8-613A-40D4-B904-8120BD09824E}" dt="2021-04-28T20:20:11.420" v="4527" actId="20577"/>
        <pc:sldMkLst>
          <pc:docMk/>
          <pc:sldMk cId="1707715680" sldId="337"/>
        </pc:sldMkLst>
        <pc:spChg chg="mod">
          <ac:chgData name="Kathay Feng" userId="70fc6914-d8d9-4b4a-8f6a-498b5ef4f75f" providerId="ADAL" clId="{A308BBB8-613A-40D4-B904-8120BD09824E}" dt="2021-04-28T08:44:41.524" v="18" actId="1076"/>
          <ac:spMkLst>
            <pc:docMk/>
            <pc:sldMk cId="1707715680" sldId="337"/>
            <ac:spMk id="32" creationId="{FBEAFB9D-E4F3-4A73-A743-0E45D1FF0A97}"/>
          </ac:spMkLst>
        </pc:spChg>
        <pc:picChg chg="mod">
          <ac:chgData name="Kathay Feng" userId="70fc6914-d8d9-4b4a-8f6a-498b5ef4f75f" providerId="ADAL" clId="{A308BBB8-613A-40D4-B904-8120BD09824E}" dt="2021-04-28T08:44:41.524" v="18" actId="1076"/>
          <ac:picMkLst>
            <pc:docMk/>
            <pc:sldMk cId="1707715680" sldId="337"/>
            <ac:picMk id="7" creationId="{A6E65628-6A47-417E-AB69-EEDB677F3CEB}"/>
          </ac:picMkLst>
        </pc:picChg>
      </pc:sldChg>
      <pc:sldChg chg="addSp delSp modSp mod modNotesTx">
        <pc:chgData name="Kathay Feng" userId="70fc6914-d8d9-4b4a-8f6a-498b5ef4f75f" providerId="ADAL" clId="{A308BBB8-613A-40D4-B904-8120BD09824E}" dt="2021-04-28T21:40:39.917" v="5737" actId="20577"/>
        <pc:sldMkLst>
          <pc:docMk/>
          <pc:sldMk cId="4183558949" sldId="338"/>
        </pc:sldMkLst>
        <pc:spChg chg="add mod">
          <ac:chgData name="Kathay Feng" userId="70fc6914-d8d9-4b4a-8f6a-498b5ef4f75f" providerId="ADAL" clId="{A308BBB8-613A-40D4-B904-8120BD09824E}" dt="2021-04-28T08:46:27.739" v="58" actId="1035"/>
          <ac:spMkLst>
            <pc:docMk/>
            <pc:sldMk cId="4183558949" sldId="338"/>
            <ac:spMk id="27" creationId="{76E01822-3AA7-4E10-BF43-E86ADB1F6768}"/>
          </ac:spMkLst>
        </pc:spChg>
        <pc:spChg chg="del">
          <ac:chgData name="Kathay Feng" userId="70fc6914-d8d9-4b4a-8f6a-498b5ef4f75f" providerId="ADAL" clId="{A308BBB8-613A-40D4-B904-8120BD09824E}" dt="2021-04-28T08:44:53.784" v="19" actId="478"/>
          <ac:spMkLst>
            <pc:docMk/>
            <pc:sldMk cId="4183558949" sldId="338"/>
            <ac:spMk id="32" creationId="{FBEAFB9D-E4F3-4A73-A743-0E45D1FF0A97}"/>
          </ac:spMkLst>
        </pc:spChg>
        <pc:picChg chg="add mod">
          <ac:chgData name="Kathay Feng" userId="70fc6914-d8d9-4b4a-8f6a-498b5ef4f75f" providerId="ADAL" clId="{A308BBB8-613A-40D4-B904-8120BD09824E}" dt="2021-04-28T08:45:53.077" v="29" actId="1076"/>
          <ac:picMkLst>
            <pc:docMk/>
            <pc:sldMk cId="4183558949" sldId="338"/>
            <ac:picMk id="2" creationId="{706C09E1-CC1D-4A92-90FE-009395F817D1}"/>
          </ac:picMkLst>
        </pc:picChg>
        <pc:picChg chg="del">
          <ac:chgData name="Kathay Feng" userId="70fc6914-d8d9-4b4a-8f6a-498b5ef4f75f" providerId="ADAL" clId="{A308BBB8-613A-40D4-B904-8120BD09824E}" dt="2021-04-28T08:44:53.784" v="19" actId="478"/>
          <ac:picMkLst>
            <pc:docMk/>
            <pc:sldMk cId="4183558949" sldId="338"/>
            <ac:picMk id="7" creationId="{A6E65628-6A47-417E-AB69-EEDB677F3CEB}"/>
          </ac:picMkLst>
        </pc:picChg>
        <pc:picChg chg="add del mod">
          <ac:chgData name="Kathay Feng" userId="70fc6914-d8d9-4b4a-8f6a-498b5ef4f75f" providerId="ADAL" clId="{A308BBB8-613A-40D4-B904-8120BD09824E}" dt="2021-04-28T08:45:30.166" v="21" actId="478"/>
          <ac:picMkLst>
            <pc:docMk/>
            <pc:sldMk cId="4183558949" sldId="338"/>
            <ac:picMk id="26" creationId="{1D11B485-52BD-4A32-9125-A767DB6BB376}"/>
          </ac:picMkLst>
        </pc:picChg>
      </pc:sldChg>
      <pc:sldChg chg="modSp mod modNotesTx">
        <pc:chgData name="Kathay Feng" userId="70fc6914-d8d9-4b4a-8f6a-498b5ef4f75f" providerId="ADAL" clId="{A308BBB8-613A-40D4-B904-8120BD09824E}" dt="2021-04-28T20:42:12.428" v="5492" actId="20577"/>
        <pc:sldMkLst>
          <pc:docMk/>
          <pc:sldMk cId="2593172297" sldId="339"/>
        </pc:sldMkLst>
        <pc:spChg chg="mod">
          <ac:chgData name="Kathay Feng" userId="70fc6914-d8d9-4b4a-8f6a-498b5ef4f75f" providerId="ADAL" clId="{A308BBB8-613A-40D4-B904-8120BD09824E}" dt="2021-04-28T08:39:47.495" v="2" actId="1076"/>
          <ac:spMkLst>
            <pc:docMk/>
            <pc:sldMk cId="2593172297" sldId="339"/>
            <ac:spMk id="13" creationId="{761980CE-D149-4535-8DE4-522700897462}"/>
          </ac:spMkLst>
        </pc:spChg>
        <pc:spChg chg="mod">
          <ac:chgData name="Kathay Feng" userId="70fc6914-d8d9-4b4a-8f6a-498b5ef4f75f" providerId="ADAL" clId="{A308BBB8-613A-40D4-B904-8120BD09824E}" dt="2021-04-28T08:39:52.238" v="3" actId="1076"/>
          <ac:spMkLst>
            <pc:docMk/>
            <pc:sldMk cId="2593172297" sldId="339"/>
            <ac:spMk id="16" creationId="{A821D060-FBA9-4964-8D3E-82FB66807737}"/>
          </ac:spMkLst>
        </pc:spChg>
        <pc:picChg chg="mod">
          <ac:chgData name="Kathay Feng" userId="70fc6914-d8d9-4b4a-8f6a-498b5ef4f75f" providerId="ADAL" clId="{A308BBB8-613A-40D4-B904-8120BD09824E}" dt="2021-04-28T08:39:47.495" v="2" actId="1076"/>
          <ac:picMkLst>
            <pc:docMk/>
            <pc:sldMk cId="2593172297" sldId="339"/>
            <ac:picMk id="11" creationId="{C930D17A-A9D7-4BC0-A52C-492D799FB48B}"/>
          </ac:picMkLst>
        </pc:picChg>
      </pc:sldChg>
      <pc:sldChg chg="modNotesTx">
        <pc:chgData name="Kathay Feng" userId="70fc6914-d8d9-4b4a-8f6a-498b5ef4f75f" providerId="ADAL" clId="{A308BBB8-613A-40D4-B904-8120BD09824E}" dt="2021-04-28T20:25:58.308" v="4608" actId="20577"/>
        <pc:sldMkLst>
          <pc:docMk/>
          <pc:sldMk cId="3553860859" sldId="342"/>
        </pc:sldMkLst>
      </pc:sldChg>
      <pc:sldChg chg="modSp mod modNotesTx">
        <pc:chgData name="Kathay Feng" userId="70fc6914-d8d9-4b4a-8f6a-498b5ef4f75f" providerId="ADAL" clId="{A308BBB8-613A-40D4-B904-8120BD09824E}" dt="2021-04-28T20:28:06.781" v="4633" actId="20577"/>
        <pc:sldMkLst>
          <pc:docMk/>
          <pc:sldMk cId="2513451712" sldId="343"/>
        </pc:sldMkLst>
        <pc:spChg chg="mod">
          <ac:chgData name="Kathay Feng" userId="70fc6914-d8d9-4b4a-8f6a-498b5ef4f75f" providerId="ADAL" clId="{A308BBB8-613A-40D4-B904-8120BD09824E}" dt="2021-04-28T20:27:15.790" v="4610" actId="20577"/>
          <ac:spMkLst>
            <pc:docMk/>
            <pc:sldMk cId="2513451712" sldId="343"/>
            <ac:spMk id="117" creationId="{00000000-0000-0000-0000-000000000000}"/>
          </ac:spMkLst>
        </pc:spChg>
      </pc:sldChg>
      <pc:sldChg chg="modNotesTx">
        <pc:chgData name="Kathay Feng" userId="70fc6914-d8d9-4b4a-8f6a-498b5ef4f75f" providerId="ADAL" clId="{A308BBB8-613A-40D4-B904-8120BD09824E}" dt="2021-04-28T20:30:30.116" v="4755" actId="20577"/>
        <pc:sldMkLst>
          <pc:docMk/>
          <pc:sldMk cId="264003736" sldId="344"/>
        </pc:sldMkLst>
      </pc:sldChg>
      <pc:sldChg chg="addSp delSp modSp mod">
        <pc:chgData name="Kathay Feng" userId="70fc6914-d8d9-4b4a-8f6a-498b5ef4f75f" providerId="ADAL" clId="{A308BBB8-613A-40D4-B904-8120BD09824E}" dt="2021-04-28T08:48:09.329" v="67" actId="478"/>
        <pc:sldMkLst>
          <pc:docMk/>
          <pc:sldMk cId="814527757" sldId="345"/>
        </pc:sldMkLst>
        <pc:spChg chg="mod">
          <ac:chgData name="Kathay Feng" userId="70fc6914-d8d9-4b4a-8f6a-498b5ef4f75f" providerId="ADAL" clId="{A308BBB8-613A-40D4-B904-8120BD09824E}" dt="2021-04-28T08:48:04.046" v="66" actId="1076"/>
          <ac:spMkLst>
            <pc:docMk/>
            <pc:sldMk cId="814527757" sldId="345"/>
            <ac:spMk id="12" creationId="{172CC910-D29F-4297-A289-C1461F58DE9A}"/>
          </ac:spMkLst>
        </pc:spChg>
        <pc:spChg chg="del">
          <ac:chgData name="Kathay Feng" userId="70fc6914-d8d9-4b4a-8f6a-498b5ef4f75f" providerId="ADAL" clId="{A308BBB8-613A-40D4-B904-8120BD09824E}" dt="2021-04-28T08:44:19.063" v="16" actId="478"/>
          <ac:spMkLst>
            <pc:docMk/>
            <pc:sldMk cId="814527757" sldId="345"/>
            <ac:spMk id="13" creationId="{761980CE-D149-4535-8DE4-522700897462}"/>
          </ac:spMkLst>
        </pc:spChg>
        <pc:spChg chg="add del mod">
          <ac:chgData name="Kathay Feng" userId="70fc6914-d8d9-4b4a-8f6a-498b5ef4f75f" providerId="ADAL" clId="{A308BBB8-613A-40D4-B904-8120BD09824E}" dt="2021-04-28T08:48:09.329" v="67" actId="478"/>
          <ac:spMkLst>
            <pc:docMk/>
            <pc:sldMk cId="814527757" sldId="345"/>
            <ac:spMk id="15" creationId="{CAD23777-4429-4D6C-933D-AF6DA8A8DC40}"/>
          </ac:spMkLst>
        </pc:spChg>
        <pc:picChg chg="del">
          <ac:chgData name="Kathay Feng" userId="70fc6914-d8d9-4b4a-8f6a-498b5ef4f75f" providerId="ADAL" clId="{A308BBB8-613A-40D4-B904-8120BD09824E}" dt="2021-04-28T08:44:19.063" v="16" actId="478"/>
          <ac:picMkLst>
            <pc:docMk/>
            <pc:sldMk cId="814527757" sldId="345"/>
            <ac:picMk id="11" creationId="{C930D17A-A9D7-4BC0-A52C-492D799FB48B}"/>
          </ac:picMkLst>
        </pc:picChg>
        <pc:picChg chg="add del mod">
          <ac:chgData name="Kathay Feng" userId="70fc6914-d8d9-4b4a-8f6a-498b5ef4f75f" providerId="ADAL" clId="{A308BBB8-613A-40D4-B904-8120BD09824E}" dt="2021-04-28T08:48:09.329" v="67" actId="478"/>
          <ac:picMkLst>
            <pc:docMk/>
            <pc:sldMk cId="814527757" sldId="345"/>
            <ac:picMk id="14" creationId="{6F62995C-E8BB-4FD6-B2D4-E0ACC2AEFFBD}"/>
          </ac:picMkLst>
        </pc:picChg>
      </pc:sldChg>
      <pc:sldChg chg="del">
        <pc:chgData name="Kathay Feng" userId="70fc6914-d8d9-4b4a-8f6a-498b5ef4f75f" providerId="ADAL" clId="{A308BBB8-613A-40D4-B904-8120BD09824E}" dt="2021-04-28T14:30:20.399" v="500" actId="2696"/>
        <pc:sldMkLst>
          <pc:docMk/>
          <pc:sldMk cId="521499563" sldId="346"/>
        </pc:sldMkLst>
      </pc:sldChg>
    </pc:docChg>
  </pc:docChgLst>
  <pc:docChgLst>
    <pc:chgData name="Guest User" userId="S::urn:spo:anon#cf8f160c249eb70c041b5b3594d33cae7aeabbe2694eb48dc24aa54bd4452eca::" providerId="AD" clId="Web-{CA894AFD-BE31-AE2D-C6ED-878E24871D15}"/>
    <pc:docChg chg="modSld">
      <pc:chgData name="Guest User" userId="S::urn:spo:anon#cf8f160c249eb70c041b5b3594d33cae7aeabbe2694eb48dc24aa54bd4452eca::" providerId="AD" clId="Web-{CA894AFD-BE31-AE2D-C6ED-878E24871D15}" dt="2021-04-28T14:40:58.086" v="282"/>
      <pc:docMkLst>
        <pc:docMk/>
      </pc:docMkLst>
      <pc:sldChg chg="modNotes">
        <pc:chgData name="Guest User" userId="S::urn:spo:anon#cf8f160c249eb70c041b5b3594d33cae7aeabbe2694eb48dc24aa54bd4452eca::" providerId="AD" clId="Web-{CA894AFD-BE31-AE2D-C6ED-878E24871D15}" dt="2021-04-28T14:40:58.086" v="282"/>
        <pc:sldMkLst>
          <pc:docMk/>
          <pc:sldMk cId="4183558949" sldId="338"/>
        </pc:sldMkLst>
      </pc:sldChg>
      <pc:sldChg chg="modNotes">
        <pc:chgData name="Guest User" userId="S::urn:spo:anon#cf8f160c249eb70c041b5b3594d33cae7aeabbe2694eb48dc24aa54bd4452eca::" providerId="AD" clId="Web-{CA894AFD-BE31-AE2D-C6ED-878E24871D15}" dt="2021-04-28T14:33:18.494" v="74"/>
        <pc:sldMkLst>
          <pc:docMk/>
          <pc:sldMk cId="814527757" sldId="345"/>
        </pc:sldMkLst>
      </pc:sldChg>
      <pc:sldChg chg="modNotes">
        <pc:chgData name="Guest User" userId="S::urn:spo:anon#cf8f160c249eb70c041b5b3594d33cae7aeabbe2694eb48dc24aa54bd4452eca::" providerId="AD" clId="Web-{CA894AFD-BE31-AE2D-C6ED-878E24871D15}" dt="2021-04-28T14:27:35.722" v="3"/>
        <pc:sldMkLst>
          <pc:docMk/>
          <pc:sldMk cId="521499563" sldId="34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3FD117-66D7-469E-927F-64F0CEBE7CB1}" type="datetimeFigureOut">
              <a:rPr lang="en-US" smtClean="0"/>
              <a:t>4/28/2021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0A6FB6-FC1F-4574-BF24-E87E9ADC047F}" type="slidenum">
              <a:rPr lang="en-US" smtClean="0"/>
              <a:t>‹#›</a:t>
            </a:fld>
            <a:endParaRPr lang="en-US"/>
          </a:p>
        </p:txBody>
      </p:sp>
    </p:spTree>
    <p:extLst>
      <p:ext uri="{BB962C8B-B14F-4D97-AF65-F5344CB8AC3E}">
        <p14:creationId xmlns:p14="http://schemas.microsoft.com/office/powerpoint/2010/main" val="1619640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Introduce yourself</a:t>
            </a:r>
            <a:endParaRPr lang="en-US"/>
          </a:p>
        </p:txBody>
      </p:sp>
      <p:sp>
        <p:nvSpPr>
          <p:cNvPr id="4" name="Slide Number Placeholder 3"/>
          <p:cNvSpPr>
            <a:spLocks noGrp="1"/>
          </p:cNvSpPr>
          <p:nvPr>
            <p:ph type="sldNum" sz="quarter" idx="5"/>
          </p:nvPr>
        </p:nvSpPr>
        <p:spPr/>
        <p:txBody>
          <a:bodyPr/>
          <a:lstStyle/>
          <a:p>
            <a:fld id="{230A6FB6-FC1F-4574-BF24-E87E9ADC047F}" type="slidenum">
              <a:rPr lang="en-US" smtClean="0"/>
              <a:t>1</a:t>
            </a:fld>
            <a:endParaRPr lang="en-US"/>
          </a:p>
        </p:txBody>
      </p:sp>
    </p:spTree>
    <p:extLst>
      <p:ext uri="{BB962C8B-B14F-4D97-AF65-F5344CB8AC3E}">
        <p14:creationId xmlns:p14="http://schemas.microsoft.com/office/powerpoint/2010/main" val="32384645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 slide. </a:t>
            </a:r>
          </a:p>
          <a:p>
            <a:endParaRPr lang="en-US" dirty="0"/>
          </a:p>
          <a:p>
            <a:r>
              <a:rPr lang="en-US" dirty="0"/>
              <a:t>In any community mapping workshop, there can be different roles for different people. </a:t>
            </a:r>
          </a:p>
          <a:p>
            <a:endParaRPr lang="en-US" dirty="0">
              <a:cs typeface="Calibri"/>
            </a:endParaRPr>
          </a:p>
          <a:p>
            <a:r>
              <a:rPr lang="en-US" dirty="0">
                <a:cs typeface="Calibri"/>
              </a:rPr>
              <a:t>The facilitator is the person who helps move along the conversation toward the identification of specific landmarks and areas that are important to the community.</a:t>
            </a:r>
          </a:p>
          <a:p>
            <a:endParaRPr lang="en-US" dirty="0"/>
          </a:p>
          <a:p>
            <a:r>
              <a:rPr lang="en-US" dirty="0"/>
              <a:t>The community mapper is the person who learns how to use the free mapping app and captures the places and descriptions that come out of the community conversation. This person will help eventually map the community.</a:t>
            </a:r>
          </a:p>
          <a:p>
            <a:endParaRPr lang="en-US" dirty="0"/>
          </a:p>
          <a:p>
            <a:r>
              <a:rPr lang="en-US" dirty="0"/>
              <a:t>An ambassador is someone who's well-connected in the community and invites people to participate in the workshop. The ambassador will also be in charge of asking, “who else needs to be part of the conversation?”</a:t>
            </a:r>
          </a:p>
          <a:p>
            <a:endParaRPr lang="en-US" dirty="0">
              <a:cs typeface="Calibri"/>
            </a:endParaRPr>
          </a:p>
          <a:p>
            <a:r>
              <a:rPr lang="en-US" dirty="0">
                <a:cs typeface="Calibri"/>
              </a:rPr>
              <a:t>The helper is a person who can handle the logistics of the day that might come up.</a:t>
            </a:r>
          </a:p>
        </p:txBody>
      </p:sp>
      <p:sp>
        <p:nvSpPr>
          <p:cNvPr id="4" name="Slide Number Placeholder 3"/>
          <p:cNvSpPr>
            <a:spLocks noGrp="1"/>
          </p:cNvSpPr>
          <p:nvPr>
            <p:ph type="sldNum" sz="quarter" idx="5"/>
          </p:nvPr>
        </p:nvSpPr>
        <p:spPr/>
        <p:txBody>
          <a:bodyPr/>
          <a:lstStyle/>
          <a:p>
            <a:fld id="{230A6FB6-FC1F-4574-BF24-E87E9ADC047F}" type="slidenum">
              <a:rPr lang="en-US" smtClean="0"/>
              <a:t>10</a:t>
            </a:fld>
            <a:endParaRPr lang="en-US"/>
          </a:p>
        </p:txBody>
      </p:sp>
    </p:spTree>
    <p:extLst>
      <p:ext uri="{BB962C8B-B14F-4D97-AF65-F5344CB8AC3E}">
        <p14:creationId xmlns:p14="http://schemas.microsoft.com/office/powerpoint/2010/main" val="1832522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a944deb062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a944deb062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000" dirty="0">
                <a:latin typeface="Nunito Light"/>
                <a:ea typeface="Nunito Light"/>
                <a:cs typeface="Nunito Light"/>
              </a:rPr>
              <a:t>In a community mapping workshop, the FACILITATOR should start the conversation by going around the room (or Zoom) and having people introduce themselves. Ask people to share what community they are from, and one thing that is special to them about their community. </a:t>
            </a:r>
          </a:p>
          <a:p>
            <a:endParaRPr lang="en-US" sz="1000" dirty="0">
              <a:latin typeface="Nunito Light"/>
              <a:ea typeface="Nunito Light"/>
              <a:cs typeface="Nunito Light"/>
            </a:endParaRPr>
          </a:p>
          <a:p>
            <a:pPr marL="342900" marR="0" lvl="0" indent="-342900">
              <a:lnSpc>
                <a:spcPct val="105000"/>
              </a:lnSpc>
              <a:spcBef>
                <a:spcPts val="0"/>
              </a:spcBef>
              <a:spcAft>
                <a:spcPts val="0"/>
              </a:spcAft>
              <a:buFont typeface="Symbol" panose="05050102010706020507" pitchFamily="18" charset="2"/>
              <a:buChar char=""/>
            </a:pPr>
            <a:r>
              <a:rPr lang="en-US" sz="1800" dirty="0">
                <a:effectLst/>
                <a:latin typeface="Calibri"/>
                <a:ea typeface="Times New Roman" panose="02020603050405020304" pitchFamily="18" charset="0"/>
                <a:cs typeface="Calibri"/>
              </a:rPr>
              <a:t>The FACILITATOR and the COMMUNITY MAPPER should:</a:t>
            </a:r>
          </a:p>
          <a:p>
            <a:pPr marL="457200" marR="0" lvl="1" indent="0">
              <a:lnSpc>
                <a:spcPct val="105000"/>
              </a:lnSpc>
              <a:spcBef>
                <a:spcPts val="0"/>
              </a:spcBef>
              <a:spcAft>
                <a:spcPts val="0"/>
              </a:spcAft>
              <a:buFont typeface="Symbol" panose="05050102010706020507" pitchFamily="18" charset="2"/>
              <a:buNone/>
            </a:pPr>
            <a:r>
              <a:rPr lang="en-US" sz="1800" b="1" dirty="0">
                <a:effectLst/>
                <a:latin typeface="Calibri"/>
                <a:ea typeface="Times New Roman" panose="02020603050405020304" pitchFamily="18" charset="0"/>
                <a:cs typeface="Calibri"/>
              </a:rPr>
              <a:t>Listen carefully and take good notes.</a:t>
            </a:r>
            <a:r>
              <a:rPr lang="en-US" sz="1800" dirty="0">
                <a:effectLst/>
                <a:latin typeface="Calibri"/>
                <a:ea typeface="Times New Roman" panose="02020603050405020304" pitchFamily="18" charset="0"/>
                <a:cs typeface="Calibri"/>
              </a:rPr>
              <a:t> Are community members describing the same community? What are they saying about CULTURE/CHARACTER? Are they bringing up CONCERNS? When people describe the PLACES (or events that are tied to place), the Community Mapper should note it. Details like this will help the group when we get to putting the community on the map.</a:t>
            </a:r>
            <a:endParaRPr lang="en-US" sz="1800" dirty="0">
              <a:effectLst/>
              <a:latin typeface="Calibri"/>
              <a:ea typeface="Calibri" panose="020F0502020204030204" pitchFamily="34" charset="0"/>
              <a:cs typeface="Calibri"/>
            </a:endParaRPr>
          </a:p>
          <a:p>
            <a:pPr marL="0" marR="0" lvl="0" indent="0" algn="l" defTabSz="914400" rtl="0" eaLnBrk="1" fontAlgn="auto" latinLnBrk="0" hangingPunct="1">
              <a:lnSpc>
                <a:spcPct val="105000"/>
              </a:lnSpc>
              <a:spcBef>
                <a:spcPts val="0"/>
              </a:spcBef>
              <a:spcAft>
                <a:spcPts val="0"/>
              </a:spcAft>
              <a:buClrTx/>
              <a:buSzTx/>
              <a:buFont typeface="Symbol" panose="05050102010706020507" pitchFamily="18" charset="2"/>
              <a:buNone/>
              <a:tabLst/>
              <a:defRPr/>
            </a:pPr>
            <a:endParaRPr lang="en-US" sz="1800" dirty="0">
              <a:effectLst/>
              <a:latin typeface="Calibri"/>
              <a:ea typeface="Times New Roman" panose="02020603050405020304" pitchFamily="18" charset="0"/>
              <a:cs typeface="Calibri"/>
            </a:endParaRPr>
          </a:p>
        </p:txBody>
      </p:sp>
    </p:spTree>
    <p:extLst>
      <p:ext uri="{BB962C8B-B14F-4D97-AF65-F5344CB8AC3E}">
        <p14:creationId xmlns:p14="http://schemas.microsoft.com/office/powerpoint/2010/main" val="1321482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a944deb062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a944deb062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Nunito Light"/>
                <a:ea typeface="Nunito Light"/>
                <a:cs typeface="Nunito Light"/>
                <a:sym typeface="Nunito Light"/>
              </a:rPr>
              <a:t>The next step is to ask everyone to “</a:t>
            </a:r>
            <a:r>
              <a:rPr lang="en-US" sz="1000" b="1" dirty="0">
                <a:solidFill>
                  <a:schemeClr val="bg1"/>
                </a:solidFill>
                <a:latin typeface="Univers Condensed" panose="020B0506020202050204" pitchFamily="34" charset="0"/>
                <a:ea typeface="Nunito"/>
                <a:cs typeface="Nunito"/>
                <a:sym typeface="Nunito"/>
              </a:rPr>
              <a:t>Take a minute. Write down how you would </a:t>
            </a:r>
            <a:r>
              <a:rPr lang="en-US" sz="1000" b="1" dirty="0">
                <a:solidFill>
                  <a:srgbClr val="7030A0"/>
                </a:solidFill>
                <a:latin typeface="Univers Condensed"/>
                <a:ea typeface="Nunito"/>
                <a:cs typeface="Nunito"/>
                <a:sym typeface="Nunito"/>
              </a:rPr>
              <a:t>describe our community </a:t>
            </a:r>
            <a:r>
              <a:rPr lang="en-US" sz="1000" b="1" dirty="0">
                <a:solidFill>
                  <a:schemeClr val="bg1"/>
                </a:solidFill>
                <a:latin typeface="Univers Condensed"/>
                <a:ea typeface="Nunito"/>
                <a:cs typeface="Nunito"/>
                <a:sym typeface="Nunito"/>
              </a:rPr>
              <a:t>to a friend thinking about moving here”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dirty="0">
              <a:solidFill>
                <a:schemeClr val="bg1"/>
              </a:solidFill>
              <a:latin typeface="Univers Condensed"/>
              <a:ea typeface="Nunito"/>
              <a:cs typeface="Nunito"/>
              <a:sym typeface="Nunit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solidFill>
                  <a:schemeClr val="bg1"/>
                </a:solidFill>
                <a:latin typeface="Univers Condensed"/>
                <a:ea typeface="Nunito"/>
                <a:cs typeface="Nunito"/>
                <a:sym typeface="Nunito"/>
              </a:rPr>
              <a:t>Here are some tips for the facilitator and mapper: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dirty="0">
              <a:solidFill>
                <a:schemeClr val="bg1"/>
              </a:solidFill>
              <a:latin typeface="Univers Condensed"/>
              <a:ea typeface="Nunito"/>
              <a:cs typeface="Nunito"/>
              <a:sym typeface="Nunito"/>
            </a:endParaRPr>
          </a:p>
          <a:p>
            <a:pPr marL="742950" lvl="1" indent="-285750" defTabSz="914400">
              <a:spcAft>
                <a:spcPts val="1200"/>
              </a:spcAft>
              <a:buFont typeface="Arial" panose="020B0604020202020204" pitchFamily="34" charset="0"/>
              <a:buChar char="•"/>
              <a:defRPr/>
            </a:pPr>
            <a:r>
              <a:rPr lang="en-US" sz="1000" b="1" dirty="0">
                <a:solidFill>
                  <a:schemeClr val="bg1"/>
                </a:solidFill>
                <a:latin typeface="Univers Condensed" panose="020B0506020202050204" pitchFamily="34" charset="0"/>
                <a:ea typeface="Nunito"/>
                <a:cs typeface="Nunito"/>
                <a:sym typeface="Nunito"/>
              </a:rPr>
              <a:t>Write it down or share in chat: </a:t>
            </a:r>
            <a:r>
              <a:rPr lang="en-US" sz="1000" b="0" dirty="0">
                <a:solidFill>
                  <a:schemeClr val="bg1"/>
                </a:solidFill>
                <a:latin typeface="Univers Condensed" panose="020B0506020202050204" pitchFamily="34" charset="0"/>
                <a:ea typeface="Nunito"/>
                <a:cs typeface="Nunito"/>
                <a:sym typeface="Nunito"/>
              </a:rPr>
              <a:t>If you are meeting in person, have paper and pens ready to use.  If you are meeting online, people can take a minute to write about their community in Chat box. The HELPER can help save all the comments from a chat in a separate document </a:t>
            </a:r>
          </a:p>
          <a:p>
            <a:pPr marL="742950" lvl="1" indent="-285750" defTabSz="914400">
              <a:spcAft>
                <a:spcPts val="1200"/>
              </a:spcAft>
              <a:buFont typeface="Arial" panose="020B0604020202020204" pitchFamily="34" charset="0"/>
              <a:buChar char="•"/>
              <a:defRPr/>
            </a:pPr>
            <a:r>
              <a:rPr lang="en-US" sz="1000" b="1" dirty="0">
                <a:solidFill>
                  <a:schemeClr val="bg1"/>
                </a:solidFill>
                <a:effectLst/>
                <a:latin typeface="Univers Condensed" panose="020B0506020202050204" pitchFamily="34" charset="0"/>
                <a:ea typeface="Times New Roman" panose="02020603050405020304" pitchFamily="18" charset="0"/>
              </a:rPr>
              <a:t>Ask good questions: </a:t>
            </a:r>
            <a:r>
              <a:rPr lang="en-US" sz="1000" dirty="0">
                <a:solidFill>
                  <a:schemeClr val="bg1"/>
                </a:solidFill>
                <a:effectLst/>
                <a:latin typeface="Univers Condensed" panose="020B0506020202050204" pitchFamily="34" charset="0"/>
                <a:ea typeface="Times New Roman" panose="02020603050405020304" pitchFamily="18" charset="0"/>
              </a:rPr>
              <a:t>Participants might mention one or more place or stories of impact in passing. Ask them to tell you more about that story or place. Ask if other participants want to include it in a presentation to decisionmakers. </a:t>
            </a:r>
            <a:endParaRPr lang="en-US" sz="1000" b="0" dirty="0">
              <a:solidFill>
                <a:schemeClr val="bg1"/>
              </a:solidFill>
              <a:latin typeface="Univers Condensed"/>
              <a:ea typeface="Nunito"/>
              <a:cs typeface="Nunito"/>
              <a:sym typeface="Nuni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dirty="0">
              <a:solidFill>
                <a:schemeClr val="bg1"/>
              </a:solidFill>
              <a:latin typeface="Univers Condensed"/>
              <a:ea typeface="Nunito"/>
              <a:cs typeface="Nunito"/>
            </a:endParaRPr>
          </a:p>
          <a:p>
            <a:endParaRPr lang="en-US" sz="1000" dirty="0">
              <a:latin typeface="Nunito Light"/>
              <a:ea typeface="Nunito Light"/>
              <a:cs typeface="Nunito Light"/>
              <a:sym typeface="Nunito Light"/>
            </a:endParaRPr>
          </a:p>
        </p:txBody>
      </p:sp>
    </p:spTree>
    <p:extLst>
      <p:ext uri="{BB962C8B-B14F-4D97-AF65-F5344CB8AC3E}">
        <p14:creationId xmlns:p14="http://schemas.microsoft.com/office/powerpoint/2010/main" val="12684936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a944deb062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a944deb062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dirty="0">
              <a:solidFill>
                <a:schemeClr val="bg1"/>
              </a:solidFill>
              <a:latin typeface="Univers Condensed"/>
              <a:ea typeface="Nunito"/>
              <a:cs typeface="Nunito"/>
              <a:sym typeface="Nunito"/>
            </a:endParaRPr>
          </a:p>
          <a:p>
            <a:pPr lvl="2" defTabSz="914400">
              <a:spcAft>
                <a:spcPts val="1200"/>
              </a:spcAft>
              <a:defRPr/>
            </a:pPr>
            <a:r>
              <a:rPr lang="en-US" sz="1000" dirty="0">
                <a:solidFill>
                  <a:schemeClr val="bg1"/>
                </a:solidFill>
                <a:latin typeface="Univers Condensed" panose="020B0506020202050204" pitchFamily="34" charset="0"/>
                <a:ea typeface="Nunito"/>
                <a:cs typeface="Nunito"/>
                <a:sym typeface="Nunito"/>
              </a:rPr>
              <a:t>After some discussion, you will want to think about whether people are all talking about the same place or multiple communities. Do people have a similar understanding of the community?</a:t>
            </a:r>
          </a:p>
          <a:p>
            <a:pPr lvl="2" defTabSz="914400">
              <a:spcAft>
                <a:spcPts val="1200"/>
              </a:spcAft>
              <a:defRPr/>
            </a:pPr>
            <a:endParaRPr lang="en-US" sz="1000" dirty="0">
              <a:solidFill>
                <a:schemeClr val="bg1"/>
              </a:solidFill>
              <a:latin typeface="Univers Condensed" panose="020B0506020202050204" pitchFamily="34" charset="0"/>
              <a:ea typeface="Nunito"/>
              <a:cs typeface="Nunito"/>
              <a:sym typeface="Nunito"/>
            </a:endParaRPr>
          </a:p>
          <a:p>
            <a:pPr lvl="2" defTabSz="914400">
              <a:spcAft>
                <a:spcPts val="1200"/>
              </a:spcAft>
              <a:defRPr/>
            </a:pPr>
            <a:r>
              <a:rPr lang="en-US" sz="1000" dirty="0">
                <a:solidFill>
                  <a:schemeClr val="bg1"/>
                </a:solidFill>
                <a:latin typeface="Univers Condensed" panose="020B0506020202050204" pitchFamily="34" charset="0"/>
                <a:ea typeface="Nunito"/>
                <a:cs typeface="Nunito"/>
                <a:sym typeface="Nunito"/>
              </a:rPr>
              <a:t>If people are discussing more than one community, you can still map these. You will just want to be prepared to sort out which people are talking about as you are collecting information.</a:t>
            </a:r>
          </a:p>
          <a:p>
            <a:endParaRPr sz="1000" dirty="0">
              <a:latin typeface="Nunito Light"/>
              <a:ea typeface="Nunito Light"/>
              <a:cs typeface="Nunito Light"/>
              <a:sym typeface="Nunito Light"/>
            </a:endParaRPr>
          </a:p>
        </p:txBody>
      </p:sp>
    </p:spTree>
    <p:extLst>
      <p:ext uri="{BB962C8B-B14F-4D97-AF65-F5344CB8AC3E}">
        <p14:creationId xmlns:p14="http://schemas.microsoft.com/office/powerpoint/2010/main" val="7069224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a944deb062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a944deb062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000" dirty="0">
                <a:latin typeface="Nunito Light"/>
                <a:ea typeface="Nunito Light"/>
                <a:cs typeface="Nunito Light"/>
              </a:rPr>
              <a:t>Now let’s talk about the Three C’s. </a:t>
            </a:r>
          </a:p>
          <a:p>
            <a:endParaRPr lang="en-US" sz="1000" dirty="0">
              <a:latin typeface="Nunito Light"/>
              <a:ea typeface="Nunito Light"/>
              <a:cs typeface="Nunito Light"/>
            </a:endParaRPr>
          </a:p>
          <a:p>
            <a:r>
              <a:rPr lang="en-US" sz="1000" dirty="0">
                <a:latin typeface="Nunito Light"/>
                <a:ea typeface="Nunito Light"/>
                <a:cs typeface="Nunito Light"/>
              </a:rPr>
              <a:t>The first C is for Culture (these are questions that the facilitator can ask to help flush out the history, languages, celebrations and values of a community) (NEXT)</a:t>
            </a:r>
          </a:p>
          <a:p>
            <a:endParaRPr lang="en-US" sz="1000" dirty="0">
              <a:latin typeface="Nunito Light"/>
              <a:ea typeface="Nunito Light"/>
              <a:cs typeface="Nunito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Nunito Light"/>
                <a:ea typeface="Nunito Light"/>
                <a:cs typeface="Nunito Light"/>
              </a:rPr>
              <a:t>The second C is for Concerns. The facilitator can ask questions to get the group to talk about what issues or services need resources or attention from the government) (NEXT)</a:t>
            </a:r>
          </a:p>
          <a:p>
            <a:endParaRPr lang="en-US" sz="1000" dirty="0">
              <a:latin typeface="Nunito Light"/>
              <a:ea typeface="Nunito Light"/>
              <a:cs typeface="Nunito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Nunito Light"/>
                <a:ea typeface="Nunito Light"/>
                <a:cs typeface="Nunito Light"/>
              </a:rPr>
              <a:t>The third C is for Count. (You will want to research additional data that can strengthen our community stories about how we are, what our concerns are, and where we live). </a:t>
            </a:r>
            <a:endParaRPr lang="en-US" sz="1000" dirty="0">
              <a:latin typeface="Nunito Light"/>
              <a:ea typeface="Nunito Light"/>
              <a:cs typeface="Nunito Light"/>
              <a:sym typeface="Nunito Light"/>
            </a:endParaRPr>
          </a:p>
          <a:p>
            <a:endParaRPr lang="en-US" sz="1000" dirty="0">
              <a:latin typeface="Nunito Light"/>
              <a:ea typeface="Nunito Light"/>
              <a:cs typeface="Nunito Light"/>
              <a:sym typeface="Nunito Light"/>
            </a:endParaRPr>
          </a:p>
          <a:p>
            <a:pPr marL="0" lvl="0" indent="0" algn="l">
              <a:spcBef>
                <a:spcPts val="0"/>
              </a:spcBef>
              <a:spcAft>
                <a:spcPts val="0"/>
              </a:spcAft>
              <a:buNone/>
            </a:pPr>
            <a:r>
              <a:rPr lang="en-US" sz="1000" dirty="0">
                <a:latin typeface="Nunito Light"/>
                <a:ea typeface="Nunito Light"/>
                <a:cs typeface="Nunito Light"/>
                <a:sym typeface="Nunito Light"/>
              </a:rPr>
              <a:t>In the Redistricting Community Handbook, you can go to Page 12, and 15 through 17. </a:t>
            </a:r>
            <a:endParaRPr lang="en-US" dirty="0"/>
          </a:p>
        </p:txBody>
      </p:sp>
    </p:spTree>
    <p:extLst>
      <p:ext uri="{BB962C8B-B14F-4D97-AF65-F5344CB8AC3E}">
        <p14:creationId xmlns:p14="http://schemas.microsoft.com/office/powerpoint/2010/main" val="29869871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an example of how we can identify the three Cs. This is the port area of Long Beach. In 2001, in order to draw an incumbent into California Senate district 28, legislators extended a “boot” into the city of Long Beach to grab that incumbent's house. (That’s where the blue area is pointing). That meant that two other districts – Senate district 25 and 27 – had to be drawn around the “boot.” This split multiple communities and the city of Long Beach into three districts.</a:t>
            </a:r>
          </a:p>
          <a:p>
            <a:endParaRPr lang="en-US" dirty="0"/>
          </a:p>
          <a:p>
            <a:r>
              <a:rPr lang="en-US" dirty="0"/>
              <a:t>[NEXT] Let’s look at the Culture of this area?</a:t>
            </a:r>
          </a:p>
          <a:p>
            <a:r>
              <a:rPr lang="en-US" dirty="0"/>
              <a:t>This area has large Black community (you can see the areas shaded in reds and oranges). There is also a mix of Latinx working class families, so you will hear Spanish spoken as much as English at gatherings. </a:t>
            </a:r>
            <a:endParaRPr lang="en-US" dirty="0">
              <a:cs typeface="Calibri" panose="020F0502020204030204"/>
            </a:endParaRPr>
          </a:p>
          <a:p>
            <a:endParaRPr lang="en-US" dirty="0"/>
          </a:p>
          <a:p>
            <a:r>
              <a:rPr lang="en-US" dirty="0"/>
              <a:t>[NEXT] What are some of the Concerns?</a:t>
            </a:r>
          </a:p>
          <a:p>
            <a:r>
              <a:rPr lang="en-US" dirty="0"/>
              <a:t>There are two ports (</a:t>
            </a:r>
            <a:r>
              <a:rPr lang="en-US" dirty="0">
                <a:solidFill>
                  <a:srgbClr val="000000"/>
                </a:solidFill>
                <a:latin typeface="Calibri"/>
                <a:cs typeface="Calibri"/>
              </a:rPr>
              <a:t>Port of Los Angeles and the Port of Long Beach) in this area. These Long Beach neighborhoods experience the traffic and pollution from the non-stop caravans of 18-wheelers driving on the freeways to pick up goods shipped through the ports. The families in these neighborhoods, like the Washington neighborhood, suffer serious health problems because of this pollution. As the story from Mrs. </a:t>
            </a:r>
            <a:r>
              <a:rPr lang="en-US" dirty="0" err="1">
                <a:solidFill>
                  <a:srgbClr val="000000"/>
                </a:solidFill>
                <a:latin typeface="Calibri"/>
                <a:cs typeface="Calibri"/>
              </a:rPr>
              <a:t>Zazueta</a:t>
            </a:r>
            <a:r>
              <a:rPr lang="en-US" dirty="0">
                <a:solidFill>
                  <a:srgbClr val="000000"/>
                </a:solidFill>
                <a:latin typeface="Calibri"/>
                <a:cs typeface="Calibri"/>
              </a:rPr>
              <a:t> shows, the truck and port pollution means that her daughter has asthma and has to be rushed to the hospital several times a week because she cannot breathe. </a:t>
            </a:r>
          </a:p>
          <a:p>
            <a:endParaRPr lang="en-US" dirty="0">
              <a:solidFill>
                <a:srgbClr val="000000"/>
              </a:solidFill>
              <a:latin typeface="Calibri"/>
              <a:cs typeface="Calibri"/>
            </a:endParaRPr>
          </a:p>
          <a:p>
            <a:r>
              <a:rPr lang="en-US" dirty="0"/>
              <a:t>[NEXT] </a:t>
            </a:r>
            <a:r>
              <a:rPr lang="en-US" dirty="0">
                <a:solidFill>
                  <a:srgbClr val="000000"/>
                </a:solidFill>
                <a:latin typeface="Calibri"/>
                <a:cs typeface="Calibri"/>
              </a:rPr>
              <a:t>What are the Counts?</a:t>
            </a:r>
          </a:p>
          <a:p>
            <a:r>
              <a:rPr lang="en-US" dirty="0">
                <a:solidFill>
                  <a:srgbClr val="000000"/>
                </a:solidFill>
                <a:latin typeface="Calibri"/>
                <a:cs typeface="Calibri"/>
              </a:rPr>
              <a:t>This community can cite to several compelling numbers. For instance, one third of the families have an adult or child with asthma. This area has so many Asthma cases, it is called “Asthma Alley.”</a:t>
            </a:r>
          </a:p>
          <a:p>
            <a:endParaRPr lang="en-US" dirty="0">
              <a:solidFill>
                <a:srgbClr val="000000"/>
              </a:solidFill>
              <a:latin typeface="Calibri"/>
              <a:cs typeface="Calibri"/>
            </a:endParaRPr>
          </a:p>
          <a:p>
            <a:r>
              <a:rPr lang="en-US" dirty="0">
                <a:solidFill>
                  <a:srgbClr val="000000"/>
                </a:solidFill>
                <a:latin typeface="Calibri"/>
                <a:cs typeface="Calibri"/>
              </a:rPr>
              <a:t>The way districts were drawn, the representatives who have the ports were not the same as those who have parts of the communities who are experience health problems from port traffic pollution. Unifying the neighborhoods impacted by the port traffic into one district would give communities a chance to elect someone who would listen to and address these concerns.</a:t>
            </a:r>
          </a:p>
          <a:p>
            <a:endParaRPr lang="en-US" sz="1200" dirty="0">
              <a:solidFill>
                <a:schemeClr val="bg1"/>
              </a:solidFill>
              <a:latin typeface="Univers Condensed" panose="020B0506020202050204" pitchFamily="34" charset="0"/>
            </a:endParaRPr>
          </a:p>
        </p:txBody>
      </p:sp>
      <p:sp>
        <p:nvSpPr>
          <p:cNvPr id="4" name="Slide Number Placeholder 3"/>
          <p:cNvSpPr>
            <a:spLocks noGrp="1"/>
          </p:cNvSpPr>
          <p:nvPr>
            <p:ph type="sldNum" sz="quarter" idx="5"/>
          </p:nvPr>
        </p:nvSpPr>
        <p:spPr/>
        <p:txBody>
          <a:bodyPr/>
          <a:lstStyle/>
          <a:p>
            <a:fld id="{230A6FB6-FC1F-4574-BF24-E87E9ADC047F}" type="slidenum">
              <a:rPr lang="en-US" smtClean="0"/>
              <a:t>15</a:t>
            </a:fld>
            <a:endParaRPr lang="en-US"/>
          </a:p>
        </p:txBody>
      </p:sp>
    </p:spTree>
    <p:extLst>
      <p:ext uri="{BB962C8B-B14F-4D97-AF65-F5344CB8AC3E}">
        <p14:creationId xmlns:p14="http://schemas.microsoft.com/office/powerpoint/2010/main" val="39430158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1"/>
                </a:solidFill>
                <a:latin typeface="Univers Condensed" panose="020B0506020202050204" pitchFamily="34" charset="0"/>
              </a:rPr>
              <a:t>When community members came together to testify about their community, the districts were redrawn by the new CA Citizens Redistricting Commission. As you can see, the new lines put the communities impacted by the Long Beach port and freeways into one district. Now, the new representative who represents these communities has advanced bills that address the health and environmental impacts of the trucks and ships on </a:t>
            </a:r>
            <a:r>
              <a:rPr lang="en-US" sz="1200">
                <a:solidFill>
                  <a:schemeClr val="bg1"/>
                </a:solidFill>
                <a:latin typeface="Univers Condensed" panose="020B0506020202050204" pitchFamily="34" charset="0"/>
              </a:rPr>
              <a:t>these communities.</a:t>
            </a:r>
            <a:endParaRPr lang="en-US" sz="1200" dirty="0">
              <a:solidFill>
                <a:schemeClr val="bg1"/>
              </a:solidFill>
              <a:latin typeface="Univers Condensed" panose="020B0506020202050204" pitchFamily="34" charset="0"/>
            </a:endParaRPr>
          </a:p>
        </p:txBody>
      </p:sp>
      <p:sp>
        <p:nvSpPr>
          <p:cNvPr id="4" name="Slide Number Placeholder 3"/>
          <p:cNvSpPr>
            <a:spLocks noGrp="1"/>
          </p:cNvSpPr>
          <p:nvPr>
            <p:ph type="sldNum" sz="quarter" idx="5"/>
          </p:nvPr>
        </p:nvSpPr>
        <p:spPr/>
        <p:txBody>
          <a:bodyPr/>
          <a:lstStyle/>
          <a:p>
            <a:fld id="{230A6FB6-FC1F-4574-BF24-E87E9ADC047F}" type="slidenum">
              <a:rPr lang="en-US" smtClean="0"/>
              <a:t>16</a:t>
            </a:fld>
            <a:endParaRPr lang="en-US"/>
          </a:p>
        </p:txBody>
      </p:sp>
    </p:spTree>
    <p:extLst>
      <p:ext uri="{BB962C8B-B14F-4D97-AF65-F5344CB8AC3E}">
        <p14:creationId xmlns:p14="http://schemas.microsoft.com/office/powerpoint/2010/main" val="18475490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chemeClr val="bg1"/>
                </a:solidFill>
                <a:latin typeface="Univers Condensed"/>
              </a:rPr>
              <a:t>Now I'll turn the time back over to Lauren, our wonderful tech host that will assist us in getting into our breakout rooms. </a:t>
            </a:r>
            <a:endParaRPr lang="en-US" sz="1200">
              <a:solidFill>
                <a:schemeClr val="bg1"/>
              </a:solidFill>
              <a:latin typeface="Univers Condensed" panose="020B0506020202050204" pitchFamily="34" charset="0"/>
            </a:endParaRPr>
          </a:p>
        </p:txBody>
      </p:sp>
      <p:sp>
        <p:nvSpPr>
          <p:cNvPr id="4" name="Slide Number Placeholder 3"/>
          <p:cNvSpPr>
            <a:spLocks noGrp="1"/>
          </p:cNvSpPr>
          <p:nvPr>
            <p:ph type="sldNum" sz="quarter" idx="5"/>
          </p:nvPr>
        </p:nvSpPr>
        <p:spPr/>
        <p:txBody>
          <a:bodyPr/>
          <a:lstStyle/>
          <a:p>
            <a:fld id="{230A6FB6-FC1F-4574-BF24-E87E9ADC047F}" type="slidenum">
              <a:rPr lang="en-US" smtClean="0"/>
              <a:t>17</a:t>
            </a:fld>
            <a:endParaRPr lang="en-US"/>
          </a:p>
        </p:txBody>
      </p:sp>
    </p:spTree>
    <p:extLst>
      <p:ext uri="{BB962C8B-B14F-4D97-AF65-F5344CB8AC3E}">
        <p14:creationId xmlns:p14="http://schemas.microsoft.com/office/powerpoint/2010/main" val="3906264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87aa6180b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87aa6180b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0" i="0" u="none" strike="noStrike" dirty="0">
                <a:solidFill>
                  <a:srgbClr val="000000"/>
                </a:solidFill>
                <a:effectLst/>
                <a:latin typeface="Calibri" panose="020F0502020204030204" pitchFamily="34" charset="0"/>
              </a:rPr>
              <a:t>This is Part 3 of the 6-part curriculum in the Redistricting Community College.</a:t>
            </a:r>
            <a:endParaRPr dirty="0"/>
          </a:p>
        </p:txBody>
      </p:sp>
    </p:spTree>
    <p:extLst>
      <p:ext uri="{BB962C8B-B14F-4D97-AF65-F5344CB8AC3E}">
        <p14:creationId xmlns:p14="http://schemas.microsoft.com/office/powerpoint/2010/main" val="1809042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1200"/>
              </a:spcAft>
              <a:buNone/>
            </a:pPr>
            <a:r>
              <a:rPr lang="en-US" sz="1400" b="1" dirty="0">
                <a:solidFill>
                  <a:srgbClr val="81B7EA"/>
                </a:solidFill>
                <a:latin typeface="Univers" panose="020B0503020202020204" pitchFamily="34" charset="0"/>
              </a:rPr>
              <a:t>In this session, we will cover:</a:t>
            </a:r>
          </a:p>
          <a:p>
            <a:pPr marL="457200" indent="-457200">
              <a:spcAft>
                <a:spcPts val="1200"/>
              </a:spcAft>
            </a:pPr>
            <a:r>
              <a:rPr lang="en-US" sz="1200" b="1" dirty="0">
                <a:solidFill>
                  <a:schemeClr val="bg1"/>
                </a:solidFill>
                <a:latin typeface="Univers" panose="020B0503020202020204" pitchFamily="34" charset="0"/>
              </a:rPr>
              <a:t>- What is community mapping?</a:t>
            </a:r>
          </a:p>
          <a:p>
            <a:pPr marL="457200" indent="-457200">
              <a:spcAft>
                <a:spcPts val="1200"/>
              </a:spcAft>
            </a:pPr>
            <a:r>
              <a:rPr lang="en-US" sz="1200" b="1" dirty="0">
                <a:solidFill>
                  <a:schemeClr val="bg1"/>
                </a:solidFill>
                <a:latin typeface="Univers" panose="020B0503020202020204" pitchFamily="34" charset="0"/>
              </a:rPr>
              <a:t>- Why does community mapping matter?</a:t>
            </a:r>
          </a:p>
          <a:p>
            <a:pPr marL="457200" indent="-457200">
              <a:spcAft>
                <a:spcPts val="1200"/>
              </a:spcAft>
            </a:pPr>
            <a:r>
              <a:rPr lang="en-US" sz="1200" b="1" dirty="0">
                <a:solidFill>
                  <a:schemeClr val="bg1"/>
                </a:solidFill>
                <a:latin typeface="Univers" panose="020B0503020202020204" pitchFamily="34" charset="0"/>
              </a:rPr>
              <a:t>- How do we run a community mapping workshop?</a:t>
            </a:r>
          </a:p>
          <a:p>
            <a:endParaRPr lang="en-US" dirty="0">
              <a:latin typeface="Univers"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Univers" panose="020B0503020202020204" pitchFamily="34" charset="0"/>
              </a:rPr>
              <a:t>CLICK FORWARD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Univers" panose="020B0503020202020204" pitchFamily="34" charset="0"/>
              </a:rPr>
              <a:t>Right after this presentation, you will have an opportunity to participate in a breakout session to practice mapping a community and learn about how to map using one of the free community mapping apps.</a:t>
            </a:r>
          </a:p>
          <a:p>
            <a:endParaRPr lang="en-US" dirty="0">
              <a:latin typeface="Univers" panose="020B0503020202020204" pitchFamily="34" charset="0"/>
            </a:endParaRPr>
          </a:p>
        </p:txBody>
      </p:sp>
      <p:sp>
        <p:nvSpPr>
          <p:cNvPr id="4" name="Slide Number Placeholder 3"/>
          <p:cNvSpPr>
            <a:spLocks noGrp="1"/>
          </p:cNvSpPr>
          <p:nvPr>
            <p:ph type="sldNum" sz="quarter" idx="5"/>
          </p:nvPr>
        </p:nvSpPr>
        <p:spPr/>
        <p:txBody>
          <a:bodyPr/>
          <a:lstStyle/>
          <a:p>
            <a:fld id="{230A6FB6-FC1F-4574-BF24-E87E9ADC047F}" type="slidenum">
              <a:rPr lang="en-US" smtClean="0"/>
              <a:t>3</a:t>
            </a:fld>
            <a:endParaRPr lang="en-US"/>
          </a:p>
        </p:txBody>
      </p:sp>
    </p:spTree>
    <p:extLst>
      <p:ext uri="{BB962C8B-B14F-4D97-AF65-F5344CB8AC3E}">
        <p14:creationId xmlns:p14="http://schemas.microsoft.com/office/powerpoint/2010/main" val="567662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easiest way to think of Community Mapping is to start with these 4 basic questions.</a:t>
            </a:r>
          </a:p>
          <a:p>
            <a:pPr marL="171450" indent="-171450">
              <a:buFont typeface="Arial" panose="020B0604020202020204" pitchFamily="34" charset="0"/>
              <a:buChar char="•"/>
            </a:pPr>
            <a:r>
              <a:rPr lang="en-US" sz="1200" dirty="0">
                <a:solidFill>
                  <a:schemeClr val="bg1"/>
                </a:solidFill>
                <a:latin typeface="Univers" panose="020B0503020202020204" pitchFamily="34" charset="0"/>
              </a:rPr>
              <a:t>WHO we are</a:t>
            </a:r>
          </a:p>
          <a:p>
            <a:pPr marL="171450" indent="-171450">
              <a:buFont typeface="Arial" panose="020B0604020202020204" pitchFamily="34" charset="0"/>
              <a:buChar char="•"/>
            </a:pPr>
            <a:r>
              <a:rPr lang="en-US" sz="1200" dirty="0">
                <a:solidFill>
                  <a:schemeClr val="bg1"/>
                </a:solidFill>
                <a:latin typeface="Univers" panose="020B0503020202020204" pitchFamily="34" charset="0"/>
              </a:rPr>
              <a:t>WHAT makes us special</a:t>
            </a:r>
          </a:p>
          <a:p>
            <a:pPr marL="171450" indent="-171450">
              <a:buFont typeface="Arial" panose="020B0604020202020204" pitchFamily="34" charset="0"/>
              <a:buChar char="•"/>
            </a:pPr>
            <a:r>
              <a:rPr lang="en-US" sz="1200" dirty="0">
                <a:solidFill>
                  <a:schemeClr val="bg1"/>
                </a:solidFill>
                <a:latin typeface="Univers" panose="020B0503020202020204" pitchFamily="34" charset="0"/>
              </a:rPr>
              <a:t>WHERE we live</a:t>
            </a:r>
          </a:p>
          <a:p>
            <a:pPr marL="171450" indent="-171450">
              <a:buFont typeface="Arial" panose="020B0604020202020204" pitchFamily="34" charset="0"/>
              <a:buChar char="•"/>
            </a:pPr>
            <a:r>
              <a:rPr lang="en-US" sz="1200" dirty="0">
                <a:solidFill>
                  <a:schemeClr val="bg1"/>
                </a:solidFill>
                <a:latin typeface="Univers" panose="020B0503020202020204" pitchFamily="34" charset="0"/>
              </a:rPr>
              <a:t>HOW we share interests</a:t>
            </a:r>
            <a:endParaRPr lang="en-US" dirty="0"/>
          </a:p>
        </p:txBody>
      </p:sp>
      <p:sp>
        <p:nvSpPr>
          <p:cNvPr id="4" name="Slide Number Placeholder 3"/>
          <p:cNvSpPr>
            <a:spLocks noGrp="1"/>
          </p:cNvSpPr>
          <p:nvPr>
            <p:ph type="sldNum" sz="quarter" idx="5"/>
          </p:nvPr>
        </p:nvSpPr>
        <p:spPr/>
        <p:txBody>
          <a:bodyPr/>
          <a:lstStyle/>
          <a:p>
            <a:fld id="{230A6FB6-FC1F-4574-BF24-E87E9ADC047F}" type="slidenum">
              <a:rPr lang="en-US" smtClean="0"/>
              <a:t>4</a:t>
            </a:fld>
            <a:endParaRPr lang="en-US"/>
          </a:p>
        </p:txBody>
      </p:sp>
    </p:spTree>
    <p:extLst>
      <p:ext uri="{BB962C8B-B14F-4D97-AF65-F5344CB8AC3E}">
        <p14:creationId xmlns:p14="http://schemas.microsoft.com/office/powerpoint/2010/main" val="3425050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dirty="0">
                <a:solidFill>
                  <a:srgbClr val="000000"/>
                </a:solidFill>
                <a:effectLst/>
                <a:latin typeface="Arial Narrow"/>
              </a:rPr>
              <a:t>You will hear this term “Communities of interest” in redistricting – it is a </a:t>
            </a:r>
            <a:r>
              <a:rPr lang="en-US" dirty="0">
                <a:solidFill>
                  <a:srgbClr val="000000"/>
                </a:solidFill>
                <a:latin typeface="Arial Narrow"/>
              </a:rPr>
              <a:t>legal term</a:t>
            </a:r>
            <a:r>
              <a:rPr lang="en-US" sz="1200" b="0" i="0" u="none" strike="noStrike" dirty="0">
                <a:solidFill>
                  <a:srgbClr val="000000"/>
                </a:solidFill>
                <a:effectLst/>
                <a:latin typeface="Arial Narrow"/>
              </a:rPr>
              <a:t> that you may see if state law or recognized by courts</a:t>
            </a:r>
            <a:r>
              <a:rPr lang="en-US" dirty="0">
                <a:solidFill>
                  <a:srgbClr val="000000"/>
                </a:solidFill>
                <a:latin typeface="Arial Narrow"/>
              </a:rPr>
              <a:t>. </a:t>
            </a:r>
            <a:r>
              <a:rPr lang="en-US" dirty="0">
                <a:latin typeface="Arial Narrow"/>
              </a:rPr>
              <a:t>"</a:t>
            </a:r>
            <a:r>
              <a:rPr lang="en-US" b="1" dirty="0"/>
              <a:t>A Community of Interest is a neighborhood or area whose residents have shared culture, history, and policy concerns and would benefit from being represented in the same district</a:t>
            </a:r>
            <a:r>
              <a:rPr lang="en-US" b="1" dirty="0">
                <a:solidFill>
                  <a:srgbClr val="000000"/>
                </a:solidFill>
                <a:latin typeface="Calibri"/>
                <a:cs typeface="Calibri"/>
              </a:rPr>
              <a:t>." </a:t>
            </a:r>
            <a:endParaRPr lang="en-US" sz="1000" dirty="0">
              <a:solidFill>
                <a:srgbClr val="000000"/>
              </a:solidFill>
              <a:latin typeface="Nunito"/>
            </a:endParaRPr>
          </a:p>
          <a:p>
            <a:endParaRPr lang="en-US" dirty="0">
              <a:solidFill>
                <a:srgbClr val="000000"/>
              </a:solidFill>
              <a:latin typeface="Arial Narrow"/>
            </a:endParaRPr>
          </a:p>
          <a:p>
            <a:r>
              <a:rPr lang="en-US" dirty="0">
                <a:solidFill>
                  <a:srgbClr val="000000"/>
                </a:solidFill>
                <a:latin typeface="Arial Narrow"/>
              </a:rPr>
              <a:t>Traditionally, no one has bothered to ask people who live in each community or neighborhood what binds your community together. Often, redistricting is done in a top-down way. But the conversation and tools we will go through today with give YOU</a:t>
            </a:r>
            <a:r>
              <a:rPr lang="en-US" sz="1200" b="0" i="0" u="none" strike="noStrike" dirty="0">
                <a:solidFill>
                  <a:srgbClr val="000000"/>
                </a:solidFill>
                <a:effectLst/>
                <a:latin typeface="Arial Narrow"/>
              </a:rPr>
              <a:t> </a:t>
            </a:r>
            <a:r>
              <a:rPr lang="en-US" dirty="0">
                <a:solidFill>
                  <a:srgbClr val="000000"/>
                </a:solidFill>
                <a:latin typeface="Arial Narrow"/>
              </a:rPr>
              <a:t>the power to define</a:t>
            </a:r>
            <a:r>
              <a:rPr lang="en-US" sz="1200" b="0" i="0" u="none" strike="noStrike" dirty="0">
                <a:solidFill>
                  <a:srgbClr val="000000"/>
                </a:solidFill>
                <a:effectLst/>
                <a:latin typeface="Arial Narrow"/>
              </a:rPr>
              <a:t> </a:t>
            </a:r>
            <a:r>
              <a:rPr lang="en-US" dirty="0">
                <a:solidFill>
                  <a:srgbClr val="000000"/>
                </a:solidFill>
                <a:latin typeface="Arial Narrow"/>
              </a:rPr>
              <a:t>your own</a:t>
            </a:r>
            <a:r>
              <a:rPr lang="en-US" sz="1200" b="0" i="0" u="none" strike="noStrike" dirty="0">
                <a:solidFill>
                  <a:srgbClr val="000000"/>
                </a:solidFill>
                <a:effectLst/>
                <a:latin typeface="Arial Narrow"/>
              </a:rPr>
              <a:t> </a:t>
            </a:r>
            <a:r>
              <a:rPr lang="en-US" dirty="0">
                <a:solidFill>
                  <a:srgbClr val="000000"/>
                </a:solidFill>
                <a:latin typeface="Arial Narrow"/>
              </a:rPr>
              <a:t>community</a:t>
            </a:r>
            <a:r>
              <a:rPr lang="en-US" sz="1200" b="0" i="0" u="none" strike="noStrike" dirty="0">
                <a:solidFill>
                  <a:srgbClr val="000000"/>
                </a:solidFill>
                <a:effectLst/>
                <a:latin typeface="Arial Narrow"/>
              </a:rPr>
              <a:t>!</a:t>
            </a:r>
            <a:r>
              <a:rPr lang="en-US" dirty="0">
                <a:solidFill>
                  <a:srgbClr val="000000"/>
                </a:solidFill>
                <a:latin typeface="Arial Narrow"/>
              </a:rPr>
              <a:t> </a:t>
            </a:r>
            <a:endParaRPr lang="en-US" sz="1000" dirty="0">
              <a:solidFill>
                <a:srgbClr val="000000"/>
              </a:solidFill>
              <a:latin typeface="Nunito"/>
            </a:endParaRPr>
          </a:p>
          <a:p>
            <a:endParaRPr lang="en-US" dirty="0">
              <a:solidFill>
                <a:srgbClr val="000000"/>
              </a:solidFill>
              <a:latin typeface="Arial Narrow"/>
            </a:endParaRPr>
          </a:p>
          <a:p>
            <a:r>
              <a:rPr lang="en-US" b="1" dirty="0"/>
              <a:t>Keeping communities together gives us a stronger voice in government!</a:t>
            </a:r>
            <a:endParaRPr lang="en-US" dirty="0"/>
          </a:p>
        </p:txBody>
      </p:sp>
      <p:sp>
        <p:nvSpPr>
          <p:cNvPr id="4" name="Slide Number Placeholder 3"/>
          <p:cNvSpPr>
            <a:spLocks noGrp="1"/>
          </p:cNvSpPr>
          <p:nvPr>
            <p:ph type="sldNum" sz="quarter" idx="5"/>
          </p:nvPr>
        </p:nvSpPr>
        <p:spPr/>
        <p:txBody>
          <a:bodyPr/>
          <a:lstStyle/>
          <a:p>
            <a:fld id="{A98CEA7C-CFC9-46E8-B8E5-1F6A6DC3F83E}" type="slidenum">
              <a:rPr lang="en-US" smtClean="0"/>
              <a:t>5</a:t>
            </a:fld>
            <a:endParaRPr lang="en-US"/>
          </a:p>
        </p:txBody>
      </p:sp>
    </p:spTree>
    <p:extLst>
      <p:ext uri="{BB962C8B-B14F-4D97-AF65-F5344CB8AC3E}">
        <p14:creationId xmlns:p14="http://schemas.microsoft.com/office/powerpoint/2010/main" val="3247665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Community Mapping is the first step of Redistricting. It starts with having local conversations about our communities, and what the Culture, Concerns and Counts are of each. We'll look for stories that connect community identity with impact. We can start this community mapping now, before the 2020 census data for redistricting is released.  We can use American Community Survey data and free mapping apps to bolster the case we're making for each community. </a:t>
            </a:r>
          </a:p>
        </p:txBody>
      </p:sp>
      <p:sp>
        <p:nvSpPr>
          <p:cNvPr id="4" name="Slide Number Placeholder 3"/>
          <p:cNvSpPr>
            <a:spLocks noGrp="1"/>
          </p:cNvSpPr>
          <p:nvPr>
            <p:ph type="sldNum" sz="quarter" idx="5"/>
          </p:nvPr>
        </p:nvSpPr>
        <p:spPr/>
        <p:txBody>
          <a:bodyPr/>
          <a:lstStyle/>
          <a:p>
            <a:fld id="{230A6FB6-FC1F-4574-BF24-E87E9ADC047F}" type="slidenum">
              <a:rPr lang="en-US" smtClean="0"/>
              <a:t>6</a:t>
            </a:fld>
            <a:endParaRPr lang="en-US"/>
          </a:p>
        </p:txBody>
      </p:sp>
    </p:spTree>
    <p:extLst>
      <p:ext uri="{BB962C8B-B14F-4D97-AF65-F5344CB8AC3E}">
        <p14:creationId xmlns:p14="http://schemas.microsoft.com/office/powerpoint/2010/main" val="682906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is community mapping? Let’s look an example of a community – this is Calista, in western Alaska.</a:t>
            </a:r>
          </a:p>
          <a:p>
            <a:endParaRPr lang="en-US" dirty="0"/>
          </a:p>
          <a:p>
            <a:r>
              <a:rPr lang="en-US" dirty="0"/>
              <a:t>(Look at the quote)</a:t>
            </a:r>
          </a:p>
          <a:p>
            <a:endParaRPr lang="en-US" dirty="0"/>
          </a:p>
          <a:p>
            <a:r>
              <a:rPr lang="en-US" dirty="0"/>
              <a:t>In this example, Walter </a:t>
            </a:r>
            <a:r>
              <a:rPr lang="en-US" dirty="0" err="1"/>
              <a:t>Featherly</a:t>
            </a:r>
            <a:r>
              <a:rPr lang="en-US" dirty="0"/>
              <a:t> talks about the identity of this Alaskan community of Calista. He describes the location of the community – in the Yukon-Kuskokwim Delta region ow Western Alaska. Walter also talks about challenges in community regarding barriers to transportation, sometimes only through river ice roads. </a:t>
            </a:r>
          </a:p>
        </p:txBody>
      </p:sp>
      <p:sp>
        <p:nvSpPr>
          <p:cNvPr id="4" name="Slide Number Placeholder 3"/>
          <p:cNvSpPr>
            <a:spLocks noGrp="1"/>
          </p:cNvSpPr>
          <p:nvPr>
            <p:ph type="sldNum" sz="quarter" idx="5"/>
          </p:nvPr>
        </p:nvSpPr>
        <p:spPr/>
        <p:txBody>
          <a:bodyPr/>
          <a:lstStyle/>
          <a:p>
            <a:fld id="{230A6FB6-FC1F-4574-BF24-E87E9ADC047F}" type="slidenum">
              <a:rPr lang="en-US" smtClean="0"/>
              <a:t>7</a:t>
            </a:fld>
            <a:endParaRPr lang="en-US"/>
          </a:p>
        </p:txBody>
      </p:sp>
    </p:spTree>
    <p:extLst>
      <p:ext uri="{BB962C8B-B14F-4D97-AF65-F5344CB8AC3E}">
        <p14:creationId xmlns:p14="http://schemas.microsoft.com/office/powerpoint/2010/main" val="779798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does Community Mapping fit into redistricting? </a:t>
            </a:r>
          </a:p>
          <a:p>
            <a:endParaRPr lang="en-US" dirty="0"/>
          </a:p>
          <a:p>
            <a:r>
              <a:rPr lang="en-US" dirty="0"/>
              <a:t>CLICK FORWARD</a:t>
            </a:r>
          </a:p>
          <a:p>
            <a:r>
              <a:rPr lang="en-US" dirty="0"/>
              <a:t>After many communities have mapped themselves, we will want to BUILD COALITIONS to work through where there are shared interests. There is always strength in numbers, so anytime we can, we should identify places where is there is agreement. We will also need to be aware of places where there is not agreement. Coalition building should be constant. It can be critical to overcoming political opposition. We should always ask who else needs to be at the table.</a:t>
            </a:r>
          </a:p>
          <a:p>
            <a:endParaRPr lang="en-US" dirty="0"/>
          </a:p>
          <a:p>
            <a:r>
              <a:rPr lang="en-US" dirty="0"/>
              <a:t>CLICK FORWARD</a:t>
            </a:r>
          </a:p>
          <a:p>
            <a:r>
              <a:rPr lang="en-US" dirty="0"/>
              <a:t>Last but not least, this all builds up to DISTRICT MAPPING. In most places, every level of government needs to be redistricted – from school boards to city councils to state legislatures and congress. We are focusing on teaching you how to map your communities. There are ally groups that will look at you have mapped your community, think about what coalitions are advocating for, and use all of that to draw district maps. </a:t>
            </a:r>
          </a:p>
          <a:p>
            <a:endParaRPr lang="en-US" dirty="0"/>
          </a:p>
          <a:p>
            <a:r>
              <a:rPr lang="en-US" dirty="0"/>
              <a:t>Mapping districts can be complicated because there are a lot of factors to take into consideration, like making sure the districts are close to their ideal population and making sure they comply with the Voting Rights Act where there are minority populations. State constitutions or local charters might list additional criteria to consider. We won’t go in depth into how to draw districts, but you can find resources and groups that you can consult with or take trainings with on the CHARGE HUB website. </a:t>
            </a:r>
          </a:p>
        </p:txBody>
      </p:sp>
      <p:sp>
        <p:nvSpPr>
          <p:cNvPr id="4" name="Slide Number Placeholder 3"/>
          <p:cNvSpPr>
            <a:spLocks noGrp="1"/>
          </p:cNvSpPr>
          <p:nvPr>
            <p:ph type="sldNum" sz="quarter" idx="5"/>
          </p:nvPr>
        </p:nvSpPr>
        <p:spPr/>
        <p:txBody>
          <a:bodyPr/>
          <a:lstStyle/>
          <a:p>
            <a:fld id="{230A6FB6-FC1F-4574-BF24-E87E9ADC047F}" type="slidenum">
              <a:rPr lang="en-US" smtClean="0"/>
              <a:t>8</a:t>
            </a:fld>
            <a:endParaRPr lang="en-US"/>
          </a:p>
        </p:txBody>
      </p:sp>
    </p:spTree>
    <p:extLst>
      <p:ext uri="{BB962C8B-B14F-4D97-AF65-F5344CB8AC3E}">
        <p14:creationId xmlns:p14="http://schemas.microsoft.com/office/powerpoint/2010/main" val="1000254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Let's talk a little bit about why community mapping matters. First, mapping communities can serve as the building blocks for drawing the districts in a city or state. </a:t>
            </a:r>
          </a:p>
          <a:p>
            <a:endParaRPr lang="en-US" dirty="0">
              <a:cs typeface="Calibri"/>
            </a:endParaRPr>
          </a:p>
          <a:p>
            <a:r>
              <a:rPr lang="en-US" dirty="0">
                <a:cs typeface="Calibri"/>
              </a:rPr>
              <a:t>Second, by collecting and telling community stories, we can center our communities in redistricting, so we are not an afterthought, but considered from the start. </a:t>
            </a:r>
          </a:p>
          <a:p>
            <a:endParaRPr lang="en-US" dirty="0">
              <a:cs typeface="Calibri"/>
            </a:endParaRPr>
          </a:p>
          <a:p>
            <a:r>
              <a:rPr lang="en-US" dirty="0">
                <a:cs typeface="Calibri"/>
              </a:rPr>
              <a:t>Telling compelling community stories is essential to changing how the media covers redistricting – from just covering it is as political power struggle between insiders to talking about the impact on people’s lives.</a:t>
            </a:r>
          </a:p>
          <a:p>
            <a:endParaRPr lang="en-US" dirty="0">
              <a:cs typeface="Calibri"/>
            </a:endParaRPr>
          </a:p>
          <a:p>
            <a:r>
              <a:rPr lang="en-US" dirty="0">
                <a:cs typeface="Calibri"/>
              </a:rPr>
              <a:t>Most importantly, it can make a difference in how the lines are drawn, possibly persuading those who have the power to draw the lines – like lawmakers or commissioners – to consider our communities. And it may be incredibly important evidence for judges to consider if the maps are challenged in court.</a:t>
            </a:r>
            <a:endParaRPr lang="en-US" dirty="0"/>
          </a:p>
        </p:txBody>
      </p:sp>
      <p:sp>
        <p:nvSpPr>
          <p:cNvPr id="4" name="Slide Number Placeholder 3"/>
          <p:cNvSpPr>
            <a:spLocks noGrp="1"/>
          </p:cNvSpPr>
          <p:nvPr>
            <p:ph type="sldNum" sz="quarter" idx="5"/>
          </p:nvPr>
        </p:nvSpPr>
        <p:spPr/>
        <p:txBody>
          <a:bodyPr/>
          <a:lstStyle/>
          <a:p>
            <a:fld id="{230A6FB6-FC1F-4574-BF24-E87E9ADC047F}" type="slidenum">
              <a:rPr lang="en-US" smtClean="0"/>
              <a:t>9</a:t>
            </a:fld>
            <a:endParaRPr lang="en-US"/>
          </a:p>
        </p:txBody>
      </p:sp>
    </p:spTree>
    <p:extLst>
      <p:ext uri="{BB962C8B-B14F-4D97-AF65-F5344CB8AC3E}">
        <p14:creationId xmlns:p14="http://schemas.microsoft.com/office/powerpoint/2010/main" val="3343924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5898F52-2787-4BA2-BBBC-9395E9F86D50}" type="datetimeFigureOut">
              <a:rPr lang="en-US" smtClean="0"/>
              <a:t>4/28/2021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1437681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898F52-2787-4BA2-BBBC-9395E9F86D50}" type="datetimeFigureOut">
              <a:rPr lang="en-US" smtClean="0"/>
              <a:pPr/>
              <a:t>4/28/2021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3558882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5898F52-2787-4BA2-BBBC-9395E9F86D50}" type="datetimeFigureOut">
              <a:rPr lang="en-US" smtClean="0"/>
              <a:pPr/>
              <a:t>4/28/2021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15599580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5898F52-2787-4BA2-BBBC-9395E9F86D50}" type="datetimeFigureOut">
              <a:rPr lang="en-US" smtClean="0"/>
              <a:pPr/>
              <a:t>4/28/2021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8B8A27-DF03-4546-BA93-21C967D57E5C}" type="slidenum">
              <a:rPr lang="en-US" smtClean="0"/>
              <a:pPr/>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t>”</a:t>
            </a:r>
          </a:p>
        </p:txBody>
      </p:sp>
    </p:spTree>
    <p:extLst>
      <p:ext uri="{BB962C8B-B14F-4D97-AF65-F5344CB8AC3E}">
        <p14:creationId xmlns:p14="http://schemas.microsoft.com/office/powerpoint/2010/main" val="9055319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898F52-2787-4BA2-BBBC-9395E9F86D50}" type="datetimeFigureOut">
              <a:rPr lang="en-US" smtClean="0"/>
              <a:pPr/>
              <a:t>4/28/2021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30281718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5898F52-2787-4BA2-BBBC-9395E9F86D50}" type="datetimeFigureOut">
              <a:rPr lang="en-US" smtClean="0"/>
              <a:pPr/>
              <a:t>4/28/2021</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29813426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5898F52-2787-4BA2-BBBC-9395E9F86D50}" type="datetimeFigureOut">
              <a:rPr lang="en-US" smtClean="0"/>
              <a:pPr/>
              <a:t>4/28/2021</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33783071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898F52-2787-4BA2-BBBC-9395E9F86D50}" type="datetimeFigureOut">
              <a:rPr lang="en-US" smtClean="0"/>
              <a:t>4/28/2021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2361455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898F52-2787-4BA2-BBBC-9395E9F86D50}" type="datetimeFigureOut">
              <a:rPr lang="en-US" smtClean="0"/>
              <a:t>4/28/2021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17615243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21" name="Google Shape;21;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33736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p>
            <a:fld id="{B5898F52-2787-4BA2-BBBC-9395E9F86D50}" type="datetimeFigureOut">
              <a:rPr lang="en-US" smtClean="0"/>
              <a:t>4/28/2021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3969710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898F52-2787-4BA2-BBBC-9395E9F86D50}" type="datetimeFigureOut">
              <a:rPr lang="en-US" smtClean="0"/>
              <a:t>4/28/2021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1957820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5898F52-2787-4BA2-BBBC-9395E9F86D50}" type="datetimeFigureOut">
              <a:rPr lang="en-US" smtClean="0"/>
              <a:t>4/28/2021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316167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5898F52-2787-4BA2-BBBC-9395E9F86D50}" type="datetimeFigureOut">
              <a:rPr lang="en-US" smtClean="0"/>
              <a:t>4/28/2021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4200636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p>
            <a:fld id="{B5898F52-2787-4BA2-BBBC-9395E9F86D50}" type="datetimeFigureOut">
              <a:rPr lang="en-US" smtClean="0"/>
              <a:t>4/28/2021</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878179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B5898F52-2787-4BA2-BBBC-9395E9F86D50}" type="datetimeFigureOut">
              <a:rPr lang="en-US" smtClean="0"/>
              <a:t>4/28/2021</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900864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B5898F52-2787-4BA2-BBBC-9395E9F86D50}" type="datetimeFigureOut">
              <a:rPr lang="en-US" smtClean="0"/>
              <a:t>4/28/2021</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1391915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898F52-2787-4BA2-BBBC-9395E9F86D50}" type="datetimeFigureOut">
              <a:rPr lang="en-US" smtClean="0"/>
              <a:t>4/28/2021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155099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B5898F52-2787-4BA2-BBBC-9395E9F86D50}" type="datetimeFigureOut">
              <a:rPr lang="en-US" smtClean="0"/>
              <a:pPr/>
              <a:t>4/28/2021</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4C8B8A27-DF03-4546-BA93-21C967D57E5C}" type="slidenum">
              <a:rPr lang="en-US" smtClean="0"/>
              <a:pPr/>
              <a:t>‹#›</a:t>
            </a:fld>
            <a:endParaRPr lang="en-US"/>
          </a:p>
        </p:txBody>
      </p:sp>
    </p:spTree>
    <p:extLst>
      <p:ext uri="{BB962C8B-B14F-4D97-AF65-F5344CB8AC3E}">
        <p14:creationId xmlns:p14="http://schemas.microsoft.com/office/powerpoint/2010/main" val="2809977588"/>
      </p:ext>
    </p:extLst>
  </p:cSld>
  <p:clrMap bg1="dk1" tx1="lt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9.jpeg"/><Relationship Id="rId7"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hyperlink" Target="https://designthinkingformuseums.net/2017/06/06/how-the-chm-is-using-hcd/" TargetMode="External"/><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21.jpeg"/><Relationship Id="rId5" Type="http://schemas.openxmlformats.org/officeDocument/2006/relationships/image" Target="../media/image8.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8" Type="http://schemas.openxmlformats.org/officeDocument/2006/relationships/hyperlink" Target="http://www.freestockphotos.biz/stockphoto/16433" TargetMode="External"/><Relationship Id="rId3" Type="http://schemas.openxmlformats.org/officeDocument/2006/relationships/image" Target="../media/image7.png"/><Relationship Id="rId7"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8.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openxmlformats.org/officeDocument/2006/relationships/hyperlink" Target="https://tnccsdv100.pressbooks.com/chapter/diversity-and-inclusion/" TargetMode="External"/><Relationship Id="rId3" Type="http://schemas.openxmlformats.org/officeDocument/2006/relationships/image" Target="../media/image7.png"/><Relationship Id="rId7"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8.png"/><Relationship Id="rId4" Type="http://schemas.microsoft.com/office/2007/relationships/hdphoto" Target="../media/hdphoto2.wdp"/><Relationship Id="rId9" Type="http://schemas.openxmlformats.org/officeDocument/2006/relationships/hyperlink" Target="https://creativecommons.org/licenses/by/3.0/"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opentextbc.ca/studentsuccess/chapter/examine-applicable-strategies/" TargetMode="External"/><Relationship Id="rId3" Type="http://schemas.openxmlformats.org/officeDocument/2006/relationships/image" Target="../media/image7.png"/><Relationship Id="rId7"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8.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8.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8" Type="http://schemas.openxmlformats.org/officeDocument/2006/relationships/hyperlink" Target="https://creativecommons.org/licenses/by-nc/3.0/" TargetMode="External"/><Relationship Id="rId3" Type="http://schemas.openxmlformats.org/officeDocument/2006/relationships/image" Target="../media/image7.png"/><Relationship Id="rId7" Type="http://schemas.openxmlformats.org/officeDocument/2006/relationships/hyperlink" Target="https://knightfoundation.org/articles/institute-of-hip-hop-entrepreneurship-philly/"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8.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8.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8.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11.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7.png"/><Relationship Id="rId7"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3.jpeg"/><Relationship Id="rId5" Type="http://schemas.openxmlformats.org/officeDocument/2006/relationships/image" Target="../media/image8.png"/><Relationship Id="rId4" Type="http://schemas.microsoft.com/office/2007/relationships/hdphoto" Target="../media/hdphoto2.wdp"/><Relationship Id="rId9"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11.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7">
            <a:extLst>
              <a:ext uri="{FF2B5EF4-FFF2-40B4-BE49-F238E27FC236}">
                <a16:creationId xmlns:a16="http://schemas.microsoft.com/office/drawing/2014/main" id="{FBF13DDA-ACCB-46E6-A7AA-566FC93FD1DB}"/>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a:off x="4652" y="938"/>
            <a:ext cx="12186788" cy="6845517"/>
          </a:xfrm>
          <a:prstGeom prst="rect">
            <a:avLst/>
          </a:prstGeom>
        </p:spPr>
      </p:pic>
      <p:pic>
        <p:nvPicPr>
          <p:cNvPr id="4" name="Picture 3" descr="Abstract aqua blue blurred bokeh background">
            <a:extLst>
              <a:ext uri="{FF2B5EF4-FFF2-40B4-BE49-F238E27FC236}">
                <a16:creationId xmlns:a16="http://schemas.microsoft.com/office/drawing/2014/main" id="{5C4855AD-9FEB-4206-99BA-35CE6F02417E}"/>
              </a:ext>
            </a:extLst>
          </p:cNvPr>
          <p:cNvPicPr>
            <a:picLocks noChangeAspect="1"/>
          </p:cNvPicPr>
          <p:nvPr/>
        </p:nvPicPr>
        <p:blipFill rotWithShape="1">
          <a:blip r:embed="rId5">
            <a:alphaModFix amt="85000"/>
            <a:duotone>
              <a:prstClr val="black"/>
              <a:schemeClr val="accent4">
                <a:tint val="45000"/>
                <a:satMod val="400000"/>
              </a:schemeClr>
            </a:duotone>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b="80671"/>
          <a:stretch/>
        </p:blipFill>
        <p:spPr>
          <a:xfrm>
            <a:off x="-4652" y="4257206"/>
            <a:ext cx="12192000" cy="1629049"/>
          </a:xfrm>
          <a:prstGeom prst="rect">
            <a:avLst/>
          </a:prstGeom>
        </p:spPr>
      </p:pic>
      <p:sp>
        <p:nvSpPr>
          <p:cNvPr id="7" name="TextBox 6">
            <a:extLst>
              <a:ext uri="{FF2B5EF4-FFF2-40B4-BE49-F238E27FC236}">
                <a16:creationId xmlns:a16="http://schemas.microsoft.com/office/drawing/2014/main" id="{FB4528DD-E128-40B3-90AC-3B58E66EFBEA}"/>
              </a:ext>
            </a:extLst>
          </p:cNvPr>
          <p:cNvSpPr txBox="1"/>
          <p:nvPr/>
        </p:nvSpPr>
        <p:spPr>
          <a:xfrm>
            <a:off x="13396" y="4406900"/>
            <a:ext cx="12187348" cy="1446550"/>
          </a:xfrm>
          <a:prstGeom prst="rect">
            <a:avLst/>
          </a:prstGeom>
          <a:noFill/>
        </p:spPr>
        <p:txBody>
          <a:bodyPr wrap="square">
            <a:spAutoFit/>
          </a:bodyPr>
          <a:lstStyle/>
          <a:p>
            <a:pPr algn="ctr"/>
            <a:r>
              <a:rPr lang="en-US" sz="4800" b="1">
                <a:solidFill>
                  <a:schemeClr val="bg1"/>
                </a:solidFill>
                <a:latin typeface="Univers" panose="020B0503020202020204" pitchFamily="34" charset="0"/>
              </a:rPr>
              <a:t>Mapping Our Communities</a:t>
            </a:r>
          </a:p>
          <a:p>
            <a:pPr algn="ctr"/>
            <a:r>
              <a:rPr lang="en-US" sz="4000" b="1" i="1">
                <a:solidFill>
                  <a:schemeClr val="bg1"/>
                </a:solidFill>
                <a:latin typeface="Univers Light" panose="020B0403020202020204" pitchFamily="34" charset="0"/>
              </a:rPr>
              <a:t>Training for Trainers</a:t>
            </a:r>
          </a:p>
        </p:txBody>
      </p:sp>
      <p:pic>
        <p:nvPicPr>
          <p:cNvPr id="5" name="Picture 4" descr="Diagram&#10;&#10;Description automatically generated">
            <a:extLst>
              <a:ext uri="{FF2B5EF4-FFF2-40B4-BE49-F238E27FC236}">
                <a16:creationId xmlns:a16="http://schemas.microsoft.com/office/drawing/2014/main" id="{24C5E751-C1F5-4D65-861A-AC7E10A7C4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04" y="4406900"/>
            <a:ext cx="1988932" cy="1389473"/>
          </a:xfrm>
          <a:prstGeom prst="rect">
            <a:avLst/>
          </a:prstGeom>
        </p:spPr>
      </p:pic>
    </p:spTree>
    <p:extLst>
      <p:ext uri="{BB962C8B-B14F-4D97-AF65-F5344CB8AC3E}">
        <p14:creationId xmlns:p14="http://schemas.microsoft.com/office/powerpoint/2010/main" val="8183454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1871-8AB3-4521-9729-C0329CF00257}"/>
              </a:ext>
            </a:extLst>
          </p:cNvPr>
          <p:cNvSpPr>
            <a:spLocks noGrp="1"/>
          </p:cNvSpPr>
          <p:nvPr>
            <p:ph type="title"/>
          </p:nvPr>
        </p:nvSpPr>
        <p:spPr>
          <a:xfrm>
            <a:off x="4090785" y="1767102"/>
            <a:ext cx="4383484" cy="738546"/>
          </a:xfrm>
        </p:spPr>
        <p:txBody>
          <a:bodyPr>
            <a:normAutofit/>
          </a:bodyPr>
          <a:lstStyle/>
          <a:p>
            <a:r>
              <a:rPr lang="en-US" b="1">
                <a:solidFill>
                  <a:srgbClr val="7030A0"/>
                </a:solidFill>
                <a:latin typeface="Univers Condensed Light" panose="020B0306020202040204" pitchFamily="34" charset="0"/>
              </a:rPr>
              <a:t>A Role for Everyone </a:t>
            </a:r>
          </a:p>
        </p:txBody>
      </p:sp>
      <p:sp>
        <p:nvSpPr>
          <p:cNvPr id="3" name="Content Placeholder 2">
            <a:extLst>
              <a:ext uri="{FF2B5EF4-FFF2-40B4-BE49-F238E27FC236}">
                <a16:creationId xmlns:a16="http://schemas.microsoft.com/office/drawing/2014/main" id="{5183F986-CA33-4C10-BFD2-CD98FC2649CD}"/>
              </a:ext>
            </a:extLst>
          </p:cNvPr>
          <p:cNvSpPr>
            <a:spLocks noGrp="1"/>
          </p:cNvSpPr>
          <p:nvPr>
            <p:ph idx="1"/>
          </p:nvPr>
        </p:nvSpPr>
        <p:spPr>
          <a:xfrm>
            <a:off x="4090785" y="2644685"/>
            <a:ext cx="4383484" cy="3835574"/>
          </a:xfrm>
        </p:spPr>
        <p:txBody>
          <a:bodyPr vert="horz" lIns="91440" tIns="45720" rIns="91440" bIns="45720" rtlCol="0" anchor="t">
            <a:normAutofit/>
          </a:bodyPr>
          <a:lstStyle/>
          <a:p>
            <a:r>
              <a:rPr lang="en-US" sz="1800" b="1">
                <a:solidFill>
                  <a:schemeClr val="bg1"/>
                </a:solidFill>
                <a:latin typeface="Univers Condensed" panose="020B0506020202050204" pitchFamily="34" charset="0"/>
              </a:rPr>
              <a:t>Facilitator:</a:t>
            </a:r>
            <a:r>
              <a:rPr lang="en-US" sz="1800">
                <a:solidFill>
                  <a:schemeClr val="bg1"/>
                </a:solidFill>
                <a:latin typeface="Univers Condensed" panose="020B0506020202050204" pitchFamily="34" charset="0"/>
              </a:rPr>
              <a:t> person who gets the conversation going in a group about their community.</a:t>
            </a:r>
          </a:p>
          <a:p>
            <a:r>
              <a:rPr lang="en-US" sz="1800" b="1">
                <a:solidFill>
                  <a:schemeClr val="bg1"/>
                </a:solidFill>
                <a:latin typeface="Univers Condensed" panose="020B0506020202050204" pitchFamily="34" charset="0"/>
              </a:rPr>
              <a:t>Community Mapper:</a:t>
            </a:r>
            <a:r>
              <a:rPr lang="en-US" sz="1800">
                <a:solidFill>
                  <a:schemeClr val="bg1"/>
                </a:solidFill>
                <a:latin typeface="Univers Condensed" panose="020B0506020202050204" pitchFamily="34" charset="0"/>
              </a:rPr>
              <a:t> person who listens to the community conversation to draw a community map</a:t>
            </a:r>
          </a:p>
          <a:p>
            <a:r>
              <a:rPr lang="en-US" sz="1800" b="1">
                <a:solidFill>
                  <a:schemeClr val="bg1"/>
                </a:solidFill>
                <a:latin typeface="Univers Condensed" panose="020B0506020202050204" pitchFamily="34" charset="0"/>
              </a:rPr>
              <a:t>Ambassador:</a:t>
            </a:r>
            <a:r>
              <a:rPr lang="en-US" sz="1800">
                <a:solidFill>
                  <a:schemeClr val="bg1"/>
                </a:solidFill>
                <a:latin typeface="Univers Condensed" panose="020B0506020202050204" pitchFamily="34" charset="0"/>
              </a:rPr>
              <a:t> the one who spreads the word to invite people to the community workshop. </a:t>
            </a:r>
          </a:p>
          <a:p>
            <a:pPr>
              <a:buClr>
                <a:srgbClr val="A2B5AF"/>
              </a:buClr>
            </a:pPr>
            <a:r>
              <a:rPr lang="en-US" sz="1800" b="1">
                <a:solidFill>
                  <a:schemeClr val="bg1"/>
                </a:solidFill>
                <a:latin typeface="Univers Condensed" panose="020B0506020202050204" pitchFamily="34" charset="0"/>
              </a:rPr>
              <a:t>Helper:</a:t>
            </a:r>
            <a:r>
              <a:rPr lang="en-US" sz="1800">
                <a:solidFill>
                  <a:schemeClr val="bg1"/>
                </a:solidFill>
                <a:latin typeface="Univers Condensed" panose="020B0506020202050204" pitchFamily="34" charset="0"/>
              </a:rPr>
              <a:t> people who assist to make sure community workshop run smoothly</a:t>
            </a:r>
          </a:p>
        </p:txBody>
      </p:sp>
      <p:pic>
        <p:nvPicPr>
          <p:cNvPr id="5" name="Picture 5" descr="A picture containing text, person, indoor, computer&#10;&#10;Description automatically generated">
            <a:extLst>
              <a:ext uri="{FF2B5EF4-FFF2-40B4-BE49-F238E27FC236}">
                <a16:creationId xmlns:a16="http://schemas.microsoft.com/office/drawing/2014/main" id="{154B105E-5882-44CD-AD7A-D7C69274D39C}"/>
              </a:ext>
            </a:extLst>
          </p:cNvPr>
          <p:cNvPicPr>
            <a:picLocks noChangeAspect="1"/>
          </p:cNvPicPr>
          <p:nvPr/>
        </p:nvPicPr>
        <p:blipFill rotWithShape="1">
          <a:blip r:embed="rId3">
            <a:duotone>
              <a:prstClr val="black"/>
              <a:schemeClr val="accent6">
                <a:tint val="45000"/>
                <a:satMod val="400000"/>
              </a:schemeClr>
            </a:duotone>
          </a:blip>
          <a:srcRect l="15973" r="19311" b="-2"/>
          <a:stretch/>
        </p:blipFill>
        <p:spPr>
          <a:xfrm>
            <a:off x="129652" y="2064704"/>
            <a:ext cx="3718560" cy="3721499"/>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4" name="Picture 4" descr="A picture containing person, indoor, crowd&#10;&#10;Description automatically generated">
            <a:extLst>
              <a:ext uri="{FF2B5EF4-FFF2-40B4-BE49-F238E27FC236}">
                <a16:creationId xmlns:a16="http://schemas.microsoft.com/office/drawing/2014/main" id="{DA233411-954D-4CB2-9CE4-48D71083A327}"/>
              </a:ext>
            </a:extLst>
          </p:cNvPr>
          <p:cNvPicPr>
            <a:picLocks noChangeAspect="1"/>
          </p:cNvPicPr>
          <p:nvPr/>
        </p:nvPicPr>
        <p:blipFill rotWithShape="1">
          <a:blip r:embed="rId4">
            <a:duotone>
              <a:prstClr val="black"/>
              <a:schemeClr val="accent6">
                <a:tint val="45000"/>
                <a:satMod val="400000"/>
              </a:schemeClr>
            </a:duotone>
          </a:blip>
          <a:srcRect l="160" t="1340" r="31963" b="2"/>
          <a:stretch/>
        </p:blipFill>
        <p:spPr>
          <a:xfrm>
            <a:off x="8474269" y="3310105"/>
            <a:ext cx="3038177" cy="3135242"/>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76" name="Picture 75" descr="Abstract aqua blue blurred bokeh background">
            <a:extLst>
              <a:ext uri="{FF2B5EF4-FFF2-40B4-BE49-F238E27FC236}">
                <a16:creationId xmlns:a16="http://schemas.microsoft.com/office/drawing/2014/main" id="{D1020E12-0786-4673-9C0F-F47A1DCFFFFE}"/>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b="80671"/>
          <a:stretch/>
        </p:blipFill>
        <p:spPr>
          <a:xfrm>
            <a:off x="0" y="0"/>
            <a:ext cx="12192000" cy="1629049"/>
          </a:xfrm>
          <a:prstGeom prst="rect">
            <a:avLst/>
          </a:prstGeom>
        </p:spPr>
      </p:pic>
      <p:pic>
        <p:nvPicPr>
          <p:cNvPr id="77" name="Picture 76" descr="Diagram&#10;&#10;Description automatically generated">
            <a:extLst>
              <a:ext uri="{FF2B5EF4-FFF2-40B4-BE49-F238E27FC236}">
                <a16:creationId xmlns:a16="http://schemas.microsoft.com/office/drawing/2014/main" id="{BA8C6211-BDB4-48B5-862A-3501E461D7E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19787"/>
            <a:ext cx="1988932" cy="1389473"/>
          </a:xfrm>
          <a:prstGeom prst="rect">
            <a:avLst/>
          </a:prstGeom>
        </p:spPr>
      </p:pic>
      <p:sp>
        <p:nvSpPr>
          <p:cNvPr id="78" name="TextBox 77">
            <a:extLst>
              <a:ext uri="{FF2B5EF4-FFF2-40B4-BE49-F238E27FC236}">
                <a16:creationId xmlns:a16="http://schemas.microsoft.com/office/drawing/2014/main" id="{6FF0B179-5F57-47CB-8528-23BFEBD0CF12}"/>
              </a:ext>
            </a:extLst>
          </p:cNvPr>
          <p:cNvSpPr txBox="1"/>
          <p:nvPr/>
        </p:nvSpPr>
        <p:spPr>
          <a:xfrm>
            <a:off x="1988932" y="507326"/>
            <a:ext cx="991325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chemeClr val="bg1"/>
                </a:solidFill>
                <a:latin typeface="Univers Condensed" panose="020B0506020202050204" pitchFamily="34" charset="0"/>
              </a:rPr>
              <a:t>Community Mapping: </a:t>
            </a:r>
            <a:r>
              <a:rPr lang="en-US" sz="4000" b="1">
                <a:solidFill>
                  <a:schemeClr val="bg1"/>
                </a:solidFill>
                <a:latin typeface="Univers Condensed Light" panose="020B0306020202040204" pitchFamily="34" charset="0"/>
              </a:rPr>
              <a:t>How to run a workshop</a:t>
            </a:r>
          </a:p>
        </p:txBody>
      </p:sp>
      <p:pic>
        <p:nvPicPr>
          <p:cNvPr id="79" name="Picture 7">
            <a:extLst>
              <a:ext uri="{FF2B5EF4-FFF2-40B4-BE49-F238E27FC236}">
                <a16:creationId xmlns:a16="http://schemas.microsoft.com/office/drawing/2014/main" id="{FBB56909-F50D-4DC0-B2E5-53E8BC2632BD}"/>
              </a:ext>
            </a:extLst>
          </p:cNvPr>
          <p:cNvPicPr>
            <a:picLocks noChangeAspect="1"/>
          </p:cNvPicPr>
          <p:nvPr/>
        </p:nvPicPr>
        <p:blipFill rotWithShape="1">
          <a:blip r:embed="rId8"/>
          <a:srcRect l="-1356" r="-339" b="40000"/>
          <a:stretch/>
        </p:blipFill>
        <p:spPr>
          <a:xfrm>
            <a:off x="10367876" y="6554760"/>
            <a:ext cx="1769481" cy="264555"/>
          </a:xfrm>
          <a:prstGeom prst="rect">
            <a:avLst/>
          </a:prstGeom>
        </p:spPr>
      </p:pic>
      <p:sp>
        <p:nvSpPr>
          <p:cNvPr id="80" name="TextBox 79">
            <a:extLst>
              <a:ext uri="{FF2B5EF4-FFF2-40B4-BE49-F238E27FC236}">
                <a16:creationId xmlns:a16="http://schemas.microsoft.com/office/drawing/2014/main" id="{DAC0FE04-9F75-4A8D-AE06-8B686A09A29A}"/>
              </a:ext>
            </a:extLst>
          </p:cNvPr>
          <p:cNvSpPr txBox="1"/>
          <p:nvPr/>
        </p:nvSpPr>
        <p:spPr>
          <a:xfrm>
            <a:off x="10955320" y="6335934"/>
            <a:ext cx="1236680" cy="286232"/>
          </a:xfrm>
          <a:prstGeom prst="rect">
            <a:avLst/>
          </a:prstGeom>
          <a:noFill/>
        </p:spPr>
        <p:txBody>
          <a:bodyPr wrap="square" rtlCol="0">
            <a:spAutoFit/>
          </a:bodyPr>
          <a:lstStyle/>
          <a:p>
            <a:pPr algn="r">
              <a:lnSpc>
                <a:spcPct val="90000"/>
              </a:lnSpc>
            </a:pPr>
            <a:r>
              <a:rPr lang="en-US" sz="1400">
                <a:solidFill>
                  <a:srgbClr val="BBEE9E"/>
                </a:solidFill>
                <a:latin typeface="Univers Condensed" panose="020B0503020202020204" pitchFamily="34" charset="0"/>
              </a:rPr>
              <a:t>Created by </a:t>
            </a:r>
          </a:p>
        </p:txBody>
      </p:sp>
    </p:spTree>
    <p:extLst>
      <p:ext uri="{BB962C8B-B14F-4D97-AF65-F5344CB8AC3E}">
        <p14:creationId xmlns:p14="http://schemas.microsoft.com/office/powerpoint/2010/main" val="38813374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115"/>
        <p:cNvGrpSpPr/>
        <p:nvPr/>
      </p:nvGrpSpPr>
      <p:grpSpPr>
        <a:xfrm>
          <a:off x="0" y="0"/>
          <a:ext cx="0" cy="0"/>
          <a:chOff x="0" y="0"/>
          <a:chExt cx="0" cy="0"/>
        </a:xfrm>
      </p:grpSpPr>
      <p:sp>
        <p:nvSpPr>
          <p:cNvPr id="117" name="Google Shape;117;p21"/>
          <p:cNvSpPr txBox="1"/>
          <p:nvPr/>
        </p:nvSpPr>
        <p:spPr>
          <a:xfrm>
            <a:off x="4030980" y="1648250"/>
            <a:ext cx="7871210" cy="4830800"/>
          </a:xfrm>
          <a:prstGeom prst="rect">
            <a:avLst/>
          </a:prstGeom>
          <a:noFill/>
          <a:ln>
            <a:noFill/>
          </a:ln>
        </p:spPr>
        <p:txBody>
          <a:bodyPr spcFirstLastPara="1" wrap="square" lIns="121900" tIns="121900" rIns="121900" bIns="121900" anchor="t" anchorCtr="0">
            <a:noAutofit/>
          </a:bodyPr>
          <a:lstStyle/>
          <a:p>
            <a:pPr marL="608965" indent="-456565">
              <a:lnSpc>
                <a:spcPct val="115000"/>
              </a:lnSpc>
              <a:buClr>
                <a:srgbClr val="7030A0"/>
              </a:buClr>
              <a:buSzPts val="1800"/>
              <a:buFont typeface="Wingdings 3" panose="05040102010807070707" pitchFamily="18" charset="2"/>
              <a:buChar char="u"/>
            </a:pPr>
            <a:r>
              <a:rPr lang="en-US" sz="3600" b="1" dirty="0">
                <a:solidFill>
                  <a:schemeClr val="bg1"/>
                </a:solidFill>
                <a:latin typeface="Univers Condensed" panose="020B0506020202050204" pitchFamily="34" charset="0"/>
                <a:ea typeface="Nunito"/>
                <a:cs typeface="Nunito"/>
                <a:sym typeface="Nunito"/>
              </a:rPr>
              <a:t>Introduce yourself. </a:t>
            </a:r>
          </a:p>
          <a:p>
            <a:pPr marL="609600" lvl="1">
              <a:lnSpc>
                <a:spcPct val="115000"/>
              </a:lnSpc>
              <a:buClr>
                <a:srgbClr val="7030A0"/>
              </a:buClr>
              <a:buSzPts val="1800"/>
            </a:pPr>
            <a:r>
              <a:rPr lang="en-US" sz="3600" b="1" dirty="0">
                <a:solidFill>
                  <a:schemeClr val="bg1"/>
                </a:solidFill>
                <a:latin typeface="Univers Condensed" panose="020B0506020202050204" pitchFamily="34" charset="0"/>
                <a:ea typeface="Nunito"/>
                <a:cs typeface="Nunito"/>
                <a:sym typeface="Nunito"/>
              </a:rPr>
              <a:t>What makes our community </a:t>
            </a:r>
            <a:r>
              <a:rPr lang="en-US" sz="3600" b="1" dirty="0">
                <a:solidFill>
                  <a:srgbClr val="7030A0"/>
                </a:solidFill>
                <a:latin typeface="Univers Condensed" panose="020B0506020202050204" pitchFamily="34" charset="0"/>
                <a:ea typeface="Nunito"/>
                <a:cs typeface="Nunito"/>
                <a:sym typeface="Nunito"/>
              </a:rPr>
              <a:t>special</a:t>
            </a:r>
            <a:r>
              <a:rPr lang="en-US" sz="3600" b="1" dirty="0">
                <a:solidFill>
                  <a:schemeClr val="bg1"/>
                </a:solidFill>
                <a:latin typeface="Univers Condensed" panose="020B0506020202050204" pitchFamily="34" charset="0"/>
                <a:ea typeface="Nunito"/>
                <a:cs typeface="Nunito"/>
                <a:sym typeface="Nunito"/>
              </a:rPr>
              <a:t>?</a:t>
            </a:r>
          </a:p>
          <a:p>
            <a:pPr marL="1066165" lvl="1" indent="-456565">
              <a:lnSpc>
                <a:spcPct val="115000"/>
              </a:lnSpc>
              <a:spcBef>
                <a:spcPts val="1333"/>
              </a:spcBef>
              <a:buSzPts val="1800"/>
              <a:buFont typeface="Nunito"/>
              <a:buChar char="●"/>
            </a:pPr>
            <a:r>
              <a:rPr lang="en-US" sz="1600" b="1" i="1" dirty="0">
                <a:solidFill>
                  <a:schemeClr val="bg1"/>
                </a:solidFill>
                <a:latin typeface="Univers Condensed" panose="020B0506020202050204" pitchFamily="34" charset="0"/>
                <a:ea typeface="Nunito Light"/>
                <a:cs typeface="Nunito Light"/>
              </a:rPr>
              <a:t>Introductions</a:t>
            </a:r>
          </a:p>
          <a:p>
            <a:pPr marL="1066800" lvl="2">
              <a:lnSpc>
                <a:spcPct val="115000"/>
              </a:lnSpc>
              <a:spcBef>
                <a:spcPts val="1333"/>
              </a:spcBef>
              <a:buSzPts val="1800"/>
            </a:pPr>
            <a:r>
              <a:rPr lang="en-US" sz="1600" i="1" dirty="0">
                <a:solidFill>
                  <a:schemeClr val="bg1"/>
                </a:solidFill>
                <a:latin typeface="Univers Condensed" panose="020B0506020202050204" pitchFamily="34" charset="0"/>
                <a:ea typeface="Nunito Light"/>
                <a:cs typeface="Nunito Light"/>
              </a:rPr>
              <a:t>The facilitator should start the conversation by going around the room (or Zoom), and asking people to introduce themselves, share what community they are from, and one thing that is special to them about their community.</a:t>
            </a:r>
          </a:p>
          <a:p>
            <a:pPr marL="1066165" lvl="1" indent="-456565">
              <a:lnSpc>
                <a:spcPct val="115000"/>
              </a:lnSpc>
              <a:spcBef>
                <a:spcPts val="1333"/>
              </a:spcBef>
              <a:buSzPts val="1800"/>
              <a:buFont typeface="Nunito"/>
              <a:buChar char="●"/>
            </a:pPr>
            <a:r>
              <a:rPr lang="en-US" sz="1600" b="1" i="1" dirty="0">
                <a:solidFill>
                  <a:schemeClr val="bg1"/>
                </a:solidFill>
                <a:latin typeface="Univers Condensed" panose="020B0506020202050204" pitchFamily="34" charset="0"/>
                <a:ea typeface="Times New Roman" panose="02020603050405020304" pitchFamily="18" charset="0"/>
              </a:rPr>
              <a:t>Take good notes!</a:t>
            </a:r>
          </a:p>
          <a:p>
            <a:pPr marL="1066800" lvl="2">
              <a:lnSpc>
                <a:spcPct val="115000"/>
              </a:lnSpc>
              <a:spcBef>
                <a:spcPts val="1333"/>
              </a:spcBef>
              <a:buSzPts val="1800"/>
            </a:pPr>
            <a:r>
              <a:rPr lang="en-US" sz="1600" i="1" dirty="0">
                <a:solidFill>
                  <a:schemeClr val="bg1"/>
                </a:solidFill>
                <a:latin typeface="Univers Condensed" panose="020B0506020202050204" pitchFamily="34" charset="0"/>
                <a:ea typeface="Times New Roman" panose="02020603050405020304" pitchFamily="18" charset="0"/>
                <a:cs typeface="Calibri"/>
              </a:rPr>
              <a:t>Note the PLACES, because you will the community mapper to mark these on the map. Note the stories about CULTURE and CONCERNS, because these map be part of a person’s testimony.</a:t>
            </a:r>
            <a:endParaRPr lang="en-US" i="1" dirty="0">
              <a:solidFill>
                <a:schemeClr val="bg1"/>
              </a:solidFill>
              <a:latin typeface="Univers Condensed" panose="020B0506020202050204" pitchFamily="34" charset="0"/>
              <a:ea typeface="Nunito Light"/>
              <a:cs typeface="Nunito Light"/>
            </a:endParaRPr>
          </a:p>
        </p:txBody>
      </p:sp>
      <p:pic>
        <p:nvPicPr>
          <p:cNvPr id="6" name="Picture 5" descr="Abstract aqua blue blurred bokeh background">
            <a:extLst>
              <a:ext uri="{FF2B5EF4-FFF2-40B4-BE49-F238E27FC236}">
                <a16:creationId xmlns:a16="http://schemas.microsoft.com/office/drawing/2014/main" id="{61E2505D-59D1-4ADE-8FDD-286BA7D99015}"/>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b="80671"/>
          <a:stretch/>
        </p:blipFill>
        <p:spPr>
          <a:xfrm>
            <a:off x="0" y="0"/>
            <a:ext cx="12192000" cy="1629049"/>
          </a:xfrm>
          <a:prstGeom prst="rect">
            <a:avLst/>
          </a:prstGeom>
        </p:spPr>
      </p:pic>
      <p:pic>
        <p:nvPicPr>
          <p:cNvPr id="7" name="Picture 6" descr="Diagram&#10;&#10;Description automatically generated">
            <a:extLst>
              <a:ext uri="{FF2B5EF4-FFF2-40B4-BE49-F238E27FC236}">
                <a16:creationId xmlns:a16="http://schemas.microsoft.com/office/drawing/2014/main" id="{99832A49-1CA1-4162-A597-5CBE35504E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19787"/>
            <a:ext cx="1988932" cy="1389473"/>
          </a:xfrm>
          <a:prstGeom prst="rect">
            <a:avLst/>
          </a:prstGeom>
        </p:spPr>
      </p:pic>
      <p:sp>
        <p:nvSpPr>
          <p:cNvPr id="8" name="TextBox 7">
            <a:extLst>
              <a:ext uri="{FF2B5EF4-FFF2-40B4-BE49-F238E27FC236}">
                <a16:creationId xmlns:a16="http://schemas.microsoft.com/office/drawing/2014/main" id="{062AEF57-07D6-406A-8CB3-797C75B00A76}"/>
              </a:ext>
            </a:extLst>
          </p:cNvPr>
          <p:cNvSpPr txBox="1"/>
          <p:nvPr/>
        </p:nvSpPr>
        <p:spPr>
          <a:xfrm>
            <a:off x="1988932" y="507326"/>
            <a:ext cx="991325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chemeClr val="bg1"/>
                </a:solidFill>
                <a:latin typeface="Univers Condensed" panose="020B0506020202050204" pitchFamily="34" charset="0"/>
              </a:rPr>
              <a:t>Community Mapping: </a:t>
            </a:r>
            <a:r>
              <a:rPr lang="en-US" sz="4000" b="1">
                <a:solidFill>
                  <a:schemeClr val="bg1"/>
                </a:solidFill>
                <a:latin typeface="Univers Condensed Light" panose="020B0306020202040204" pitchFamily="34" charset="0"/>
              </a:rPr>
              <a:t>How to run a workshop</a:t>
            </a:r>
          </a:p>
        </p:txBody>
      </p:sp>
      <p:pic>
        <p:nvPicPr>
          <p:cNvPr id="3" name="Picture 2">
            <a:extLst>
              <a:ext uri="{FF2B5EF4-FFF2-40B4-BE49-F238E27FC236}">
                <a16:creationId xmlns:a16="http://schemas.microsoft.com/office/drawing/2014/main" id="{02E8A212-2FDC-45B4-877E-6F86B18C86D2}"/>
              </a:ext>
            </a:extLst>
          </p:cNvPr>
          <p:cNvPicPr>
            <a:picLocks noChangeAspect="1"/>
          </p:cNvPicPr>
          <p:nvPr/>
        </p:nvPicPr>
        <p:blipFill rotWithShape="1">
          <a:blip r:embed="rId6">
            <a:duotone>
              <a:prstClr val="black"/>
              <a:schemeClr val="accent6">
                <a:tint val="45000"/>
                <a:satMod val="400000"/>
              </a:schemeClr>
            </a:duotone>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8485" r="37969" b="-981"/>
          <a:stretch/>
        </p:blipFill>
        <p:spPr>
          <a:xfrm>
            <a:off x="627380" y="2615344"/>
            <a:ext cx="3403600" cy="3476807"/>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9" name="Picture 7">
            <a:extLst>
              <a:ext uri="{FF2B5EF4-FFF2-40B4-BE49-F238E27FC236}">
                <a16:creationId xmlns:a16="http://schemas.microsoft.com/office/drawing/2014/main" id="{9B547998-FBCE-432B-B1B8-93D7963B6426}"/>
              </a:ext>
            </a:extLst>
          </p:cNvPr>
          <p:cNvPicPr>
            <a:picLocks noChangeAspect="1"/>
          </p:cNvPicPr>
          <p:nvPr/>
        </p:nvPicPr>
        <p:blipFill rotWithShape="1">
          <a:blip r:embed="rId8"/>
          <a:srcRect l="-1356" r="-339" b="40000"/>
          <a:stretch/>
        </p:blipFill>
        <p:spPr>
          <a:xfrm>
            <a:off x="10313233" y="6573961"/>
            <a:ext cx="1769481" cy="264555"/>
          </a:xfrm>
          <a:prstGeom prst="rect">
            <a:avLst/>
          </a:prstGeom>
        </p:spPr>
      </p:pic>
      <p:sp>
        <p:nvSpPr>
          <p:cNvPr id="10" name="TextBox 9">
            <a:extLst>
              <a:ext uri="{FF2B5EF4-FFF2-40B4-BE49-F238E27FC236}">
                <a16:creationId xmlns:a16="http://schemas.microsoft.com/office/drawing/2014/main" id="{D5FA0C67-78C6-4773-AC31-6F810A57A447}"/>
              </a:ext>
            </a:extLst>
          </p:cNvPr>
          <p:cNvSpPr txBox="1"/>
          <p:nvPr/>
        </p:nvSpPr>
        <p:spPr>
          <a:xfrm>
            <a:off x="10900677" y="6355135"/>
            <a:ext cx="1236680" cy="286232"/>
          </a:xfrm>
          <a:prstGeom prst="rect">
            <a:avLst/>
          </a:prstGeom>
          <a:noFill/>
        </p:spPr>
        <p:txBody>
          <a:bodyPr wrap="square" rtlCol="0">
            <a:spAutoFit/>
          </a:bodyPr>
          <a:lstStyle/>
          <a:p>
            <a:pPr algn="r">
              <a:lnSpc>
                <a:spcPct val="90000"/>
              </a:lnSpc>
            </a:pPr>
            <a:r>
              <a:rPr lang="en-US" sz="1400">
                <a:solidFill>
                  <a:srgbClr val="BBEE9E"/>
                </a:solidFill>
                <a:latin typeface="Univers Condensed" panose="020B0503020202020204" pitchFamily="34" charset="0"/>
              </a:rPr>
              <a:t>Created by </a:t>
            </a:r>
          </a:p>
        </p:txBody>
      </p:sp>
    </p:spTree>
    <p:extLst>
      <p:ext uri="{BB962C8B-B14F-4D97-AF65-F5344CB8AC3E}">
        <p14:creationId xmlns:p14="http://schemas.microsoft.com/office/powerpoint/2010/main" val="35538608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115"/>
        <p:cNvGrpSpPr/>
        <p:nvPr/>
      </p:nvGrpSpPr>
      <p:grpSpPr>
        <a:xfrm>
          <a:off x="0" y="0"/>
          <a:ext cx="0" cy="0"/>
          <a:chOff x="0" y="0"/>
          <a:chExt cx="0" cy="0"/>
        </a:xfrm>
      </p:grpSpPr>
      <p:sp>
        <p:nvSpPr>
          <p:cNvPr id="117" name="Google Shape;117;p21"/>
          <p:cNvSpPr txBox="1"/>
          <p:nvPr/>
        </p:nvSpPr>
        <p:spPr>
          <a:xfrm>
            <a:off x="4030980" y="2743200"/>
            <a:ext cx="8051734" cy="3735850"/>
          </a:xfrm>
          <a:prstGeom prst="rect">
            <a:avLst/>
          </a:prstGeom>
          <a:noFill/>
          <a:ln>
            <a:noFill/>
          </a:ln>
        </p:spPr>
        <p:txBody>
          <a:bodyPr spcFirstLastPara="1" wrap="square" lIns="121900" tIns="121900" rIns="121900" bIns="121900" anchor="t" anchorCtr="0">
            <a:noAutofit/>
          </a:bodyPr>
          <a:lstStyle/>
          <a:p>
            <a:pPr marL="608965" indent="-456565">
              <a:lnSpc>
                <a:spcPct val="115000"/>
              </a:lnSpc>
              <a:buClr>
                <a:srgbClr val="7030A0"/>
              </a:buClr>
              <a:buSzPts val="1800"/>
              <a:buFont typeface="Wingdings 3" panose="05040102010807070707" pitchFamily="18" charset="2"/>
              <a:buChar char="u"/>
            </a:pPr>
            <a:r>
              <a:rPr lang="en-US" sz="3600" b="1" dirty="0">
                <a:solidFill>
                  <a:schemeClr val="bg1"/>
                </a:solidFill>
                <a:latin typeface="Univers Condensed" panose="020B0506020202050204" pitchFamily="34" charset="0"/>
                <a:ea typeface="Nunito"/>
                <a:cs typeface="Nunito"/>
                <a:sym typeface="Nunito"/>
              </a:rPr>
              <a:t>Take a minute. Write down how you would </a:t>
            </a:r>
            <a:r>
              <a:rPr lang="en-US" sz="3600" b="1" dirty="0">
                <a:solidFill>
                  <a:srgbClr val="7030A0"/>
                </a:solidFill>
                <a:latin typeface="Univers Condensed"/>
                <a:ea typeface="Nunito"/>
                <a:cs typeface="Nunito"/>
                <a:sym typeface="Nunito"/>
              </a:rPr>
              <a:t>describe our community </a:t>
            </a:r>
            <a:r>
              <a:rPr lang="en-US" sz="3600" b="1" dirty="0">
                <a:solidFill>
                  <a:schemeClr val="bg1"/>
                </a:solidFill>
                <a:latin typeface="Univers Condensed"/>
                <a:ea typeface="Nunito"/>
                <a:cs typeface="Nunito"/>
                <a:sym typeface="Nunito"/>
              </a:rPr>
              <a:t>to a friend thinking about moving here. </a:t>
            </a:r>
            <a:endParaRPr lang="en-US" sz="3600" b="1" dirty="0">
              <a:solidFill>
                <a:schemeClr val="bg1"/>
              </a:solidFill>
              <a:latin typeface="Univers Condensed"/>
              <a:ea typeface="Nunito"/>
              <a:cs typeface="Nunito"/>
            </a:endParaRPr>
          </a:p>
          <a:p>
            <a:pPr marL="1200150" lvl="2" indent="-285750" defTabSz="914400">
              <a:buFont typeface="Arial" panose="020B0604020202020204" pitchFamily="34" charset="0"/>
              <a:buChar char="•"/>
              <a:defRPr/>
            </a:pPr>
            <a:endParaRPr lang="en-US" i="1" dirty="0">
              <a:solidFill>
                <a:schemeClr val="bg1"/>
              </a:solidFill>
              <a:latin typeface="Univers" panose="020B0503020202020204" pitchFamily="34" charset="0"/>
              <a:ea typeface="Nunito Light"/>
              <a:cs typeface="Nunito Light"/>
            </a:endParaRPr>
          </a:p>
        </p:txBody>
      </p:sp>
      <p:pic>
        <p:nvPicPr>
          <p:cNvPr id="6" name="Picture 5" descr="Abstract aqua blue blurred bokeh background">
            <a:extLst>
              <a:ext uri="{FF2B5EF4-FFF2-40B4-BE49-F238E27FC236}">
                <a16:creationId xmlns:a16="http://schemas.microsoft.com/office/drawing/2014/main" id="{61E2505D-59D1-4ADE-8FDD-286BA7D99015}"/>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b="80671"/>
          <a:stretch/>
        </p:blipFill>
        <p:spPr>
          <a:xfrm>
            <a:off x="0" y="0"/>
            <a:ext cx="12192000" cy="1629049"/>
          </a:xfrm>
          <a:prstGeom prst="rect">
            <a:avLst/>
          </a:prstGeom>
        </p:spPr>
      </p:pic>
      <p:pic>
        <p:nvPicPr>
          <p:cNvPr id="7" name="Picture 6" descr="Diagram&#10;&#10;Description automatically generated">
            <a:extLst>
              <a:ext uri="{FF2B5EF4-FFF2-40B4-BE49-F238E27FC236}">
                <a16:creationId xmlns:a16="http://schemas.microsoft.com/office/drawing/2014/main" id="{99832A49-1CA1-4162-A597-5CBE35504E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19787"/>
            <a:ext cx="1988932" cy="1389473"/>
          </a:xfrm>
          <a:prstGeom prst="rect">
            <a:avLst/>
          </a:prstGeom>
        </p:spPr>
      </p:pic>
      <p:sp>
        <p:nvSpPr>
          <p:cNvPr id="8" name="TextBox 7">
            <a:extLst>
              <a:ext uri="{FF2B5EF4-FFF2-40B4-BE49-F238E27FC236}">
                <a16:creationId xmlns:a16="http://schemas.microsoft.com/office/drawing/2014/main" id="{062AEF57-07D6-406A-8CB3-797C75B00A76}"/>
              </a:ext>
            </a:extLst>
          </p:cNvPr>
          <p:cNvSpPr txBox="1"/>
          <p:nvPr/>
        </p:nvSpPr>
        <p:spPr>
          <a:xfrm>
            <a:off x="1988932" y="507326"/>
            <a:ext cx="991325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chemeClr val="bg1"/>
                </a:solidFill>
                <a:latin typeface="Univers Condensed" panose="020B0506020202050204" pitchFamily="34" charset="0"/>
              </a:rPr>
              <a:t>Community Mapping: </a:t>
            </a:r>
            <a:r>
              <a:rPr lang="en-US" sz="4000" b="1">
                <a:solidFill>
                  <a:schemeClr val="bg1"/>
                </a:solidFill>
                <a:latin typeface="Univers Condensed Light" panose="020B0306020202040204" pitchFamily="34" charset="0"/>
              </a:rPr>
              <a:t>How to run a workshop</a:t>
            </a:r>
          </a:p>
        </p:txBody>
      </p:sp>
      <p:pic>
        <p:nvPicPr>
          <p:cNvPr id="9" name="Picture 7">
            <a:extLst>
              <a:ext uri="{FF2B5EF4-FFF2-40B4-BE49-F238E27FC236}">
                <a16:creationId xmlns:a16="http://schemas.microsoft.com/office/drawing/2014/main" id="{9B547998-FBCE-432B-B1B8-93D7963B6426}"/>
              </a:ext>
            </a:extLst>
          </p:cNvPr>
          <p:cNvPicPr>
            <a:picLocks noChangeAspect="1"/>
          </p:cNvPicPr>
          <p:nvPr/>
        </p:nvPicPr>
        <p:blipFill rotWithShape="1">
          <a:blip r:embed="rId6"/>
          <a:srcRect l="-1356" r="-339" b="40000"/>
          <a:stretch/>
        </p:blipFill>
        <p:spPr>
          <a:xfrm>
            <a:off x="10313233" y="6573961"/>
            <a:ext cx="1769481" cy="264555"/>
          </a:xfrm>
          <a:prstGeom prst="rect">
            <a:avLst/>
          </a:prstGeom>
        </p:spPr>
      </p:pic>
      <p:sp>
        <p:nvSpPr>
          <p:cNvPr id="10" name="TextBox 9">
            <a:extLst>
              <a:ext uri="{FF2B5EF4-FFF2-40B4-BE49-F238E27FC236}">
                <a16:creationId xmlns:a16="http://schemas.microsoft.com/office/drawing/2014/main" id="{D5FA0C67-78C6-4773-AC31-6F810A57A447}"/>
              </a:ext>
            </a:extLst>
          </p:cNvPr>
          <p:cNvSpPr txBox="1"/>
          <p:nvPr/>
        </p:nvSpPr>
        <p:spPr>
          <a:xfrm>
            <a:off x="10900677" y="6355135"/>
            <a:ext cx="1236680" cy="286232"/>
          </a:xfrm>
          <a:prstGeom prst="rect">
            <a:avLst/>
          </a:prstGeom>
          <a:noFill/>
        </p:spPr>
        <p:txBody>
          <a:bodyPr wrap="square" rtlCol="0">
            <a:spAutoFit/>
          </a:bodyPr>
          <a:lstStyle/>
          <a:p>
            <a:pPr algn="r">
              <a:lnSpc>
                <a:spcPct val="90000"/>
              </a:lnSpc>
            </a:pPr>
            <a:r>
              <a:rPr lang="en-US" sz="1400">
                <a:solidFill>
                  <a:srgbClr val="BBEE9E"/>
                </a:solidFill>
                <a:latin typeface="Univers Condensed" panose="020B0503020202020204" pitchFamily="34" charset="0"/>
              </a:rPr>
              <a:t>Created by </a:t>
            </a:r>
          </a:p>
        </p:txBody>
      </p:sp>
      <p:pic>
        <p:nvPicPr>
          <p:cNvPr id="12" name="Picture 11" descr="A group of people looking at a paper&#10;&#10;Description automatically generated with low confidence">
            <a:extLst>
              <a:ext uri="{FF2B5EF4-FFF2-40B4-BE49-F238E27FC236}">
                <a16:creationId xmlns:a16="http://schemas.microsoft.com/office/drawing/2014/main" id="{B411087D-2D1D-4042-9CFD-A49987734BFE}"/>
              </a:ext>
            </a:extLst>
          </p:cNvPr>
          <p:cNvPicPr>
            <a:picLocks noChangeAspect="1"/>
          </p:cNvPicPr>
          <p:nvPr/>
        </p:nvPicPr>
        <p:blipFill rotWithShape="1">
          <a:blip r:embed="rId7">
            <a:duotone>
              <a:prstClr val="black"/>
              <a:schemeClr val="accent6">
                <a:tint val="45000"/>
                <a:satMod val="400000"/>
              </a:schemeClr>
            </a:duotone>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9449" r="25039"/>
          <a:stretch/>
        </p:blipFill>
        <p:spPr>
          <a:xfrm>
            <a:off x="700099" y="2136375"/>
            <a:ext cx="3276238" cy="3335742"/>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5134517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115"/>
        <p:cNvGrpSpPr/>
        <p:nvPr/>
      </p:nvGrpSpPr>
      <p:grpSpPr>
        <a:xfrm>
          <a:off x="0" y="0"/>
          <a:ext cx="0" cy="0"/>
          <a:chOff x="0" y="0"/>
          <a:chExt cx="0" cy="0"/>
        </a:xfrm>
      </p:grpSpPr>
      <p:sp>
        <p:nvSpPr>
          <p:cNvPr id="117" name="Google Shape;117;p21"/>
          <p:cNvSpPr txBox="1"/>
          <p:nvPr/>
        </p:nvSpPr>
        <p:spPr>
          <a:xfrm>
            <a:off x="4030980" y="2510971"/>
            <a:ext cx="8051734" cy="4062989"/>
          </a:xfrm>
          <a:prstGeom prst="rect">
            <a:avLst/>
          </a:prstGeom>
          <a:noFill/>
          <a:ln>
            <a:noFill/>
          </a:ln>
        </p:spPr>
        <p:txBody>
          <a:bodyPr spcFirstLastPara="1" wrap="square" lIns="121900" tIns="121900" rIns="121900" bIns="121900" anchor="t" anchorCtr="0">
            <a:noAutofit/>
          </a:bodyPr>
          <a:lstStyle/>
          <a:p>
            <a:pPr marL="608965" indent="-456565">
              <a:lnSpc>
                <a:spcPct val="115000"/>
              </a:lnSpc>
              <a:buClr>
                <a:srgbClr val="7030A0"/>
              </a:buClr>
              <a:buSzPts val="1800"/>
              <a:buFont typeface="Wingdings 3" panose="05040102010807070707" pitchFamily="18" charset="2"/>
              <a:buChar char="u"/>
            </a:pPr>
            <a:r>
              <a:rPr lang="en-US" sz="3600" b="1">
                <a:solidFill>
                  <a:schemeClr val="bg1"/>
                </a:solidFill>
                <a:latin typeface="Univers Condensed" panose="020B0506020202050204" pitchFamily="34" charset="0"/>
                <a:ea typeface="Nunito"/>
                <a:cs typeface="Nunito"/>
                <a:sym typeface="Nunito"/>
              </a:rPr>
              <a:t>Is there agreement on the </a:t>
            </a:r>
            <a:r>
              <a:rPr lang="en-US" sz="3600" b="1">
                <a:solidFill>
                  <a:schemeClr val="accent6"/>
                </a:solidFill>
                <a:latin typeface="Univers Condensed" panose="020B0506020202050204" pitchFamily="34" charset="0"/>
                <a:ea typeface="Nunito"/>
                <a:cs typeface="Nunito"/>
                <a:sym typeface="Nunito"/>
              </a:rPr>
              <a:t>name</a:t>
            </a:r>
            <a:r>
              <a:rPr lang="en-US" sz="3600" b="1">
                <a:solidFill>
                  <a:schemeClr val="bg1"/>
                </a:solidFill>
                <a:latin typeface="Univers Condensed" panose="020B0506020202050204" pitchFamily="34" charset="0"/>
                <a:ea typeface="Nunito"/>
                <a:cs typeface="Nunito"/>
                <a:sym typeface="Nunito"/>
              </a:rPr>
              <a:t> and general description of the community</a:t>
            </a:r>
            <a:r>
              <a:rPr lang="en-US" sz="3600" b="1">
                <a:solidFill>
                  <a:schemeClr val="bg1"/>
                </a:solidFill>
                <a:latin typeface="Univers Condensed"/>
                <a:ea typeface="Nunito"/>
                <a:cs typeface="Nunito"/>
                <a:sym typeface="Nunito"/>
              </a:rPr>
              <a:t>? </a:t>
            </a:r>
            <a:endParaRPr lang="en-US" sz="3600" b="1">
              <a:solidFill>
                <a:schemeClr val="bg1"/>
              </a:solidFill>
              <a:latin typeface="Univers Condensed"/>
              <a:ea typeface="Nunito"/>
              <a:cs typeface="Nunito"/>
            </a:endParaRPr>
          </a:p>
          <a:p>
            <a:pPr lvl="1" defTabSz="914400">
              <a:spcAft>
                <a:spcPts val="1200"/>
              </a:spcAft>
              <a:defRPr/>
            </a:pPr>
            <a:r>
              <a:rPr lang="en-US" sz="1600" b="1">
                <a:solidFill>
                  <a:schemeClr val="bg1"/>
                </a:solidFill>
                <a:latin typeface="Univers Condensed" panose="020B0506020202050204" pitchFamily="34" charset="0"/>
                <a:ea typeface="Nunito"/>
                <a:cs typeface="Nunito"/>
                <a:sym typeface="Nunito"/>
              </a:rPr>
              <a:t> </a:t>
            </a:r>
          </a:p>
          <a:p>
            <a:pPr marL="742950" lvl="1" indent="-285750" defTabSz="914400">
              <a:spcAft>
                <a:spcPts val="1200"/>
              </a:spcAft>
              <a:buFont typeface="Arial" panose="020B0604020202020204" pitchFamily="34" charset="0"/>
              <a:buChar char="•"/>
              <a:defRPr/>
            </a:pPr>
            <a:r>
              <a:rPr lang="en-US" sz="2000" b="1">
                <a:solidFill>
                  <a:schemeClr val="bg1"/>
                </a:solidFill>
                <a:latin typeface="Univers Condensed" panose="020B0506020202050204" pitchFamily="34" charset="0"/>
                <a:ea typeface="Nunito"/>
                <a:cs typeface="Nunito"/>
                <a:sym typeface="Nunito"/>
              </a:rPr>
              <a:t>One community or more than one? </a:t>
            </a:r>
          </a:p>
          <a:p>
            <a:pPr marL="742950" lvl="1" indent="-285750" defTabSz="914400">
              <a:spcAft>
                <a:spcPts val="1200"/>
              </a:spcAft>
              <a:buFont typeface="Arial" panose="020B0604020202020204" pitchFamily="34" charset="0"/>
              <a:buChar char="•"/>
              <a:defRPr/>
            </a:pPr>
            <a:r>
              <a:rPr lang="en-US" sz="2000" b="1">
                <a:solidFill>
                  <a:schemeClr val="bg1"/>
                </a:solidFill>
                <a:latin typeface="Univers Condensed" panose="020B0506020202050204" pitchFamily="34" charset="0"/>
                <a:ea typeface="Nunito"/>
                <a:cs typeface="Nunito"/>
                <a:sym typeface="Nunito"/>
              </a:rPr>
              <a:t>Help the group find consensus on how to describe their community</a:t>
            </a:r>
          </a:p>
          <a:p>
            <a:pPr marL="742950" lvl="1" indent="-285750" defTabSz="914400">
              <a:spcAft>
                <a:spcPts val="1200"/>
              </a:spcAft>
              <a:buFont typeface="Arial" panose="020B0604020202020204" pitchFamily="34" charset="0"/>
              <a:buChar char="•"/>
              <a:defRPr/>
            </a:pPr>
            <a:endParaRPr lang="en-US" b="1">
              <a:solidFill>
                <a:schemeClr val="bg1"/>
              </a:solidFill>
              <a:latin typeface="Univers Condensed" panose="020B0506020202050204" pitchFamily="34" charset="0"/>
              <a:ea typeface="Nunito"/>
              <a:cs typeface="Nunito"/>
              <a:sym typeface="Nunito"/>
            </a:endParaRPr>
          </a:p>
          <a:p>
            <a:pPr lvl="2" defTabSz="914400">
              <a:spcAft>
                <a:spcPts val="1200"/>
              </a:spcAft>
              <a:defRPr/>
            </a:pPr>
            <a:endParaRPr lang="en-US" i="1">
              <a:solidFill>
                <a:schemeClr val="bg1"/>
              </a:solidFill>
              <a:latin typeface="Univers" panose="020B0503020202020204" pitchFamily="34" charset="0"/>
              <a:ea typeface="Nunito Light"/>
              <a:cs typeface="Nunito Light"/>
            </a:endParaRPr>
          </a:p>
        </p:txBody>
      </p:sp>
      <p:pic>
        <p:nvPicPr>
          <p:cNvPr id="6" name="Picture 5" descr="Abstract aqua blue blurred bokeh background">
            <a:extLst>
              <a:ext uri="{FF2B5EF4-FFF2-40B4-BE49-F238E27FC236}">
                <a16:creationId xmlns:a16="http://schemas.microsoft.com/office/drawing/2014/main" id="{61E2505D-59D1-4ADE-8FDD-286BA7D99015}"/>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b="80671"/>
          <a:stretch/>
        </p:blipFill>
        <p:spPr>
          <a:xfrm>
            <a:off x="0" y="0"/>
            <a:ext cx="12192000" cy="1629049"/>
          </a:xfrm>
          <a:prstGeom prst="rect">
            <a:avLst/>
          </a:prstGeom>
        </p:spPr>
      </p:pic>
      <p:pic>
        <p:nvPicPr>
          <p:cNvPr id="7" name="Picture 6" descr="Diagram&#10;&#10;Description automatically generated">
            <a:extLst>
              <a:ext uri="{FF2B5EF4-FFF2-40B4-BE49-F238E27FC236}">
                <a16:creationId xmlns:a16="http://schemas.microsoft.com/office/drawing/2014/main" id="{99832A49-1CA1-4162-A597-5CBE35504E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19787"/>
            <a:ext cx="1988932" cy="1389473"/>
          </a:xfrm>
          <a:prstGeom prst="rect">
            <a:avLst/>
          </a:prstGeom>
        </p:spPr>
      </p:pic>
      <p:sp>
        <p:nvSpPr>
          <p:cNvPr id="8" name="TextBox 7">
            <a:extLst>
              <a:ext uri="{FF2B5EF4-FFF2-40B4-BE49-F238E27FC236}">
                <a16:creationId xmlns:a16="http://schemas.microsoft.com/office/drawing/2014/main" id="{062AEF57-07D6-406A-8CB3-797C75B00A76}"/>
              </a:ext>
            </a:extLst>
          </p:cNvPr>
          <p:cNvSpPr txBox="1"/>
          <p:nvPr/>
        </p:nvSpPr>
        <p:spPr>
          <a:xfrm>
            <a:off x="1988932" y="507326"/>
            <a:ext cx="991325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chemeClr val="bg1"/>
                </a:solidFill>
                <a:latin typeface="Univers Condensed" panose="020B0506020202050204" pitchFamily="34" charset="0"/>
              </a:rPr>
              <a:t>Community Mapping: </a:t>
            </a:r>
            <a:r>
              <a:rPr lang="en-US" sz="4000" b="1">
                <a:solidFill>
                  <a:schemeClr val="bg1"/>
                </a:solidFill>
                <a:latin typeface="Univers Condensed Light" panose="020B0306020202040204" pitchFamily="34" charset="0"/>
              </a:rPr>
              <a:t>How to run a workshop</a:t>
            </a:r>
          </a:p>
        </p:txBody>
      </p:sp>
      <p:pic>
        <p:nvPicPr>
          <p:cNvPr id="9" name="Picture 7">
            <a:extLst>
              <a:ext uri="{FF2B5EF4-FFF2-40B4-BE49-F238E27FC236}">
                <a16:creationId xmlns:a16="http://schemas.microsoft.com/office/drawing/2014/main" id="{9B547998-FBCE-432B-B1B8-93D7963B6426}"/>
              </a:ext>
            </a:extLst>
          </p:cNvPr>
          <p:cNvPicPr>
            <a:picLocks noChangeAspect="1"/>
          </p:cNvPicPr>
          <p:nvPr/>
        </p:nvPicPr>
        <p:blipFill rotWithShape="1">
          <a:blip r:embed="rId6"/>
          <a:srcRect l="-1356" r="-339" b="40000"/>
          <a:stretch/>
        </p:blipFill>
        <p:spPr>
          <a:xfrm>
            <a:off x="10313233" y="6573961"/>
            <a:ext cx="1769481" cy="264555"/>
          </a:xfrm>
          <a:prstGeom prst="rect">
            <a:avLst/>
          </a:prstGeom>
        </p:spPr>
      </p:pic>
      <p:sp>
        <p:nvSpPr>
          <p:cNvPr id="10" name="TextBox 9">
            <a:extLst>
              <a:ext uri="{FF2B5EF4-FFF2-40B4-BE49-F238E27FC236}">
                <a16:creationId xmlns:a16="http://schemas.microsoft.com/office/drawing/2014/main" id="{D5FA0C67-78C6-4773-AC31-6F810A57A447}"/>
              </a:ext>
            </a:extLst>
          </p:cNvPr>
          <p:cNvSpPr txBox="1"/>
          <p:nvPr/>
        </p:nvSpPr>
        <p:spPr>
          <a:xfrm>
            <a:off x="10900677" y="6355135"/>
            <a:ext cx="1236680" cy="286232"/>
          </a:xfrm>
          <a:prstGeom prst="rect">
            <a:avLst/>
          </a:prstGeom>
          <a:noFill/>
        </p:spPr>
        <p:txBody>
          <a:bodyPr wrap="square" rtlCol="0">
            <a:spAutoFit/>
          </a:bodyPr>
          <a:lstStyle/>
          <a:p>
            <a:pPr algn="r">
              <a:lnSpc>
                <a:spcPct val="90000"/>
              </a:lnSpc>
            </a:pPr>
            <a:r>
              <a:rPr lang="en-US" sz="1400">
                <a:solidFill>
                  <a:srgbClr val="BBEE9E"/>
                </a:solidFill>
                <a:latin typeface="Univers Condensed" panose="020B0503020202020204" pitchFamily="34" charset="0"/>
              </a:rPr>
              <a:t>Created by </a:t>
            </a:r>
          </a:p>
        </p:txBody>
      </p:sp>
      <p:pic>
        <p:nvPicPr>
          <p:cNvPr id="11" name="Picture 10" descr="A picture containing person&#10;&#10;Description automatically generated">
            <a:extLst>
              <a:ext uri="{FF2B5EF4-FFF2-40B4-BE49-F238E27FC236}">
                <a16:creationId xmlns:a16="http://schemas.microsoft.com/office/drawing/2014/main" id="{6FE48CA0-5BAB-4C67-9A63-B33518F3DBCD}"/>
              </a:ext>
            </a:extLst>
          </p:cNvPr>
          <p:cNvPicPr>
            <a:picLocks noChangeAspect="1"/>
          </p:cNvPicPr>
          <p:nvPr/>
        </p:nvPicPr>
        <p:blipFill rotWithShape="1">
          <a:blip r:embed="rId7">
            <a:duotone>
              <a:prstClr val="black"/>
              <a:schemeClr val="accent6">
                <a:tint val="45000"/>
                <a:satMod val="400000"/>
              </a:schemeClr>
            </a:duotone>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r="24286"/>
          <a:stretch/>
        </p:blipFill>
        <p:spPr>
          <a:xfrm>
            <a:off x="508000" y="2094453"/>
            <a:ext cx="3542524" cy="3311717"/>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12" name="TextBox 11">
            <a:extLst>
              <a:ext uri="{FF2B5EF4-FFF2-40B4-BE49-F238E27FC236}">
                <a16:creationId xmlns:a16="http://schemas.microsoft.com/office/drawing/2014/main" id="{EA631041-5E70-4E2C-99FB-4E73FAB82698}"/>
              </a:ext>
            </a:extLst>
          </p:cNvPr>
          <p:cNvSpPr txBox="1"/>
          <p:nvPr/>
        </p:nvSpPr>
        <p:spPr>
          <a:xfrm>
            <a:off x="2032000" y="6305550"/>
            <a:ext cx="8128000" cy="230832"/>
          </a:xfrm>
          <a:prstGeom prst="rect">
            <a:avLst/>
          </a:prstGeom>
          <a:noFill/>
          <a:ln>
            <a:noFill/>
          </a:ln>
        </p:spPr>
        <p:txBody>
          <a:bodyPr wrap="square" rtlCol="0">
            <a:spAutoFit/>
          </a:bodyPr>
          <a:lstStyle/>
          <a:p>
            <a:r>
              <a:rPr lang="en-US" sz="900"/>
              <a:t>This Pho by Unknown Author is licensed under </a:t>
            </a:r>
            <a:r>
              <a:rPr lang="en-US" sz="900">
                <a:hlinkClick r:id="rId9" tooltip="https://creativecommons.org/licenses/by/3.0/"/>
              </a:rPr>
              <a:t>CC BY</a:t>
            </a:r>
            <a:endParaRPr lang="en-US" sz="900"/>
          </a:p>
        </p:txBody>
      </p:sp>
    </p:spTree>
    <p:extLst>
      <p:ext uri="{BB962C8B-B14F-4D97-AF65-F5344CB8AC3E}">
        <p14:creationId xmlns:p14="http://schemas.microsoft.com/office/powerpoint/2010/main" val="2640037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115"/>
        <p:cNvGrpSpPr/>
        <p:nvPr/>
      </p:nvGrpSpPr>
      <p:grpSpPr>
        <a:xfrm>
          <a:off x="0" y="0"/>
          <a:ext cx="0" cy="0"/>
          <a:chOff x="0" y="0"/>
          <a:chExt cx="0" cy="0"/>
        </a:xfrm>
      </p:grpSpPr>
      <p:sp>
        <p:nvSpPr>
          <p:cNvPr id="117" name="Google Shape;117;p21"/>
          <p:cNvSpPr txBox="1"/>
          <p:nvPr/>
        </p:nvSpPr>
        <p:spPr>
          <a:xfrm>
            <a:off x="3637280" y="1721149"/>
            <a:ext cx="8139120" cy="4629525"/>
          </a:xfrm>
          <a:prstGeom prst="rect">
            <a:avLst/>
          </a:prstGeom>
          <a:noFill/>
          <a:ln>
            <a:noFill/>
          </a:ln>
        </p:spPr>
        <p:txBody>
          <a:bodyPr spcFirstLastPara="1" wrap="square" lIns="121900" tIns="121900" rIns="121900" bIns="121900" anchor="t" anchorCtr="0">
            <a:noAutofit/>
          </a:bodyPr>
          <a:lstStyle/>
          <a:p>
            <a:pPr marL="152400">
              <a:lnSpc>
                <a:spcPct val="115000"/>
              </a:lnSpc>
              <a:buSzPts val="1800"/>
            </a:pPr>
            <a:r>
              <a:rPr lang="en-US" sz="2800" b="1" dirty="0">
                <a:solidFill>
                  <a:srgbClr val="7030A0"/>
                </a:solidFill>
                <a:latin typeface="Univers" panose="020B0503020202020204" pitchFamily="34" charset="0"/>
                <a:ea typeface="Nunito"/>
                <a:cs typeface="Nunito"/>
                <a:sym typeface="Nunito"/>
              </a:rPr>
              <a:t>Keep the discussion going! </a:t>
            </a:r>
          </a:p>
          <a:p>
            <a:pPr marL="152400">
              <a:lnSpc>
                <a:spcPct val="115000"/>
              </a:lnSpc>
              <a:buSzPts val="1800"/>
            </a:pPr>
            <a:r>
              <a:rPr lang="en-US" sz="2800" b="1" dirty="0">
                <a:solidFill>
                  <a:srgbClr val="7030A0"/>
                </a:solidFill>
                <a:latin typeface="Univers" panose="020B0503020202020204" pitchFamily="34" charset="0"/>
                <a:ea typeface="Nunito"/>
                <a:cs typeface="Nunito"/>
                <a:sym typeface="Nunito"/>
              </a:rPr>
              <a:t>Listen for stories that cover the 3 Cs:</a:t>
            </a:r>
          </a:p>
          <a:p>
            <a:pPr marL="608965" indent="-456565">
              <a:lnSpc>
                <a:spcPct val="115000"/>
              </a:lnSpc>
              <a:spcBef>
                <a:spcPts val="1333"/>
              </a:spcBef>
              <a:buSzPts val="1800"/>
              <a:buFont typeface="Nunito"/>
              <a:buChar char="●"/>
            </a:pPr>
            <a:r>
              <a:rPr lang="en-US" sz="2000" b="1" dirty="0">
                <a:solidFill>
                  <a:srgbClr val="7030A0"/>
                </a:solidFill>
                <a:latin typeface="Univers Condensed" panose="020B0506020202050204" pitchFamily="34" charset="0"/>
                <a:ea typeface="Nunito"/>
                <a:cs typeface="Nunito"/>
                <a:sym typeface="Nunito"/>
              </a:rPr>
              <a:t>CULTURE</a:t>
            </a:r>
            <a:r>
              <a:rPr lang="en-US" sz="2000" dirty="0">
                <a:solidFill>
                  <a:srgbClr val="595959"/>
                </a:solidFill>
                <a:latin typeface="Univers Condensed" panose="020B0506020202050204" pitchFamily="34" charset="0"/>
                <a:ea typeface="Nunito"/>
                <a:cs typeface="Nunito"/>
                <a:sym typeface="Nunito"/>
              </a:rPr>
              <a:t>: How would you describe the </a:t>
            </a:r>
            <a:r>
              <a:rPr lang="en-US" sz="2000" b="1" dirty="0">
                <a:solidFill>
                  <a:srgbClr val="7030A0"/>
                </a:solidFill>
                <a:latin typeface="Univers Condensed" panose="020B0506020202050204" pitchFamily="34" charset="0"/>
                <a:ea typeface="Nunito"/>
                <a:cs typeface="Nunito"/>
                <a:sym typeface="Nunito"/>
              </a:rPr>
              <a:t>people </a:t>
            </a:r>
            <a:r>
              <a:rPr lang="en-US" sz="2000" dirty="0">
                <a:solidFill>
                  <a:srgbClr val="595959"/>
                </a:solidFill>
                <a:latin typeface="Univers Condensed" panose="020B0506020202050204" pitchFamily="34" charset="0"/>
                <a:ea typeface="Nunito"/>
                <a:cs typeface="Nunito"/>
                <a:sym typeface="Nunito"/>
              </a:rPr>
              <a:t>who are part of your community?</a:t>
            </a:r>
            <a:r>
              <a:rPr lang="en-US" sz="2000" dirty="0">
                <a:solidFill>
                  <a:srgbClr val="000000"/>
                </a:solidFill>
                <a:latin typeface="Univers Condensed" panose="020B0506020202050204" pitchFamily="34" charset="0"/>
                <a:ea typeface="Nunito"/>
                <a:cs typeface="Nunito"/>
                <a:sym typeface="Nunito"/>
              </a:rPr>
              <a:t> </a:t>
            </a:r>
            <a:r>
              <a:rPr lang="en-US" sz="2000" dirty="0">
                <a:solidFill>
                  <a:srgbClr val="595959"/>
                </a:solidFill>
                <a:latin typeface="Univers Condensed" panose="020B0506020202050204" pitchFamily="34" charset="0"/>
                <a:ea typeface="Nunito"/>
                <a:cs typeface="Nunito"/>
                <a:sym typeface="Nunito"/>
              </a:rPr>
              <a:t>What do we have in common? What is our history? What are our languages? What do we celebrate? What do we value?</a:t>
            </a:r>
            <a:endParaRPr lang="en-US" sz="2000" dirty="0">
              <a:solidFill>
                <a:srgbClr val="595959"/>
              </a:solidFill>
              <a:latin typeface="Univers Condensed" panose="020B0506020202050204" pitchFamily="34" charset="0"/>
              <a:ea typeface="Nunito"/>
              <a:cs typeface="Nunito"/>
            </a:endParaRPr>
          </a:p>
          <a:p>
            <a:pPr marL="608965" indent="-456565">
              <a:lnSpc>
                <a:spcPct val="115000"/>
              </a:lnSpc>
              <a:spcBef>
                <a:spcPts val="1333"/>
              </a:spcBef>
              <a:buClr>
                <a:srgbClr val="595959"/>
              </a:buClr>
              <a:buSzPts val="1800"/>
              <a:buFont typeface="Nunito"/>
              <a:buChar char="●"/>
            </a:pPr>
            <a:r>
              <a:rPr lang="en-US" sz="2000" b="1" dirty="0">
                <a:solidFill>
                  <a:srgbClr val="7030A0"/>
                </a:solidFill>
                <a:latin typeface="Univers Condensed" panose="020B0506020202050204" pitchFamily="34" charset="0"/>
                <a:ea typeface="Nunito"/>
                <a:cs typeface="Nunito"/>
                <a:sym typeface="Nunito"/>
              </a:rPr>
              <a:t>CONCERNS</a:t>
            </a:r>
            <a:r>
              <a:rPr lang="en-US" sz="2000" dirty="0">
                <a:solidFill>
                  <a:srgbClr val="595959"/>
                </a:solidFill>
                <a:latin typeface="Univers Condensed" panose="020B0506020202050204" pitchFamily="34" charset="0"/>
                <a:ea typeface="Nunito"/>
                <a:cs typeface="Nunito"/>
                <a:sym typeface="Nunito"/>
              </a:rPr>
              <a:t>: What </a:t>
            </a:r>
            <a:r>
              <a:rPr lang="en-US" sz="2000" b="1" dirty="0">
                <a:solidFill>
                  <a:srgbClr val="7030A0"/>
                </a:solidFill>
                <a:latin typeface="Univers Condensed" panose="020B0506020202050204" pitchFamily="34" charset="0"/>
                <a:ea typeface="Nunito"/>
                <a:cs typeface="Nunito"/>
                <a:sym typeface="Nunito"/>
              </a:rPr>
              <a:t>issues</a:t>
            </a:r>
            <a:r>
              <a:rPr lang="en-US" sz="2000" dirty="0">
                <a:solidFill>
                  <a:srgbClr val="595959"/>
                </a:solidFill>
                <a:latin typeface="Univers Condensed" panose="020B0506020202050204" pitchFamily="34" charset="0"/>
                <a:ea typeface="Nunito"/>
                <a:cs typeface="Nunito"/>
                <a:sym typeface="Nunito"/>
              </a:rPr>
              <a:t> need attention from government? What community projects need resources? Are there examples of elected officials ignoring our concerns? </a:t>
            </a:r>
          </a:p>
          <a:p>
            <a:pPr marL="608965" indent="-456565">
              <a:lnSpc>
                <a:spcPct val="115000"/>
              </a:lnSpc>
              <a:spcBef>
                <a:spcPts val="1333"/>
              </a:spcBef>
              <a:buClr>
                <a:srgbClr val="595959"/>
              </a:buClr>
              <a:buSzPts val="1800"/>
              <a:buFont typeface="Nunito"/>
              <a:buChar char="●"/>
            </a:pPr>
            <a:r>
              <a:rPr lang="en-US" sz="2000" b="1" dirty="0">
                <a:solidFill>
                  <a:srgbClr val="7030A0"/>
                </a:solidFill>
                <a:latin typeface="Univers Condensed" panose="020B0506020202050204" pitchFamily="34" charset="0"/>
                <a:ea typeface="Nunito"/>
                <a:cs typeface="Nunito"/>
                <a:sym typeface="Nunito"/>
              </a:rPr>
              <a:t>COUNT</a:t>
            </a:r>
            <a:r>
              <a:rPr lang="en-US" sz="2000" dirty="0">
                <a:solidFill>
                  <a:srgbClr val="595959"/>
                </a:solidFill>
                <a:latin typeface="Univers Condensed" panose="020B0506020202050204" pitchFamily="34" charset="0"/>
                <a:ea typeface="Nunito"/>
                <a:cs typeface="Nunito"/>
                <a:sym typeface="Nunito"/>
              </a:rPr>
              <a:t>: Is there </a:t>
            </a:r>
            <a:r>
              <a:rPr lang="en-US" sz="2000" b="1" dirty="0">
                <a:solidFill>
                  <a:srgbClr val="7030A0"/>
                </a:solidFill>
                <a:latin typeface="Univers Condensed" panose="020B0506020202050204" pitchFamily="34" charset="0"/>
                <a:ea typeface="Nunito"/>
                <a:cs typeface="Nunito"/>
                <a:sym typeface="Nunito"/>
              </a:rPr>
              <a:t>data </a:t>
            </a:r>
            <a:r>
              <a:rPr lang="en-US" sz="2000" dirty="0">
                <a:solidFill>
                  <a:srgbClr val="595959"/>
                </a:solidFill>
                <a:latin typeface="Univers Condensed" panose="020B0506020202050204" pitchFamily="34" charset="0"/>
                <a:ea typeface="Nunito"/>
                <a:cs typeface="Nunito"/>
                <a:sym typeface="Nunito"/>
              </a:rPr>
              <a:t>we can present that strengthens our stories? (Number of people in our community, % POC, income levels, distance from hospitals, lack of greenspace)</a:t>
            </a:r>
            <a:endParaRPr lang="en-US" sz="2000" dirty="0">
              <a:solidFill>
                <a:srgbClr val="595959"/>
              </a:solidFill>
              <a:latin typeface="Univers Condensed" panose="020B0506020202050204" pitchFamily="34" charset="0"/>
              <a:ea typeface="Nunito"/>
              <a:cs typeface="Nunito"/>
            </a:endParaRPr>
          </a:p>
        </p:txBody>
      </p:sp>
      <p:pic>
        <p:nvPicPr>
          <p:cNvPr id="6" name="Picture 5" descr="Abstract aqua blue blurred bokeh background">
            <a:extLst>
              <a:ext uri="{FF2B5EF4-FFF2-40B4-BE49-F238E27FC236}">
                <a16:creationId xmlns:a16="http://schemas.microsoft.com/office/drawing/2014/main" id="{61E2505D-59D1-4ADE-8FDD-286BA7D99015}"/>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b="80671"/>
          <a:stretch/>
        </p:blipFill>
        <p:spPr>
          <a:xfrm>
            <a:off x="0" y="0"/>
            <a:ext cx="12192000" cy="1629049"/>
          </a:xfrm>
          <a:prstGeom prst="rect">
            <a:avLst/>
          </a:prstGeom>
        </p:spPr>
      </p:pic>
      <p:pic>
        <p:nvPicPr>
          <p:cNvPr id="7" name="Picture 6" descr="Diagram&#10;&#10;Description automatically generated">
            <a:extLst>
              <a:ext uri="{FF2B5EF4-FFF2-40B4-BE49-F238E27FC236}">
                <a16:creationId xmlns:a16="http://schemas.microsoft.com/office/drawing/2014/main" id="{99832A49-1CA1-4162-A597-5CBE35504E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19787"/>
            <a:ext cx="1988932" cy="1389473"/>
          </a:xfrm>
          <a:prstGeom prst="rect">
            <a:avLst/>
          </a:prstGeom>
        </p:spPr>
      </p:pic>
      <p:sp>
        <p:nvSpPr>
          <p:cNvPr id="8" name="TextBox 7">
            <a:extLst>
              <a:ext uri="{FF2B5EF4-FFF2-40B4-BE49-F238E27FC236}">
                <a16:creationId xmlns:a16="http://schemas.microsoft.com/office/drawing/2014/main" id="{062AEF57-07D6-406A-8CB3-797C75B00A76}"/>
              </a:ext>
            </a:extLst>
          </p:cNvPr>
          <p:cNvSpPr txBox="1"/>
          <p:nvPr/>
        </p:nvSpPr>
        <p:spPr>
          <a:xfrm>
            <a:off x="1988932" y="507326"/>
            <a:ext cx="991325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chemeClr val="bg1"/>
                </a:solidFill>
                <a:latin typeface="Univers Condensed" panose="020B0506020202050204" pitchFamily="34" charset="0"/>
              </a:rPr>
              <a:t>Community Mapping: </a:t>
            </a:r>
            <a:r>
              <a:rPr lang="en-US" sz="4000" b="1">
                <a:solidFill>
                  <a:schemeClr val="bg1"/>
                </a:solidFill>
                <a:latin typeface="Univers Condensed Light" panose="020B0306020202040204" pitchFamily="34" charset="0"/>
              </a:rPr>
              <a:t>How to run a workshop</a:t>
            </a:r>
          </a:p>
        </p:txBody>
      </p:sp>
      <p:pic>
        <p:nvPicPr>
          <p:cNvPr id="9" name="Picture 7">
            <a:extLst>
              <a:ext uri="{FF2B5EF4-FFF2-40B4-BE49-F238E27FC236}">
                <a16:creationId xmlns:a16="http://schemas.microsoft.com/office/drawing/2014/main" id="{14BE3148-C683-4348-BEBF-9B1BB4257005}"/>
              </a:ext>
            </a:extLst>
          </p:cNvPr>
          <p:cNvPicPr>
            <a:picLocks noChangeAspect="1"/>
          </p:cNvPicPr>
          <p:nvPr/>
        </p:nvPicPr>
        <p:blipFill rotWithShape="1">
          <a:blip r:embed="rId6"/>
          <a:srcRect l="-1356" r="-339" b="40000"/>
          <a:stretch/>
        </p:blipFill>
        <p:spPr>
          <a:xfrm>
            <a:off x="10367876" y="6442774"/>
            <a:ext cx="1769481" cy="264555"/>
          </a:xfrm>
          <a:prstGeom prst="rect">
            <a:avLst/>
          </a:prstGeom>
        </p:spPr>
      </p:pic>
      <p:sp>
        <p:nvSpPr>
          <p:cNvPr id="10" name="TextBox 9">
            <a:extLst>
              <a:ext uri="{FF2B5EF4-FFF2-40B4-BE49-F238E27FC236}">
                <a16:creationId xmlns:a16="http://schemas.microsoft.com/office/drawing/2014/main" id="{B14DF36B-B407-4C7B-A253-101B3D927B86}"/>
              </a:ext>
            </a:extLst>
          </p:cNvPr>
          <p:cNvSpPr txBox="1"/>
          <p:nvPr/>
        </p:nvSpPr>
        <p:spPr>
          <a:xfrm>
            <a:off x="10955320" y="6223948"/>
            <a:ext cx="1236680" cy="286232"/>
          </a:xfrm>
          <a:prstGeom prst="rect">
            <a:avLst/>
          </a:prstGeom>
          <a:noFill/>
        </p:spPr>
        <p:txBody>
          <a:bodyPr wrap="square" rtlCol="0">
            <a:spAutoFit/>
          </a:bodyPr>
          <a:lstStyle/>
          <a:p>
            <a:pPr algn="r">
              <a:lnSpc>
                <a:spcPct val="90000"/>
              </a:lnSpc>
            </a:pPr>
            <a:r>
              <a:rPr lang="en-US" sz="1400">
                <a:solidFill>
                  <a:srgbClr val="BBEE9E"/>
                </a:solidFill>
                <a:latin typeface="Univers Condensed" panose="020B0503020202020204" pitchFamily="34" charset="0"/>
              </a:rPr>
              <a:t>Created by </a:t>
            </a:r>
          </a:p>
        </p:txBody>
      </p:sp>
      <p:pic>
        <p:nvPicPr>
          <p:cNvPr id="13" name="Picture 12">
            <a:extLst>
              <a:ext uri="{FF2B5EF4-FFF2-40B4-BE49-F238E27FC236}">
                <a16:creationId xmlns:a16="http://schemas.microsoft.com/office/drawing/2014/main" id="{F2B35532-A23A-48BA-B254-6979A1A83DA9}"/>
              </a:ext>
            </a:extLst>
          </p:cNvPr>
          <p:cNvPicPr>
            <a:picLocks noChangeAspect="1"/>
          </p:cNvPicPr>
          <p:nvPr/>
        </p:nvPicPr>
        <p:blipFill>
          <a:blip r:embed="rId7" cstate="print">
            <a:duotone>
              <a:prstClr val="black"/>
              <a:schemeClr val="accent6">
                <a:tint val="45000"/>
                <a:satMod val="400000"/>
              </a:schemeClr>
            </a:duotone>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15183" r="15183"/>
          <a:stretch/>
        </p:blipFill>
        <p:spPr>
          <a:xfrm rot="20938098">
            <a:off x="297910" y="2190463"/>
            <a:ext cx="3382042" cy="3237912"/>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44600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7">
                                            <p:txEl>
                                              <p:pRg st="2" end="2"/>
                                            </p:txEl>
                                          </p:spTgt>
                                        </p:tgtEl>
                                        <p:attrNameLst>
                                          <p:attrName>style.visibility</p:attrName>
                                        </p:attrNameLst>
                                      </p:cBhvr>
                                      <p:to>
                                        <p:strVal val="visible"/>
                                      </p:to>
                                    </p:set>
                                    <p:animEffect transition="in" filter="fade">
                                      <p:cBhvr>
                                        <p:cTn id="7" dur="1000"/>
                                        <p:tgtEl>
                                          <p:spTgt spid="117">
                                            <p:txEl>
                                              <p:pRg st="2" end="2"/>
                                            </p:txEl>
                                          </p:spTgt>
                                        </p:tgtEl>
                                      </p:cBhvr>
                                    </p:animEffect>
                                    <p:anim calcmode="lin" valueType="num">
                                      <p:cBhvr>
                                        <p:cTn id="8" dur="1000" fill="hold"/>
                                        <p:tgtEl>
                                          <p:spTgt spid="117">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11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7">
                                            <p:txEl>
                                              <p:pRg st="3" end="3"/>
                                            </p:txEl>
                                          </p:spTgt>
                                        </p:tgtEl>
                                        <p:attrNameLst>
                                          <p:attrName>style.visibility</p:attrName>
                                        </p:attrNameLst>
                                      </p:cBhvr>
                                      <p:to>
                                        <p:strVal val="visible"/>
                                      </p:to>
                                    </p:set>
                                    <p:animEffect transition="in" filter="fade">
                                      <p:cBhvr>
                                        <p:cTn id="14" dur="1000"/>
                                        <p:tgtEl>
                                          <p:spTgt spid="117">
                                            <p:txEl>
                                              <p:pRg st="3" end="3"/>
                                            </p:txEl>
                                          </p:spTgt>
                                        </p:tgtEl>
                                      </p:cBhvr>
                                    </p:animEffect>
                                    <p:anim calcmode="lin" valueType="num">
                                      <p:cBhvr>
                                        <p:cTn id="15" dur="1000" fill="hold"/>
                                        <p:tgtEl>
                                          <p:spTgt spid="117">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11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7">
                                            <p:txEl>
                                              <p:pRg st="4" end="4"/>
                                            </p:txEl>
                                          </p:spTgt>
                                        </p:tgtEl>
                                        <p:attrNameLst>
                                          <p:attrName>style.visibility</p:attrName>
                                        </p:attrNameLst>
                                      </p:cBhvr>
                                      <p:to>
                                        <p:strVal val="visible"/>
                                      </p:to>
                                    </p:set>
                                    <p:animEffect transition="in" filter="fade">
                                      <p:cBhvr>
                                        <p:cTn id="21" dur="1000"/>
                                        <p:tgtEl>
                                          <p:spTgt spid="117">
                                            <p:txEl>
                                              <p:pRg st="4" end="4"/>
                                            </p:txEl>
                                          </p:spTgt>
                                        </p:tgtEl>
                                      </p:cBhvr>
                                    </p:animEffect>
                                    <p:anim calcmode="lin" valueType="num">
                                      <p:cBhvr>
                                        <p:cTn id="22" dur="1000" fill="hold"/>
                                        <p:tgtEl>
                                          <p:spTgt spid="117">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1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37B9F-D6F3-47AA-8DDF-302D73557E4D}"/>
              </a:ext>
            </a:extLst>
          </p:cNvPr>
          <p:cNvSpPr>
            <a:spLocks noGrp="1"/>
          </p:cNvSpPr>
          <p:nvPr>
            <p:ph type="title"/>
          </p:nvPr>
        </p:nvSpPr>
        <p:spPr>
          <a:xfrm>
            <a:off x="534165" y="193347"/>
            <a:ext cx="4223965" cy="1072745"/>
          </a:xfrm>
        </p:spPr>
        <p:txBody>
          <a:bodyPr>
            <a:normAutofit fontScale="90000"/>
          </a:bodyPr>
          <a:lstStyle/>
          <a:p>
            <a:pPr algn="ctr"/>
            <a:r>
              <a:rPr lang="en-US" sz="3600" b="1">
                <a:solidFill>
                  <a:srgbClr val="FFFFFF"/>
                </a:solidFill>
                <a:latin typeface="Univers" panose="020B0503020202020204" pitchFamily="34" charset="0"/>
              </a:rPr>
              <a:t>How to describe your Community</a:t>
            </a:r>
            <a:endParaRPr lang="en-US">
              <a:solidFill>
                <a:srgbClr val="FFFFFF"/>
              </a:solidFill>
              <a:latin typeface="Halyard Display"/>
            </a:endParaRPr>
          </a:p>
        </p:txBody>
      </p:sp>
      <p:pic>
        <p:nvPicPr>
          <p:cNvPr id="10" name="Picture 11">
            <a:extLst>
              <a:ext uri="{FF2B5EF4-FFF2-40B4-BE49-F238E27FC236}">
                <a16:creationId xmlns:a16="http://schemas.microsoft.com/office/drawing/2014/main" id="{6D1CD7CE-94C1-4BE2-9733-9FC771F5BE80}"/>
              </a:ext>
            </a:extLst>
          </p:cNvPr>
          <p:cNvPicPr>
            <a:picLocks noGrp="1" noChangeAspect="1"/>
          </p:cNvPicPr>
          <p:nvPr>
            <p:ph idx="1"/>
          </p:nvPr>
        </p:nvPicPr>
        <p:blipFill>
          <a:blip r:embed="rId3"/>
          <a:stretch>
            <a:fillRect/>
          </a:stretch>
        </p:blipFill>
        <p:spPr>
          <a:xfrm>
            <a:off x="135867" y="1872670"/>
            <a:ext cx="5951095" cy="4385244"/>
          </a:xfrm>
        </p:spPr>
      </p:pic>
      <p:sp>
        <p:nvSpPr>
          <p:cNvPr id="12" name="TextBox 11">
            <a:extLst>
              <a:ext uri="{FF2B5EF4-FFF2-40B4-BE49-F238E27FC236}">
                <a16:creationId xmlns:a16="http://schemas.microsoft.com/office/drawing/2014/main" id="{EC1E3F45-D3DE-44FC-8496-6E0C74A5C67A}"/>
              </a:ext>
            </a:extLst>
          </p:cNvPr>
          <p:cNvSpPr txBox="1"/>
          <p:nvPr/>
        </p:nvSpPr>
        <p:spPr>
          <a:xfrm>
            <a:off x="6086962" y="1679323"/>
            <a:ext cx="5782305" cy="50475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7030A0"/>
                </a:solidFill>
                <a:latin typeface="Univers" panose="020B0503020202020204" pitchFamily="34" charset="0"/>
              </a:rPr>
              <a:t>Culture/Character: </a:t>
            </a:r>
          </a:p>
          <a:p>
            <a:pPr marL="285750" indent="-285750">
              <a:buFont typeface="Arial"/>
              <a:buChar char="•"/>
            </a:pPr>
            <a:r>
              <a:rPr lang="en-US" sz="1600" dirty="0">
                <a:solidFill>
                  <a:schemeClr val="bg1"/>
                </a:solidFill>
                <a:latin typeface="Univers Condensed"/>
              </a:rPr>
              <a:t>Long Beach has large Black and Latinx population</a:t>
            </a:r>
          </a:p>
          <a:p>
            <a:pPr marL="285750" indent="-285750">
              <a:buFont typeface="Arial"/>
              <a:buChar char="•"/>
            </a:pPr>
            <a:r>
              <a:rPr lang="en-US" sz="1600" dirty="0">
                <a:solidFill>
                  <a:schemeClr val="bg1"/>
                </a:solidFill>
                <a:latin typeface="Univers Condensed"/>
              </a:rPr>
              <a:t>Washington neighborhood has a lot of working class Latinx families. When we have community gatherings, you will hear a lot of Spanish spoken. </a:t>
            </a:r>
            <a:endParaRPr lang="en-US" sz="1600" dirty="0">
              <a:solidFill>
                <a:schemeClr val="bg1"/>
              </a:solidFill>
              <a:latin typeface="Univers Condensed" panose="020B0506020202050204" pitchFamily="34" charset="0"/>
            </a:endParaRPr>
          </a:p>
          <a:p>
            <a:endParaRPr lang="en-US" sz="1400" dirty="0">
              <a:solidFill>
                <a:schemeClr val="bg1"/>
              </a:solidFill>
              <a:latin typeface="Univers" panose="020B0503020202020204" pitchFamily="34" charset="0"/>
            </a:endParaRPr>
          </a:p>
          <a:p>
            <a:r>
              <a:rPr lang="en-US" sz="2000" b="1" dirty="0">
                <a:solidFill>
                  <a:srgbClr val="7030A0"/>
                </a:solidFill>
                <a:latin typeface="Univers" panose="020B0503020202020204" pitchFamily="34" charset="0"/>
              </a:rPr>
              <a:t>Concerns:</a:t>
            </a:r>
          </a:p>
          <a:p>
            <a:pPr marL="285750" indent="-285750">
              <a:buFont typeface="Arial"/>
              <a:buChar char="•"/>
            </a:pPr>
            <a:r>
              <a:rPr lang="en-US" sz="1600" dirty="0">
                <a:solidFill>
                  <a:schemeClr val="bg1"/>
                </a:solidFill>
                <a:latin typeface="Univers Condensed"/>
              </a:rPr>
              <a:t>Mrs. </a:t>
            </a:r>
            <a:r>
              <a:rPr lang="en-US" sz="1600" dirty="0" err="1">
                <a:solidFill>
                  <a:schemeClr val="bg1"/>
                </a:solidFill>
                <a:latin typeface="Univers Condensed"/>
              </a:rPr>
              <a:t>Zazueta</a:t>
            </a:r>
            <a:r>
              <a:rPr lang="en-US" sz="1600" dirty="0">
                <a:solidFill>
                  <a:schemeClr val="bg1"/>
                </a:solidFill>
                <a:latin typeface="Univers Condensed"/>
              </a:rPr>
              <a:t>: “At least every other day, I have to tell my 8-year-old daughter that she can’t play outside with her friends. She has asthma and we live in an area known as ‘Asthma Alley.’ We had to go to the hospital night after night because Emma would wake up gasping for air.”</a:t>
            </a:r>
          </a:p>
          <a:p>
            <a:endParaRPr lang="en-US" sz="1400" b="1" dirty="0">
              <a:solidFill>
                <a:schemeClr val="bg1"/>
              </a:solidFill>
              <a:latin typeface="Univers" panose="020B0503020202020204" pitchFamily="34" charset="0"/>
            </a:endParaRPr>
          </a:p>
          <a:p>
            <a:r>
              <a:rPr lang="en-US" sz="2000" b="1" dirty="0">
                <a:solidFill>
                  <a:srgbClr val="7030A0"/>
                </a:solidFill>
                <a:latin typeface="Univers" panose="020B0503020202020204" pitchFamily="34" charset="0"/>
              </a:rPr>
              <a:t>Counts:</a:t>
            </a:r>
          </a:p>
          <a:p>
            <a:pPr marL="285750" indent="-285750">
              <a:buFont typeface="Arial"/>
              <a:buChar char="•"/>
            </a:pPr>
            <a:r>
              <a:rPr lang="en-US" sz="1600" dirty="0">
                <a:solidFill>
                  <a:schemeClr val="bg1"/>
                </a:solidFill>
                <a:latin typeface="Univers Condensed" panose="020B0506020202050204" pitchFamily="34" charset="0"/>
              </a:rPr>
              <a:t>Washington neighborhood is one of the poorest parts of Long Beach, with almost 20% unemployment.</a:t>
            </a:r>
          </a:p>
          <a:p>
            <a:pPr marL="285750" indent="-285750">
              <a:buFont typeface="Arial"/>
              <a:buChar char="•"/>
            </a:pPr>
            <a:r>
              <a:rPr lang="en-US" sz="1600" dirty="0">
                <a:solidFill>
                  <a:schemeClr val="bg1"/>
                </a:solidFill>
                <a:latin typeface="Univers Condensed" panose="020B0506020202050204" pitchFamily="34" charset="0"/>
              </a:rPr>
              <a:t>29% of households surveyed are home to at least one adult that has asthma, and 18.9% are home to at least one child with asthma.</a:t>
            </a:r>
            <a:endParaRPr lang="en-US" sz="1400" dirty="0">
              <a:solidFill>
                <a:schemeClr val="bg1"/>
              </a:solidFill>
              <a:latin typeface="Univers Condensed" panose="020B0506020202050204" pitchFamily="34" charset="0"/>
              <a:ea typeface="+mn-lt"/>
              <a:cs typeface="+mn-lt"/>
            </a:endParaRPr>
          </a:p>
        </p:txBody>
      </p:sp>
      <p:pic>
        <p:nvPicPr>
          <p:cNvPr id="7" name="Picture 6" descr="Abstract aqua blue blurred bokeh background">
            <a:extLst>
              <a:ext uri="{FF2B5EF4-FFF2-40B4-BE49-F238E27FC236}">
                <a16:creationId xmlns:a16="http://schemas.microsoft.com/office/drawing/2014/main" id="{CFAF98A5-0D5E-49EE-9DCD-92ACE2160DD8}"/>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b="80671"/>
          <a:stretch/>
        </p:blipFill>
        <p:spPr>
          <a:xfrm>
            <a:off x="0" y="0"/>
            <a:ext cx="12192000" cy="1629049"/>
          </a:xfrm>
          <a:prstGeom prst="rect">
            <a:avLst/>
          </a:prstGeom>
        </p:spPr>
      </p:pic>
      <p:pic>
        <p:nvPicPr>
          <p:cNvPr id="8" name="Picture 7" descr="Diagram&#10;&#10;Description automatically generated">
            <a:extLst>
              <a:ext uri="{FF2B5EF4-FFF2-40B4-BE49-F238E27FC236}">
                <a16:creationId xmlns:a16="http://schemas.microsoft.com/office/drawing/2014/main" id="{5EBF7C68-10D0-4361-8A4E-437AFCA708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19787"/>
            <a:ext cx="1988932" cy="1389473"/>
          </a:xfrm>
          <a:prstGeom prst="rect">
            <a:avLst/>
          </a:prstGeom>
        </p:spPr>
      </p:pic>
      <p:sp>
        <p:nvSpPr>
          <p:cNvPr id="9" name="TextBox 8">
            <a:extLst>
              <a:ext uri="{FF2B5EF4-FFF2-40B4-BE49-F238E27FC236}">
                <a16:creationId xmlns:a16="http://schemas.microsoft.com/office/drawing/2014/main" id="{EEE0F6A3-BAF1-4D1B-8DA4-B7AA98561C60}"/>
              </a:ext>
            </a:extLst>
          </p:cNvPr>
          <p:cNvSpPr txBox="1"/>
          <p:nvPr/>
        </p:nvSpPr>
        <p:spPr>
          <a:xfrm>
            <a:off x="1988932" y="276705"/>
            <a:ext cx="991325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chemeClr val="bg1"/>
                </a:solidFill>
                <a:latin typeface="Univers Condensed" panose="020B0506020202050204" pitchFamily="34" charset="0"/>
              </a:rPr>
              <a:t>Community Mapping: </a:t>
            </a:r>
            <a:r>
              <a:rPr lang="en-US" sz="4000" b="1">
                <a:solidFill>
                  <a:schemeClr val="bg1"/>
                </a:solidFill>
                <a:latin typeface="Univers Condensed Light" panose="020B0306020202040204" pitchFamily="34" charset="0"/>
              </a:rPr>
              <a:t>How to run a workshop</a:t>
            </a:r>
          </a:p>
        </p:txBody>
      </p:sp>
      <p:sp>
        <p:nvSpPr>
          <p:cNvPr id="14" name="TextBox 13">
            <a:extLst>
              <a:ext uri="{FF2B5EF4-FFF2-40B4-BE49-F238E27FC236}">
                <a16:creationId xmlns:a16="http://schemas.microsoft.com/office/drawing/2014/main" id="{B8FEAB8B-89EB-4739-9A74-94091CF2D443}"/>
              </a:ext>
            </a:extLst>
          </p:cNvPr>
          <p:cNvSpPr txBox="1"/>
          <p:nvPr/>
        </p:nvSpPr>
        <p:spPr>
          <a:xfrm>
            <a:off x="6396038" y="883283"/>
            <a:ext cx="3682028" cy="523220"/>
          </a:xfrm>
          <a:prstGeom prst="rect">
            <a:avLst/>
          </a:prstGeom>
          <a:noFill/>
        </p:spPr>
        <p:txBody>
          <a:bodyPr wrap="square">
            <a:spAutoFit/>
          </a:bodyPr>
          <a:lstStyle/>
          <a:p>
            <a:r>
              <a:rPr lang="en-US" sz="2800" b="1" i="1">
                <a:solidFill>
                  <a:schemeClr val="bg1"/>
                </a:solidFill>
                <a:latin typeface="Univers Condensed Light" panose="020B0306020202040204" pitchFamily="34" charset="0"/>
              </a:rPr>
              <a:t>Telling our stories</a:t>
            </a:r>
          </a:p>
        </p:txBody>
      </p:sp>
      <p:sp>
        <p:nvSpPr>
          <p:cNvPr id="15" name="TextBox 14">
            <a:extLst>
              <a:ext uri="{FF2B5EF4-FFF2-40B4-BE49-F238E27FC236}">
                <a16:creationId xmlns:a16="http://schemas.microsoft.com/office/drawing/2014/main" id="{40EB00D3-AD72-4277-B717-37681A834A14}"/>
              </a:ext>
            </a:extLst>
          </p:cNvPr>
          <p:cNvSpPr txBox="1"/>
          <p:nvPr/>
        </p:nvSpPr>
        <p:spPr>
          <a:xfrm>
            <a:off x="453597" y="3807671"/>
            <a:ext cx="1872599" cy="1200329"/>
          </a:xfrm>
          <a:prstGeom prst="rect">
            <a:avLst/>
          </a:prstGeom>
          <a:noFill/>
        </p:spPr>
        <p:txBody>
          <a:bodyPr wrap="square">
            <a:spAutoFit/>
          </a:bodyPr>
          <a:lstStyle/>
          <a:p>
            <a:r>
              <a:rPr lang="en-US" sz="1800">
                <a:solidFill>
                  <a:schemeClr val="bg1"/>
                </a:solidFill>
                <a:latin typeface="Univers Condensed"/>
              </a:rPr>
              <a:t>This Long Beach community was split into three districts. </a:t>
            </a:r>
          </a:p>
        </p:txBody>
      </p:sp>
      <p:pic>
        <p:nvPicPr>
          <p:cNvPr id="16" name="Picture 7">
            <a:extLst>
              <a:ext uri="{FF2B5EF4-FFF2-40B4-BE49-F238E27FC236}">
                <a16:creationId xmlns:a16="http://schemas.microsoft.com/office/drawing/2014/main" id="{1BDFAF77-742F-47F0-9D38-FBFDFA497742}"/>
              </a:ext>
            </a:extLst>
          </p:cNvPr>
          <p:cNvPicPr>
            <a:picLocks noChangeAspect="1"/>
          </p:cNvPicPr>
          <p:nvPr/>
        </p:nvPicPr>
        <p:blipFill rotWithShape="1">
          <a:blip r:embed="rId7"/>
          <a:srcRect l="-1356" r="-339" b="40000"/>
          <a:stretch/>
        </p:blipFill>
        <p:spPr>
          <a:xfrm>
            <a:off x="10255335" y="6449017"/>
            <a:ext cx="1769481" cy="264555"/>
          </a:xfrm>
          <a:prstGeom prst="rect">
            <a:avLst/>
          </a:prstGeom>
        </p:spPr>
      </p:pic>
      <p:sp>
        <p:nvSpPr>
          <p:cNvPr id="17" name="TextBox 16">
            <a:extLst>
              <a:ext uri="{FF2B5EF4-FFF2-40B4-BE49-F238E27FC236}">
                <a16:creationId xmlns:a16="http://schemas.microsoft.com/office/drawing/2014/main" id="{8453F515-7CA7-4F30-A057-22B9303DC934}"/>
              </a:ext>
            </a:extLst>
          </p:cNvPr>
          <p:cNvSpPr txBox="1"/>
          <p:nvPr/>
        </p:nvSpPr>
        <p:spPr>
          <a:xfrm>
            <a:off x="10842779" y="6230191"/>
            <a:ext cx="1236680" cy="286232"/>
          </a:xfrm>
          <a:prstGeom prst="rect">
            <a:avLst/>
          </a:prstGeom>
          <a:noFill/>
        </p:spPr>
        <p:txBody>
          <a:bodyPr wrap="square" rtlCol="0">
            <a:spAutoFit/>
          </a:bodyPr>
          <a:lstStyle/>
          <a:p>
            <a:pPr algn="r">
              <a:lnSpc>
                <a:spcPct val="90000"/>
              </a:lnSpc>
            </a:pPr>
            <a:r>
              <a:rPr lang="en-US" sz="1400" dirty="0">
                <a:solidFill>
                  <a:srgbClr val="BBEE9E"/>
                </a:solidFill>
                <a:latin typeface="Univers Condensed" panose="020B0503020202020204" pitchFamily="34" charset="0"/>
              </a:rPr>
              <a:t>Created by </a:t>
            </a:r>
          </a:p>
        </p:txBody>
      </p:sp>
    </p:spTree>
    <p:extLst>
      <p:ext uri="{BB962C8B-B14F-4D97-AF65-F5344CB8AC3E}">
        <p14:creationId xmlns:p14="http://schemas.microsoft.com/office/powerpoint/2010/main" val="488225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1000"/>
                                        <p:tgtEl>
                                          <p:spTgt spid="12">
                                            <p:txEl>
                                              <p:pRg st="1" end="1"/>
                                            </p:txEl>
                                          </p:spTgt>
                                        </p:tgtEl>
                                      </p:cBhvr>
                                    </p:animEffect>
                                    <p:anim calcmode="lin" valueType="num">
                                      <p:cBhvr>
                                        <p:cTn id="13"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1000"/>
                                        <p:tgtEl>
                                          <p:spTgt spid="12">
                                            <p:txEl>
                                              <p:pRg st="2" end="2"/>
                                            </p:txEl>
                                          </p:spTgt>
                                        </p:tgtEl>
                                      </p:cBhvr>
                                    </p:animEffect>
                                    <p:anim calcmode="lin" valueType="num">
                                      <p:cBhvr>
                                        <p:cTn id="18"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2">
                                            <p:txEl>
                                              <p:pRg st="4" end="4"/>
                                            </p:txEl>
                                          </p:spTgt>
                                        </p:tgtEl>
                                        <p:attrNameLst>
                                          <p:attrName>style.visibility</p:attrName>
                                        </p:attrNameLst>
                                      </p:cBhvr>
                                      <p:to>
                                        <p:strVal val="visible"/>
                                      </p:to>
                                    </p:set>
                                    <p:animEffect transition="in" filter="fade">
                                      <p:cBhvr>
                                        <p:cTn id="24" dur="1000"/>
                                        <p:tgtEl>
                                          <p:spTgt spid="12">
                                            <p:txEl>
                                              <p:pRg st="4" end="4"/>
                                            </p:txEl>
                                          </p:spTgt>
                                        </p:tgtEl>
                                      </p:cBhvr>
                                    </p:animEffect>
                                    <p:anim calcmode="lin" valueType="num">
                                      <p:cBhvr>
                                        <p:cTn id="25"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12">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2">
                                            <p:txEl>
                                              <p:pRg st="5" end="5"/>
                                            </p:txEl>
                                          </p:spTgt>
                                        </p:tgtEl>
                                        <p:attrNameLst>
                                          <p:attrName>style.visibility</p:attrName>
                                        </p:attrNameLst>
                                      </p:cBhvr>
                                      <p:to>
                                        <p:strVal val="visible"/>
                                      </p:to>
                                    </p:set>
                                    <p:animEffect transition="in" filter="fade">
                                      <p:cBhvr>
                                        <p:cTn id="29" dur="1000"/>
                                        <p:tgtEl>
                                          <p:spTgt spid="12">
                                            <p:txEl>
                                              <p:pRg st="5" end="5"/>
                                            </p:txEl>
                                          </p:spTgt>
                                        </p:tgtEl>
                                      </p:cBhvr>
                                    </p:animEffect>
                                    <p:anim calcmode="lin" valueType="num">
                                      <p:cBhvr>
                                        <p:cTn id="30" dur="1000" fill="hold"/>
                                        <p:tgtEl>
                                          <p:spTgt spid="12">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1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2">
                                            <p:txEl>
                                              <p:pRg st="7" end="7"/>
                                            </p:txEl>
                                          </p:spTgt>
                                        </p:tgtEl>
                                        <p:attrNameLst>
                                          <p:attrName>style.visibility</p:attrName>
                                        </p:attrNameLst>
                                      </p:cBhvr>
                                      <p:to>
                                        <p:strVal val="visible"/>
                                      </p:to>
                                    </p:set>
                                    <p:animEffect transition="in" filter="fade">
                                      <p:cBhvr>
                                        <p:cTn id="36" dur="1000"/>
                                        <p:tgtEl>
                                          <p:spTgt spid="12">
                                            <p:txEl>
                                              <p:pRg st="7" end="7"/>
                                            </p:txEl>
                                          </p:spTgt>
                                        </p:tgtEl>
                                      </p:cBhvr>
                                    </p:animEffect>
                                    <p:anim calcmode="lin" valueType="num">
                                      <p:cBhvr>
                                        <p:cTn id="37" dur="1000" fill="hold"/>
                                        <p:tgtEl>
                                          <p:spTgt spid="12">
                                            <p:txEl>
                                              <p:pRg st="7" end="7"/>
                                            </p:txEl>
                                          </p:spTgt>
                                        </p:tgtEl>
                                        <p:attrNameLst>
                                          <p:attrName>ppt_x</p:attrName>
                                        </p:attrNameLst>
                                      </p:cBhvr>
                                      <p:tavLst>
                                        <p:tav tm="0">
                                          <p:val>
                                            <p:strVal val="#ppt_x"/>
                                          </p:val>
                                        </p:tav>
                                        <p:tav tm="100000">
                                          <p:val>
                                            <p:strVal val="#ppt_x"/>
                                          </p:val>
                                        </p:tav>
                                      </p:tavLst>
                                    </p:anim>
                                    <p:anim calcmode="lin" valueType="num">
                                      <p:cBhvr>
                                        <p:cTn id="38" dur="1000" fill="hold"/>
                                        <p:tgtEl>
                                          <p:spTgt spid="12">
                                            <p:txEl>
                                              <p:pRg st="7" end="7"/>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2">
                                            <p:txEl>
                                              <p:pRg st="8" end="8"/>
                                            </p:txEl>
                                          </p:spTgt>
                                        </p:tgtEl>
                                        <p:attrNameLst>
                                          <p:attrName>style.visibility</p:attrName>
                                        </p:attrNameLst>
                                      </p:cBhvr>
                                      <p:to>
                                        <p:strVal val="visible"/>
                                      </p:to>
                                    </p:set>
                                    <p:animEffect transition="in" filter="fade">
                                      <p:cBhvr>
                                        <p:cTn id="41" dur="1000"/>
                                        <p:tgtEl>
                                          <p:spTgt spid="12">
                                            <p:txEl>
                                              <p:pRg st="8" end="8"/>
                                            </p:txEl>
                                          </p:spTgt>
                                        </p:tgtEl>
                                      </p:cBhvr>
                                    </p:animEffect>
                                    <p:anim calcmode="lin" valueType="num">
                                      <p:cBhvr>
                                        <p:cTn id="42" dur="1000" fill="hold"/>
                                        <p:tgtEl>
                                          <p:spTgt spid="12">
                                            <p:txEl>
                                              <p:pRg st="8" end="8"/>
                                            </p:txEl>
                                          </p:spTgt>
                                        </p:tgtEl>
                                        <p:attrNameLst>
                                          <p:attrName>ppt_x</p:attrName>
                                        </p:attrNameLst>
                                      </p:cBhvr>
                                      <p:tavLst>
                                        <p:tav tm="0">
                                          <p:val>
                                            <p:strVal val="#ppt_x"/>
                                          </p:val>
                                        </p:tav>
                                        <p:tav tm="100000">
                                          <p:val>
                                            <p:strVal val="#ppt_x"/>
                                          </p:val>
                                        </p:tav>
                                      </p:tavLst>
                                    </p:anim>
                                    <p:anim calcmode="lin" valueType="num">
                                      <p:cBhvr>
                                        <p:cTn id="43" dur="1000" fill="hold"/>
                                        <p:tgtEl>
                                          <p:spTgt spid="12">
                                            <p:txEl>
                                              <p:pRg st="8" end="8"/>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2">
                                            <p:txEl>
                                              <p:pRg st="9" end="9"/>
                                            </p:txEl>
                                          </p:spTgt>
                                        </p:tgtEl>
                                        <p:attrNameLst>
                                          <p:attrName>style.visibility</p:attrName>
                                        </p:attrNameLst>
                                      </p:cBhvr>
                                      <p:to>
                                        <p:strVal val="visible"/>
                                      </p:to>
                                    </p:set>
                                    <p:animEffect transition="in" filter="fade">
                                      <p:cBhvr>
                                        <p:cTn id="46" dur="1000"/>
                                        <p:tgtEl>
                                          <p:spTgt spid="12">
                                            <p:txEl>
                                              <p:pRg st="9" end="9"/>
                                            </p:txEl>
                                          </p:spTgt>
                                        </p:tgtEl>
                                      </p:cBhvr>
                                    </p:animEffect>
                                    <p:anim calcmode="lin" valueType="num">
                                      <p:cBhvr>
                                        <p:cTn id="47" dur="1000" fill="hold"/>
                                        <p:tgtEl>
                                          <p:spTgt spid="12">
                                            <p:txEl>
                                              <p:pRg st="9" end="9"/>
                                            </p:txEl>
                                          </p:spTgt>
                                        </p:tgtEl>
                                        <p:attrNameLst>
                                          <p:attrName>ppt_x</p:attrName>
                                        </p:attrNameLst>
                                      </p:cBhvr>
                                      <p:tavLst>
                                        <p:tav tm="0">
                                          <p:val>
                                            <p:strVal val="#ppt_x"/>
                                          </p:val>
                                        </p:tav>
                                        <p:tav tm="100000">
                                          <p:val>
                                            <p:strVal val="#ppt_x"/>
                                          </p:val>
                                        </p:tav>
                                      </p:tavLst>
                                    </p:anim>
                                    <p:anim calcmode="lin" valueType="num">
                                      <p:cBhvr>
                                        <p:cTn id="48" dur="1000" fill="hold"/>
                                        <p:tgtEl>
                                          <p:spTgt spid="12">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37B9F-D6F3-47AA-8DDF-302D73557E4D}"/>
              </a:ext>
            </a:extLst>
          </p:cNvPr>
          <p:cNvSpPr>
            <a:spLocks noGrp="1"/>
          </p:cNvSpPr>
          <p:nvPr>
            <p:ph type="title"/>
          </p:nvPr>
        </p:nvSpPr>
        <p:spPr>
          <a:xfrm>
            <a:off x="534165" y="193347"/>
            <a:ext cx="4223965" cy="1072745"/>
          </a:xfrm>
        </p:spPr>
        <p:txBody>
          <a:bodyPr>
            <a:normAutofit fontScale="90000"/>
          </a:bodyPr>
          <a:lstStyle/>
          <a:p>
            <a:pPr algn="ctr"/>
            <a:r>
              <a:rPr lang="en-US" sz="3600" b="1">
                <a:solidFill>
                  <a:srgbClr val="FFFFFF"/>
                </a:solidFill>
                <a:latin typeface="Univers" panose="020B0503020202020204" pitchFamily="34" charset="0"/>
              </a:rPr>
              <a:t>How to describe your Community</a:t>
            </a:r>
            <a:endParaRPr lang="en-US">
              <a:solidFill>
                <a:srgbClr val="FFFFFF"/>
              </a:solidFill>
              <a:latin typeface="Halyard Display"/>
            </a:endParaRPr>
          </a:p>
        </p:txBody>
      </p:sp>
      <p:pic>
        <p:nvPicPr>
          <p:cNvPr id="7" name="Picture 6" descr="Abstract aqua blue blurred bokeh background">
            <a:extLst>
              <a:ext uri="{FF2B5EF4-FFF2-40B4-BE49-F238E27FC236}">
                <a16:creationId xmlns:a16="http://schemas.microsoft.com/office/drawing/2014/main" id="{CFAF98A5-0D5E-49EE-9DCD-92ACE2160DD8}"/>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b="80671"/>
          <a:stretch/>
        </p:blipFill>
        <p:spPr>
          <a:xfrm>
            <a:off x="0" y="0"/>
            <a:ext cx="12192000" cy="1629049"/>
          </a:xfrm>
          <a:prstGeom prst="rect">
            <a:avLst/>
          </a:prstGeom>
        </p:spPr>
      </p:pic>
      <p:pic>
        <p:nvPicPr>
          <p:cNvPr id="8" name="Picture 7" descr="Diagram&#10;&#10;Description automatically generated">
            <a:extLst>
              <a:ext uri="{FF2B5EF4-FFF2-40B4-BE49-F238E27FC236}">
                <a16:creationId xmlns:a16="http://schemas.microsoft.com/office/drawing/2014/main" id="{5EBF7C68-10D0-4361-8A4E-437AFCA708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19787"/>
            <a:ext cx="1988932" cy="1389473"/>
          </a:xfrm>
          <a:prstGeom prst="rect">
            <a:avLst/>
          </a:prstGeom>
        </p:spPr>
      </p:pic>
      <p:sp>
        <p:nvSpPr>
          <p:cNvPr id="9" name="TextBox 8">
            <a:extLst>
              <a:ext uri="{FF2B5EF4-FFF2-40B4-BE49-F238E27FC236}">
                <a16:creationId xmlns:a16="http://schemas.microsoft.com/office/drawing/2014/main" id="{EEE0F6A3-BAF1-4D1B-8DA4-B7AA98561C60}"/>
              </a:ext>
            </a:extLst>
          </p:cNvPr>
          <p:cNvSpPr txBox="1"/>
          <p:nvPr/>
        </p:nvSpPr>
        <p:spPr>
          <a:xfrm>
            <a:off x="1988932" y="276705"/>
            <a:ext cx="991325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chemeClr val="bg1"/>
                </a:solidFill>
                <a:latin typeface="Univers Condensed" panose="020B0506020202050204" pitchFamily="34" charset="0"/>
              </a:rPr>
              <a:t>Community Mapping: Practice Mapping</a:t>
            </a:r>
            <a:endParaRPr lang="en-US" sz="4000" b="1">
              <a:solidFill>
                <a:schemeClr val="bg1"/>
              </a:solidFill>
              <a:latin typeface="Univers Condensed Light" panose="020B0306020202040204" pitchFamily="34" charset="0"/>
            </a:endParaRPr>
          </a:p>
        </p:txBody>
      </p:sp>
      <p:pic>
        <p:nvPicPr>
          <p:cNvPr id="11" name="Picture 7">
            <a:extLst>
              <a:ext uri="{FF2B5EF4-FFF2-40B4-BE49-F238E27FC236}">
                <a16:creationId xmlns:a16="http://schemas.microsoft.com/office/drawing/2014/main" id="{C930D17A-A9D7-4BC0-A52C-492D799FB48B}"/>
              </a:ext>
            </a:extLst>
          </p:cNvPr>
          <p:cNvPicPr>
            <a:picLocks noChangeAspect="1"/>
          </p:cNvPicPr>
          <p:nvPr/>
        </p:nvPicPr>
        <p:blipFill rotWithShape="1">
          <a:blip r:embed="rId6"/>
          <a:srcRect l="-1356" r="-339" b="40000"/>
          <a:stretch/>
        </p:blipFill>
        <p:spPr>
          <a:xfrm>
            <a:off x="10255335" y="6449017"/>
            <a:ext cx="1769481" cy="264555"/>
          </a:xfrm>
          <a:prstGeom prst="rect">
            <a:avLst/>
          </a:prstGeom>
        </p:spPr>
      </p:pic>
      <p:sp>
        <p:nvSpPr>
          <p:cNvPr id="13" name="TextBox 12">
            <a:extLst>
              <a:ext uri="{FF2B5EF4-FFF2-40B4-BE49-F238E27FC236}">
                <a16:creationId xmlns:a16="http://schemas.microsoft.com/office/drawing/2014/main" id="{761980CE-D149-4535-8DE4-522700897462}"/>
              </a:ext>
            </a:extLst>
          </p:cNvPr>
          <p:cNvSpPr txBox="1"/>
          <p:nvPr/>
        </p:nvSpPr>
        <p:spPr>
          <a:xfrm>
            <a:off x="10842779" y="6230191"/>
            <a:ext cx="1236680" cy="286232"/>
          </a:xfrm>
          <a:prstGeom prst="rect">
            <a:avLst/>
          </a:prstGeom>
          <a:noFill/>
        </p:spPr>
        <p:txBody>
          <a:bodyPr wrap="square" rtlCol="0">
            <a:spAutoFit/>
          </a:bodyPr>
          <a:lstStyle/>
          <a:p>
            <a:pPr algn="r">
              <a:lnSpc>
                <a:spcPct val="90000"/>
              </a:lnSpc>
            </a:pPr>
            <a:r>
              <a:rPr lang="en-US" sz="1400" dirty="0">
                <a:solidFill>
                  <a:srgbClr val="BBEE9E"/>
                </a:solidFill>
                <a:latin typeface="Univers Condensed" panose="020B0503020202020204" pitchFamily="34" charset="0"/>
              </a:rPr>
              <a:t>Created by </a:t>
            </a:r>
          </a:p>
        </p:txBody>
      </p:sp>
      <p:pic>
        <p:nvPicPr>
          <p:cNvPr id="6" name="Picture 5">
            <a:extLst>
              <a:ext uri="{FF2B5EF4-FFF2-40B4-BE49-F238E27FC236}">
                <a16:creationId xmlns:a16="http://schemas.microsoft.com/office/drawing/2014/main" id="{5DD62198-C37E-43DF-BA49-D3565FEFAC8B}"/>
              </a:ext>
            </a:extLst>
          </p:cNvPr>
          <p:cNvPicPr>
            <a:picLocks noChangeAspect="1"/>
          </p:cNvPicPr>
          <p:nvPr/>
        </p:nvPicPr>
        <p:blipFill rotWithShape="1">
          <a:blip r:embed="rId7"/>
          <a:srcRect l="33026" t="49563" r="44503" b="13401"/>
          <a:stretch/>
        </p:blipFill>
        <p:spPr>
          <a:xfrm>
            <a:off x="2114593" y="1905754"/>
            <a:ext cx="4830968" cy="4476586"/>
          </a:xfrm>
          <a:prstGeom prst="rect">
            <a:avLst/>
          </a:prstGeom>
        </p:spPr>
      </p:pic>
      <p:sp>
        <p:nvSpPr>
          <p:cNvPr id="16" name="TextBox 15">
            <a:extLst>
              <a:ext uri="{FF2B5EF4-FFF2-40B4-BE49-F238E27FC236}">
                <a16:creationId xmlns:a16="http://schemas.microsoft.com/office/drawing/2014/main" id="{A821D060-FBA9-4964-8D3E-82FB66807737}"/>
              </a:ext>
            </a:extLst>
          </p:cNvPr>
          <p:cNvSpPr txBox="1"/>
          <p:nvPr/>
        </p:nvSpPr>
        <p:spPr>
          <a:xfrm>
            <a:off x="7364994" y="1943035"/>
            <a:ext cx="4194629" cy="4770537"/>
          </a:xfrm>
          <a:prstGeom prst="rect">
            <a:avLst/>
          </a:prstGeom>
          <a:noFill/>
        </p:spPr>
        <p:txBody>
          <a:bodyPr wrap="square">
            <a:spAutoFit/>
          </a:bodyPr>
          <a:lstStyle/>
          <a:p>
            <a:r>
              <a:rPr lang="en-US" sz="3200" b="1" dirty="0">
                <a:solidFill>
                  <a:srgbClr val="5050EA"/>
                </a:solidFill>
                <a:latin typeface="Univers" panose="020B0503020202020204" pitchFamily="34" charset="0"/>
              </a:rPr>
              <a:t>Community testimony helped unify Long Beach</a:t>
            </a:r>
          </a:p>
          <a:p>
            <a:endParaRPr lang="en-US" sz="3200" b="1" dirty="0">
              <a:solidFill>
                <a:srgbClr val="5050EA"/>
              </a:solidFill>
              <a:latin typeface="Univers" panose="020B0503020202020204" pitchFamily="34" charset="0"/>
            </a:endParaRPr>
          </a:p>
          <a:p>
            <a:r>
              <a:rPr lang="en-US" sz="2400" b="1" i="1" dirty="0">
                <a:solidFill>
                  <a:srgbClr val="5050EA"/>
                </a:solidFill>
                <a:latin typeface="Univers" panose="020B0503020202020204" pitchFamily="34" charset="0"/>
              </a:rPr>
              <a:t>With one representative, issues like the health of working class, POC communities impacted by the ports and freeways are starting to be addressed. </a:t>
            </a:r>
          </a:p>
          <a:p>
            <a:r>
              <a:rPr lang="en-US" sz="3200" b="1" dirty="0">
                <a:solidFill>
                  <a:srgbClr val="5050EA"/>
                </a:solidFill>
                <a:latin typeface="Univers" panose="020B0503020202020204" pitchFamily="34" charset="0"/>
              </a:rPr>
              <a:t> </a:t>
            </a:r>
            <a:endParaRPr lang="en-US" sz="2800" b="1" dirty="0">
              <a:solidFill>
                <a:srgbClr val="5050EA"/>
              </a:solidFill>
              <a:latin typeface="Univers" panose="020B0503020202020204" pitchFamily="34" charset="0"/>
            </a:endParaRPr>
          </a:p>
        </p:txBody>
      </p:sp>
    </p:spTree>
    <p:extLst>
      <p:ext uri="{BB962C8B-B14F-4D97-AF65-F5344CB8AC3E}">
        <p14:creationId xmlns:p14="http://schemas.microsoft.com/office/powerpoint/2010/main" val="25931722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37B9F-D6F3-47AA-8DDF-302D73557E4D}"/>
              </a:ext>
            </a:extLst>
          </p:cNvPr>
          <p:cNvSpPr>
            <a:spLocks noGrp="1"/>
          </p:cNvSpPr>
          <p:nvPr>
            <p:ph type="title"/>
          </p:nvPr>
        </p:nvSpPr>
        <p:spPr>
          <a:xfrm>
            <a:off x="534165" y="193347"/>
            <a:ext cx="4223965" cy="1072745"/>
          </a:xfrm>
        </p:spPr>
        <p:txBody>
          <a:bodyPr>
            <a:normAutofit fontScale="90000"/>
          </a:bodyPr>
          <a:lstStyle/>
          <a:p>
            <a:pPr algn="ctr"/>
            <a:r>
              <a:rPr lang="en-US" sz="3600" b="1">
                <a:solidFill>
                  <a:srgbClr val="FFFFFF"/>
                </a:solidFill>
                <a:latin typeface="Univers" panose="020B0503020202020204" pitchFamily="34" charset="0"/>
              </a:rPr>
              <a:t>How to describe your Community</a:t>
            </a:r>
            <a:endParaRPr lang="en-US">
              <a:solidFill>
                <a:srgbClr val="FFFFFF"/>
              </a:solidFill>
              <a:latin typeface="Halyard Display"/>
            </a:endParaRPr>
          </a:p>
        </p:txBody>
      </p:sp>
      <p:pic>
        <p:nvPicPr>
          <p:cNvPr id="7" name="Picture 6" descr="Abstract aqua blue blurred bokeh background">
            <a:extLst>
              <a:ext uri="{FF2B5EF4-FFF2-40B4-BE49-F238E27FC236}">
                <a16:creationId xmlns:a16="http://schemas.microsoft.com/office/drawing/2014/main" id="{CFAF98A5-0D5E-49EE-9DCD-92ACE2160DD8}"/>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b="80671"/>
          <a:stretch/>
        </p:blipFill>
        <p:spPr>
          <a:xfrm>
            <a:off x="0" y="0"/>
            <a:ext cx="12192000" cy="1629049"/>
          </a:xfrm>
          <a:prstGeom prst="rect">
            <a:avLst/>
          </a:prstGeom>
        </p:spPr>
      </p:pic>
      <p:pic>
        <p:nvPicPr>
          <p:cNvPr id="8" name="Picture 7" descr="Diagram&#10;&#10;Description automatically generated">
            <a:extLst>
              <a:ext uri="{FF2B5EF4-FFF2-40B4-BE49-F238E27FC236}">
                <a16:creationId xmlns:a16="http://schemas.microsoft.com/office/drawing/2014/main" id="{5EBF7C68-10D0-4361-8A4E-437AFCA708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19787"/>
            <a:ext cx="1988932" cy="1389473"/>
          </a:xfrm>
          <a:prstGeom prst="rect">
            <a:avLst/>
          </a:prstGeom>
        </p:spPr>
      </p:pic>
      <p:sp>
        <p:nvSpPr>
          <p:cNvPr id="9" name="TextBox 8">
            <a:extLst>
              <a:ext uri="{FF2B5EF4-FFF2-40B4-BE49-F238E27FC236}">
                <a16:creationId xmlns:a16="http://schemas.microsoft.com/office/drawing/2014/main" id="{EEE0F6A3-BAF1-4D1B-8DA4-B7AA98561C60}"/>
              </a:ext>
            </a:extLst>
          </p:cNvPr>
          <p:cNvSpPr txBox="1"/>
          <p:nvPr/>
        </p:nvSpPr>
        <p:spPr>
          <a:xfrm>
            <a:off x="1988932" y="276705"/>
            <a:ext cx="991325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chemeClr val="bg1"/>
                </a:solidFill>
                <a:latin typeface="Univers Condensed" panose="020B0506020202050204" pitchFamily="34" charset="0"/>
              </a:rPr>
              <a:t>Community Mapping: </a:t>
            </a:r>
            <a:r>
              <a:rPr lang="en-US" sz="4000" b="1">
                <a:solidFill>
                  <a:schemeClr val="bg1"/>
                </a:solidFill>
                <a:latin typeface="Univers Condensed Light" panose="020B0306020202040204" pitchFamily="34" charset="0"/>
              </a:rPr>
              <a:t>How to run a workshop</a:t>
            </a:r>
          </a:p>
        </p:txBody>
      </p:sp>
      <p:sp>
        <p:nvSpPr>
          <p:cNvPr id="12" name="TextBox 11">
            <a:extLst>
              <a:ext uri="{FF2B5EF4-FFF2-40B4-BE49-F238E27FC236}">
                <a16:creationId xmlns:a16="http://schemas.microsoft.com/office/drawing/2014/main" id="{172CC910-D29F-4297-A289-C1461F58DE9A}"/>
              </a:ext>
            </a:extLst>
          </p:cNvPr>
          <p:cNvSpPr txBox="1"/>
          <p:nvPr/>
        </p:nvSpPr>
        <p:spPr>
          <a:xfrm>
            <a:off x="3935520" y="2216715"/>
            <a:ext cx="7101688" cy="4102662"/>
          </a:xfrm>
          <a:prstGeom prst="rect">
            <a:avLst/>
          </a:prstGeom>
          <a:noFill/>
        </p:spPr>
        <p:txBody>
          <a:bodyPr wrap="square">
            <a:spAutoFit/>
          </a:bodyPr>
          <a:lstStyle/>
          <a:p>
            <a:pPr marL="152400">
              <a:lnSpc>
                <a:spcPct val="115000"/>
              </a:lnSpc>
              <a:buSzPts val="1800"/>
            </a:pPr>
            <a:r>
              <a:rPr lang="en-US" sz="2400" b="1" dirty="0">
                <a:solidFill>
                  <a:srgbClr val="7030A0"/>
                </a:solidFill>
                <a:latin typeface="Univers" panose="020B0503020202020204" pitchFamily="34" charset="0"/>
                <a:ea typeface="Nunito"/>
                <a:cs typeface="Nunito"/>
                <a:sym typeface="Nunito"/>
              </a:rPr>
              <a:t>Breakouts will give you a chance to:</a:t>
            </a:r>
          </a:p>
          <a:p>
            <a:pPr marL="608965" indent="-456565">
              <a:spcBef>
                <a:spcPts val="600"/>
              </a:spcBef>
              <a:buClr>
                <a:srgbClr val="7030A0"/>
              </a:buClr>
              <a:buSzPts val="1800"/>
              <a:buFont typeface="Wingdings 3" panose="05040102010807070707" pitchFamily="18" charset="2"/>
              <a:buChar char="u"/>
            </a:pPr>
            <a:r>
              <a:rPr lang="en-US" sz="1800" b="1" dirty="0">
                <a:solidFill>
                  <a:srgbClr val="7030A0"/>
                </a:solidFill>
                <a:latin typeface="Univers Condensed" panose="020B0506020202050204" pitchFamily="34" charset="0"/>
                <a:ea typeface="Nunito"/>
                <a:cs typeface="Nunito"/>
                <a:sym typeface="Nunito"/>
              </a:rPr>
              <a:t>Try out the new free mapping apps:</a:t>
            </a:r>
          </a:p>
          <a:p>
            <a:pPr marL="1066165" lvl="1" indent="-456565">
              <a:spcBef>
                <a:spcPts val="600"/>
              </a:spcBef>
              <a:buClr>
                <a:srgbClr val="7030A0"/>
              </a:buClr>
              <a:buSzPts val="1800"/>
              <a:buFont typeface="Nunito"/>
              <a:buChar char="●"/>
            </a:pPr>
            <a:r>
              <a:rPr lang="en-US" b="1" dirty="0">
                <a:highlight>
                  <a:srgbClr val="7030A0"/>
                </a:highlight>
                <a:latin typeface="Univers Condensed" panose="020B0506020202050204" pitchFamily="34" charset="0"/>
                <a:ea typeface="Nunito"/>
                <a:cs typeface="Nunito"/>
              </a:rPr>
              <a:t>Dave’s Redistricting App </a:t>
            </a:r>
            <a:r>
              <a:rPr lang="en-US" dirty="0">
                <a:solidFill>
                  <a:srgbClr val="595959"/>
                </a:solidFill>
                <a:latin typeface="Univers Condensed" panose="020B0506020202050204" pitchFamily="34" charset="0"/>
                <a:ea typeface="Nunito"/>
                <a:cs typeface="Nunito"/>
              </a:rPr>
              <a:t>– To learn how to evaluate maps, and other bells and whistles.</a:t>
            </a:r>
          </a:p>
          <a:p>
            <a:pPr marL="1066165" lvl="1" indent="-456565">
              <a:spcBef>
                <a:spcPts val="600"/>
              </a:spcBef>
              <a:buClr>
                <a:srgbClr val="7030A0"/>
              </a:buClr>
              <a:buSzPts val="1800"/>
              <a:buFont typeface="Nunito"/>
              <a:buChar char="●"/>
            </a:pPr>
            <a:r>
              <a:rPr lang="en-US" b="1" dirty="0">
                <a:highlight>
                  <a:srgbClr val="7030A0"/>
                </a:highlight>
                <a:latin typeface="Univers Condensed" panose="020B0506020202050204" pitchFamily="34" charset="0"/>
                <a:ea typeface="Nunito"/>
                <a:cs typeface="Nunito"/>
              </a:rPr>
              <a:t>DistrictR.org </a:t>
            </a:r>
            <a:r>
              <a:rPr lang="en-US" dirty="0">
                <a:solidFill>
                  <a:srgbClr val="595959"/>
                </a:solidFill>
                <a:latin typeface="Univers Condensed" panose="020B0506020202050204" pitchFamily="34" charset="0"/>
                <a:ea typeface="Nunito"/>
                <a:cs typeface="Nunito"/>
              </a:rPr>
              <a:t>– to learn how to map your community, and other bells and whistles.</a:t>
            </a:r>
          </a:p>
          <a:p>
            <a:pPr marL="1066165" lvl="1" indent="-456565">
              <a:spcBef>
                <a:spcPts val="600"/>
              </a:spcBef>
              <a:buClr>
                <a:srgbClr val="7030A0"/>
              </a:buClr>
              <a:buSzPts val="1800"/>
              <a:buFont typeface="Nunito"/>
              <a:buChar char="●"/>
            </a:pPr>
            <a:r>
              <a:rPr lang="en-US" b="1" dirty="0">
                <a:highlight>
                  <a:srgbClr val="7030A0"/>
                </a:highlight>
                <a:latin typeface="Univers Condensed" panose="020B0506020202050204" pitchFamily="34" charset="0"/>
                <a:ea typeface="Nunito"/>
                <a:cs typeface="Nunito"/>
              </a:rPr>
              <a:t>Representable.org </a:t>
            </a:r>
            <a:r>
              <a:rPr lang="en-US" dirty="0">
                <a:solidFill>
                  <a:srgbClr val="595959"/>
                </a:solidFill>
                <a:latin typeface="Univers Condensed" panose="020B0506020202050204" pitchFamily="34" charset="0"/>
                <a:ea typeface="Nunito"/>
                <a:cs typeface="Nunito"/>
              </a:rPr>
              <a:t>– to learn how to map your community</a:t>
            </a:r>
          </a:p>
          <a:p>
            <a:pPr marL="608965" indent="-456565">
              <a:spcBef>
                <a:spcPts val="600"/>
              </a:spcBef>
              <a:buClr>
                <a:srgbClr val="7030A0"/>
              </a:buClr>
              <a:buSzPts val="1800"/>
              <a:buFont typeface="Wingdings 3" panose="05040102010807070707" pitchFamily="18" charset="2"/>
              <a:buChar char="u"/>
            </a:pPr>
            <a:r>
              <a:rPr lang="en-US" sz="1800" b="1" dirty="0">
                <a:solidFill>
                  <a:srgbClr val="7030A0"/>
                </a:solidFill>
                <a:latin typeface="Univers Condensed" panose="020B0506020202050204" pitchFamily="34" charset="0"/>
                <a:ea typeface="Nunito"/>
                <a:cs typeface="Nunito"/>
                <a:sym typeface="Nunito"/>
              </a:rPr>
              <a:t>Meet teams of people who can help if you want to bring these conversations to your community.</a:t>
            </a:r>
          </a:p>
          <a:p>
            <a:pPr marL="608965" indent="-456565">
              <a:spcBef>
                <a:spcPts val="600"/>
              </a:spcBef>
              <a:buClr>
                <a:srgbClr val="7030A0"/>
              </a:buClr>
              <a:buSzPts val="1800"/>
              <a:buFont typeface="Wingdings 3" panose="05040102010807070707" pitchFamily="18" charset="2"/>
              <a:buChar char="u"/>
            </a:pPr>
            <a:r>
              <a:rPr lang="en-US" b="1" dirty="0">
                <a:solidFill>
                  <a:srgbClr val="7030A0"/>
                </a:solidFill>
                <a:latin typeface="Univers Condensed" panose="020B0506020202050204" pitchFamily="34" charset="0"/>
                <a:ea typeface="Nunito"/>
                <a:cs typeface="Nunito"/>
                <a:sym typeface="Nunito"/>
              </a:rPr>
              <a:t>Talk with others who may be in your same state or share similar concerns.</a:t>
            </a:r>
          </a:p>
          <a:p>
            <a:pPr marL="608965" indent="-456565">
              <a:spcBef>
                <a:spcPts val="600"/>
              </a:spcBef>
              <a:buClr>
                <a:srgbClr val="7030A0"/>
              </a:buClr>
              <a:buSzPts val="1800"/>
              <a:buFont typeface="Wingdings 3" panose="05040102010807070707" pitchFamily="18" charset="2"/>
              <a:buChar char="u"/>
            </a:pPr>
            <a:r>
              <a:rPr lang="en-US" sz="1800" b="1" dirty="0">
                <a:solidFill>
                  <a:srgbClr val="7030A0"/>
                </a:solidFill>
                <a:latin typeface="Univers Condensed" panose="020B0506020202050204" pitchFamily="34" charset="0"/>
                <a:ea typeface="Nunito"/>
                <a:cs typeface="Nunito"/>
                <a:sym typeface="Nunito"/>
              </a:rPr>
              <a:t>You will stay in the same breakouts through the day.</a:t>
            </a:r>
            <a:endParaRPr lang="en-US" sz="1800" dirty="0">
              <a:solidFill>
                <a:srgbClr val="595959"/>
              </a:solidFill>
              <a:latin typeface="Univers Condensed" panose="020B0506020202050204" pitchFamily="34" charset="0"/>
              <a:ea typeface="Nunito"/>
              <a:cs typeface="Nunito"/>
              <a:sym typeface="Nunito"/>
            </a:endParaRPr>
          </a:p>
        </p:txBody>
      </p:sp>
      <p:pic>
        <p:nvPicPr>
          <p:cNvPr id="5" name="Picture 4" descr="A group of people sitting in a room&#10;&#10;Description automatically generated with medium confidence">
            <a:extLst>
              <a:ext uri="{FF2B5EF4-FFF2-40B4-BE49-F238E27FC236}">
                <a16:creationId xmlns:a16="http://schemas.microsoft.com/office/drawing/2014/main" id="{42CDC827-E5AC-4DF3-8E55-C3879C21E2E7}"/>
              </a:ext>
            </a:extLst>
          </p:cNvPr>
          <p:cNvPicPr>
            <a:picLocks noChangeAspect="1"/>
          </p:cNvPicPr>
          <p:nvPr/>
        </p:nvPicPr>
        <p:blipFill rotWithShape="1">
          <a:blip r:embed="rId6">
            <a:duotone>
              <a:prstClr val="black"/>
              <a:schemeClr val="accent6">
                <a:tint val="45000"/>
                <a:satMod val="400000"/>
              </a:schemeClr>
            </a:duotone>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22204" t="456" r="17532" b="4388"/>
          <a:stretch/>
        </p:blipFill>
        <p:spPr>
          <a:xfrm>
            <a:off x="293541" y="2543325"/>
            <a:ext cx="3390781" cy="335013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10" name="TextBox 9">
            <a:extLst>
              <a:ext uri="{FF2B5EF4-FFF2-40B4-BE49-F238E27FC236}">
                <a16:creationId xmlns:a16="http://schemas.microsoft.com/office/drawing/2014/main" id="{757C4AA8-063A-4E48-8431-D559C83D5F15}"/>
              </a:ext>
            </a:extLst>
          </p:cNvPr>
          <p:cNvSpPr txBox="1"/>
          <p:nvPr/>
        </p:nvSpPr>
        <p:spPr>
          <a:xfrm>
            <a:off x="0" y="6775704"/>
            <a:ext cx="12192000" cy="230832"/>
          </a:xfrm>
          <a:prstGeom prst="rect">
            <a:avLst/>
          </a:prstGeom>
          <a:noFill/>
        </p:spPr>
        <p:txBody>
          <a:bodyPr wrap="square" rtlCol="0">
            <a:spAutoFit/>
          </a:bodyPr>
          <a:lstStyle/>
          <a:p>
            <a:r>
              <a:rPr lang="en-US" sz="900">
                <a:hlinkClick r:id="rId7" tooltip="https://knightfoundation.org/articles/institute-of-hip-hop-entrepreneurship-philly/"/>
              </a:rPr>
              <a:t>This Photo</a:t>
            </a:r>
            <a:r>
              <a:rPr lang="en-US" sz="900"/>
              <a:t> by Unknown Author is licensed under </a:t>
            </a:r>
            <a:r>
              <a:rPr lang="en-US" sz="900">
                <a:hlinkClick r:id="rId8" tooltip="https://creativecommons.org/licenses/by-nc/3.0/"/>
              </a:rPr>
              <a:t>CC BY-NC</a:t>
            </a:r>
            <a:endParaRPr lang="en-US" sz="900"/>
          </a:p>
        </p:txBody>
      </p:sp>
    </p:spTree>
    <p:extLst>
      <p:ext uri="{BB962C8B-B14F-4D97-AF65-F5344CB8AC3E}">
        <p14:creationId xmlns:p14="http://schemas.microsoft.com/office/powerpoint/2010/main" val="8145277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41" name="Picture 40" descr="Abstract aqua blue blurred bokeh background">
            <a:extLst>
              <a:ext uri="{FF2B5EF4-FFF2-40B4-BE49-F238E27FC236}">
                <a16:creationId xmlns:a16="http://schemas.microsoft.com/office/drawing/2014/main" id="{9BB89880-3290-454C-A894-38EEE6C2979A}"/>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b="80671"/>
          <a:stretch/>
        </p:blipFill>
        <p:spPr>
          <a:xfrm>
            <a:off x="0" y="0"/>
            <a:ext cx="12192000" cy="1629049"/>
          </a:xfrm>
          <a:prstGeom prst="rect">
            <a:avLst/>
          </a:prstGeom>
        </p:spPr>
      </p:pic>
      <p:sp>
        <p:nvSpPr>
          <p:cNvPr id="43" name="TextBox 42">
            <a:extLst>
              <a:ext uri="{FF2B5EF4-FFF2-40B4-BE49-F238E27FC236}">
                <a16:creationId xmlns:a16="http://schemas.microsoft.com/office/drawing/2014/main" id="{907F1F39-D01E-4038-BB5C-AA348D9094A7}"/>
              </a:ext>
            </a:extLst>
          </p:cNvPr>
          <p:cNvSpPr txBox="1"/>
          <p:nvPr/>
        </p:nvSpPr>
        <p:spPr>
          <a:xfrm>
            <a:off x="1971774" y="306692"/>
            <a:ext cx="8487779" cy="1077218"/>
          </a:xfrm>
          <a:prstGeom prst="rect">
            <a:avLst/>
          </a:prstGeom>
          <a:noFill/>
        </p:spPr>
        <p:txBody>
          <a:bodyPr wrap="square">
            <a:spAutoFit/>
          </a:bodyPr>
          <a:lstStyle/>
          <a:p>
            <a:r>
              <a:rPr lang="en-US" sz="3200" b="1">
                <a:solidFill>
                  <a:schemeClr val="bg1"/>
                </a:solidFill>
                <a:latin typeface="Univers Condensed" panose="020B0503020202020204" pitchFamily="34" charset="0"/>
                <a:ea typeface="Halyard Display" pitchFamily="50" charset="0"/>
              </a:rPr>
              <a:t>Redistricting Community College</a:t>
            </a:r>
          </a:p>
          <a:p>
            <a:r>
              <a:rPr lang="en-US" sz="3200" b="1" i="1">
                <a:solidFill>
                  <a:schemeClr val="bg1"/>
                </a:solidFill>
                <a:latin typeface="Univers Condensed" panose="020B0503020202020204" pitchFamily="34" charset="0"/>
                <a:ea typeface="Halyard Display" pitchFamily="50" charset="0"/>
                <a:cs typeface="Arial" panose="020B0604020202020204" pitchFamily="34" charset="0"/>
              </a:rPr>
              <a:t>Curriculum</a:t>
            </a:r>
            <a:endParaRPr lang="en-US" sz="2800" i="1">
              <a:solidFill>
                <a:schemeClr val="bg1"/>
              </a:solidFill>
              <a:latin typeface="Univers Condensed" panose="020B050602020205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CCDAC1E5-A11F-439C-838E-E288D5F03858}"/>
              </a:ext>
            </a:extLst>
          </p:cNvPr>
          <p:cNvGraphicFramePr>
            <a:graphicFrameLocks noGrp="1"/>
          </p:cNvGraphicFramePr>
          <p:nvPr>
            <p:extLst>
              <p:ext uri="{D42A27DB-BD31-4B8C-83A1-F6EECF244321}">
                <p14:modId xmlns:p14="http://schemas.microsoft.com/office/powerpoint/2010/main" val="1865777579"/>
              </p:ext>
            </p:extLst>
          </p:nvPr>
        </p:nvGraphicFramePr>
        <p:xfrm>
          <a:off x="1971774" y="1703993"/>
          <a:ext cx="8487779" cy="5102413"/>
        </p:xfrm>
        <a:graphic>
          <a:graphicData uri="http://schemas.openxmlformats.org/drawingml/2006/table">
            <a:tbl>
              <a:tblPr firstCol="1" bandRow="1">
                <a:tableStyleId>{5C22544A-7EE6-4342-B048-85BDC9FD1C3A}</a:tableStyleId>
              </a:tblPr>
              <a:tblGrid>
                <a:gridCol w="8487779">
                  <a:extLst>
                    <a:ext uri="{9D8B030D-6E8A-4147-A177-3AD203B41FA5}">
                      <a16:colId xmlns:a16="http://schemas.microsoft.com/office/drawing/2014/main" val="3137245494"/>
                    </a:ext>
                  </a:extLst>
                </a:gridCol>
              </a:tblGrid>
              <a:tr h="504635">
                <a:tc>
                  <a:txBody>
                    <a:bodyPr/>
                    <a:lstStyle/>
                    <a:p>
                      <a:pPr marL="0" marR="0">
                        <a:lnSpc>
                          <a:spcPct val="107000"/>
                        </a:lnSpc>
                        <a:spcBef>
                          <a:spcPts val="0"/>
                        </a:spcBef>
                        <a:spcAft>
                          <a:spcPts val="0"/>
                        </a:spcAft>
                      </a:pPr>
                      <a:r>
                        <a:rPr lang="en-US" sz="1600">
                          <a:solidFill>
                            <a:schemeClr val="tx1"/>
                          </a:solidFill>
                          <a:effectLst/>
                          <a:latin typeface="Univers" panose="020B0503020202020204" pitchFamily="34" charset="0"/>
                        </a:rPr>
                        <a:t>Part 1. Introduction to Redistricting</a:t>
                      </a:r>
                    </a:p>
                    <a:p>
                      <a:pPr marL="628650" marR="0" lvl="1" indent="-171450">
                        <a:lnSpc>
                          <a:spcPct val="107000"/>
                        </a:lnSpc>
                        <a:spcBef>
                          <a:spcPts val="0"/>
                        </a:spcBef>
                        <a:spcAft>
                          <a:spcPts val="0"/>
                        </a:spcAft>
                        <a:buFont typeface="Arial" panose="020B0604020202020204" pitchFamily="34" charset="0"/>
                        <a:buChar char="•"/>
                      </a:pPr>
                      <a:r>
                        <a:rPr lang="en-US" sz="1200" b="0">
                          <a:solidFill>
                            <a:schemeClr val="tx1"/>
                          </a:solidFill>
                          <a:effectLst/>
                          <a:latin typeface="Univers" panose="020B0503020202020204" pitchFamily="34" charset="0"/>
                        </a:rPr>
                        <a:t>What is Redistricting? How does it work? Why should we care?</a:t>
                      </a:r>
                      <a:endParaRPr lang="en-US" sz="1200" b="0">
                        <a:solidFill>
                          <a:schemeClr val="tx1"/>
                        </a:solidFill>
                        <a:effectLst/>
                        <a:latin typeface="Univers" panose="020B0503020202020204" pitchFamily="34" charset="0"/>
                        <a:ea typeface="Calibri" panose="020F0502020204030204" pitchFamily="34" charset="0"/>
                        <a:cs typeface="Times New Roman" panose="02020603050405020304" pitchFamily="18" charset="0"/>
                      </a:endParaRPr>
                    </a:p>
                  </a:txBody>
                  <a:tcPr marL="50887" marR="50887" marT="0" marB="0">
                    <a:solidFill>
                      <a:srgbClr val="EAEC8B"/>
                    </a:solidFill>
                  </a:tcPr>
                </a:tc>
                <a:extLst>
                  <a:ext uri="{0D108BD9-81ED-4DB2-BD59-A6C34878D82A}">
                    <a16:rowId xmlns:a16="http://schemas.microsoft.com/office/drawing/2014/main" val="4048917044"/>
                  </a:ext>
                </a:extLst>
              </a:tr>
              <a:tr h="506437">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600">
                          <a:solidFill>
                            <a:schemeClr val="tx1"/>
                          </a:solidFill>
                          <a:effectLst/>
                          <a:latin typeface="Univers" panose="020B0503020202020204" pitchFamily="34" charset="0"/>
                        </a:rPr>
                        <a:t>Part 2. Voting Rights Act</a:t>
                      </a:r>
                    </a:p>
                    <a:p>
                      <a:pPr marL="742950" marR="0" lvl="1" indent="-18288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200" b="0">
                          <a:solidFill>
                            <a:schemeClr val="tx1"/>
                          </a:solidFill>
                          <a:effectLst/>
                          <a:latin typeface="Univers" panose="020B0503020202020204" pitchFamily="34" charset="0"/>
                        </a:rPr>
                        <a:t>What is the Voting Rights Act? How does it protect minority communities?</a:t>
                      </a:r>
                      <a:endParaRPr lang="en-US" sz="1050" b="0">
                        <a:solidFill>
                          <a:schemeClr val="tx1"/>
                        </a:solidFill>
                        <a:effectLst/>
                        <a:latin typeface="Univers" panose="020B0503020202020204" pitchFamily="34" charset="0"/>
                        <a:ea typeface="Calibri" panose="020F0502020204030204" pitchFamily="34" charset="0"/>
                        <a:cs typeface="Times New Roman" panose="02020603050405020304" pitchFamily="18" charset="0"/>
                      </a:endParaRPr>
                    </a:p>
                  </a:txBody>
                  <a:tcPr marL="50887" marR="50887" marT="0" marB="0">
                    <a:solidFill>
                      <a:srgbClr val="AEED8B"/>
                    </a:solidFill>
                  </a:tcPr>
                </a:tc>
                <a:extLst>
                  <a:ext uri="{0D108BD9-81ED-4DB2-BD59-A6C34878D82A}">
                    <a16:rowId xmlns:a16="http://schemas.microsoft.com/office/drawing/2014/main" val="214443896"/>
                  </a:ext>
                </a:extLst>
              </a:tr>
              <a:tr h="1350498">
                <a:tc>
                  <a:txBody>
                    <a:bodyPr/>
                    <a:lstStyle/>
                    <a:p>
                      <a:pPr marL="0" marR="0">
                        <a:lnSpc>
                          <a:spcPct val="107000"/>
                        </a:lnSpc>
                        <a:spcBef>
                          <a:spcPts val="0"/>
                        </a:spcBef>
                        <a:spcAft>
                          <a:spcPts val="0"/>
                        </a:spcAft>
                      </a:pPr>
                      <a:r>
                        <a:rPr lang="en-US" sz="1600">
                          <a:solidFill>
                            <a:schemeClr val="bg1"/>
                          </a:solidFill>
                          <a:effectLst/>
                          <a:latin typeface="Univers" panose="020B0503020202020204" pitchFamily="34" charset="0"/>
                        </a:rPr>
                        <a:t>Part 3A. Community Mapping – Training for Trainers</a:t>
                      </a:r>
                    </a:p>
                    <a:p>
                      <a:pPr marL="640080" marR="0" lvl="1" indent="-182880">
                        <a:lnSpc>
                          <a:spcPct val="107000"/>
                        </a:lnSpc>
                        <a:spcBef>
                          <a:spcPts val="0"/>
                        </a:spcBef>
                        <a:spcAft>
                          <a:spcPts val="0"/>
                        </a:spcAft>
                        <a:buFont typeface="Arial" panose="020B0604020202020204" pitchFamily="34" charset="0"/>
                        <a:buChar char="•"/>
                      </a:pPr>
                      <a:r>
                        <a:rPr lang="en-US" sz="1200" b="0">
                          <a:solidFill>
                            <a:schemeClr val="bg1"/>
                          </a:solidFill>
                          <a:effectLst/>
                          <a:latin typeface="Univers" panose="020B0503020202020204" pitchFamily="34" charset="0"/>
                        </a:rPr>
                        <a:t>Why is community mapping important?</a:t>
                      </a:r>
                    </a:p>
                    <a:p>
                      <a:pPr marL="640080" marR="0" lvl="1" indent="-182880">
                        <a:lnSpc>
                          <a:spcPct val="107000"/>
                        </a:lnSpc>
                        <a:spcBef>
                          <a:spcPts val="0"/>
                        </a:spcBef>
                        <a:spcAft>
                          <a:spcPts val="0"/>
                        </a:spcAft>
                        <a:buFont typeface="Arial" panose="020B0604020202020204" pitchFamily="34" charset="0"/>
                        <a:buChar char="•"/>
                      </a:pPr>
                      <a:r>
                        <a:rPr lang="en-US" sz="1200" b="0">
                          <a:solidFill>
                            <a:schemeClr val="bg1"/>
                          </a:solidFill>
                          <a:effectLst/>
                          <a:latin typeface="Univers" panose="020B0503020202020204" pitchFamily="34" charset="0"/>
                        </a:rPr>
                        <a:t>How do we define our community? What stories are we looking for? What data would help?</a:t>
                      </a:r>
                    </a:p>
                    <a:p>
                      <a:pPr marL="0" marR="0">
                        <a:lnSpc>
                          <a:spcPct val="107000"/>
                        </a:lnSpc>
                        <a:spcBef>
                          <a:spcPts val="0"/>
                        </a:spcBef>
                        <a:spcAft>
                          <a:spcPts val="0"/>
                        </a:spcAft>
                      </a:pPr>
                      <a:r>
                        <a:rPr lang="en-US" sz="1600">
                          <a:solidFill>
                            <a:schemeClr val="bg1"/>
                          </a:solidFill>
                          <a:effectLst/>
                          <a:latin typeface="Univers" panose="020B0503020202020204" pitchFamily="34" charset="0"/>
                        </a:rPr>
                        <a:t>       Breakout - Learning to use the free community mapping apps</a:t>
                      </a:r>
                    </a:p>
                    <a:p>
                      <a:pPr marL="628650" marR="0" lvl="1" indent="-171450">
                        <a:lnSpc>
                          <a:spcPct val="107000"/>
                        </a:lnSpc>
                        <a:spcBef>
                          <a:spcPts val="0"/>
                        </a:spcBef>
                        <a:spcAft>
                          <a:spcPts val="0"/>
                        </a:spcAft>
                        <a:buFont typeface="Arial" panose="020B0604020202020204" pitchFamily="34" charset="0"/>
                        <a:buChar char="•"/>
                      </a:pPr>
                      <a:r>
                        <a:rPr lang="en-US" sz="1200" b="0">
                          <a:solidFill>
                            <a:schemeClr val="bg1"/>
                          </a:solidFill>
                          <a:effectLst/>
                          <a:latin typeface="Univers" panose="020B0503020202020204" pitchFamily="34" charset="0"/>
                        </a:rPr>
                        <a:t>How do we use the free mapping apps? What are the features?</a:t>
                      </a:r>
                    </a:p>
                    <a:p>
                      <a:pPr marL="628650" marR="0" lvl="1" indent="-171450">
                        <a:lnSpc>
                          <a:spcPct val="107000"/>
                        </a:lnSpc>
                        <a:spcBef>
                          <a:spcPts val="0"/>
                        </a:spcBef>
                        <a:spcAft>
                          <a:spcPts val="0"/>
                        </a:spcAft>
                        <a:buFont typeface="Arial" panose="020B0604020202020204" pitchFamily="34" charset="0"/>
                        <a:buChar char="•"/>
                      </a:pPr>
                      <a:r>
                        <a:rPr lang="en-US" sz="1200" b="0">
                          <a:solidFill>
                            <a:schemeClr val="bg1"/>
                          </a:solidFill>
                          <a:effectLst/>
                          <a:latin typeface="Univers" panose="020B0503020202020204" pitchFamily="34" charset="0"/>
                        </a:rPr>
                        <a:t>How do we share maps in a coalition?</a:t>
                      </a:r>
                    </a:p>
                  </a:txBody>
                  <a:tcPr marL="50887" marR="50887" marT="0" marB="0">
                    <a:solidFill>
                      <a:srgbClr val="8CF1E5"/>
                    </a:solidFill>
                  </a:tcPr>
                </a:tc>
                <a:extLst>
                  <a:ext uri="{0D108BD9-81ED-4DB2-BD59-A6C34878D82A}">
                    <a16:rowId xmlns:a16="http://schemas.microsoft.com/office/drawing/2014/main" val="4056752340"/>
                  </a:ext>
                </a:extLst>
              </a:tr>
              <a:tr h="351210">
                <a:tc>
                  <a:txBody>
                    <a:bodyPr/>
                    <a:lstStyle/>
                    <a:p>
                      <a:pPr marL="0" marR="0">
                        <a:lnSpc>
                          <a:spcPct val="107000"/>
                        </a:lnSpc>
                        <a:spcBef>
                          <a:spcPts val="0"/>
                        </a:spcBef>
                        <a:spcAft>
                          <a:spcPts val="0"/>
                        </a:spcAft>
                      </a:pPr>
                      <a:r>
                        <a:rPr lang="en-US" sz="1600">
                          <a:solidFill>
                            <a:schemeClr val="tx1"/>
                          </a:solidFill>
                          <a:effectLst/>
                          <a:latin typeface="Univers" panose="020B0503020202020204" pitchFamily="34" charset="0"/>
                        </a:rPr>
                        <a:t>Part 4. Redistricting Timelines and Rules</a:t>
                      </a:r>
                      <a:endParaRPr lang="en-US" sz="1600">
                        <a:solidFill>
                          <a:schemeClr val="tx1"/>
                        </a:solidFill>
                        <a:effectLst/>
                        <a:latin typeface="Univers" panose="020B0503020202020204" pitchFamily="34" charset="0"/>
                        <a:ea typeface="Calibri" panose="020F0502020204030204" pitchFamily="34" charset="0"/>
                        <a:cs typeface="Times New Roman" panose="02020603050405020304" pitchFamily="18" charset="0"/>
                      </a:endParaRPr>
                    </a:p>
                  </a:txBody>
                  <a:tcPr marL="50887" marR="50887" marT="0" marB="0">
                    <a:solidFill>
                      <a:srgbClr val="8CBFF2"/>
                    </a:solidFill>
                  </a:tcPr>
                </a:tc>
                <a:extLst>
                  <a:ext uri="{0D108BD9-81ED-4DB2-BD59-A6C34878D82A}">
                    <a16:rowId xmlns:a16="http://schemas.microsoft.com/office/drawing/2014/main" val="3666948374"/>
                  </a:ext>
                </a:extLst>
              </a:tr>
              <a:tr h="535035">
                <a:tc>
                  <a:txBody>
                    <a:bodyPr/>
                    <a:lstStyle/>
                    <a:p>
                      <a:pPr marL="0" marR="0">
                        <a:lnSpc>
                          <a:spcPct val="107000"/>
                        </a:lnSpc>
                        <a:spcBef>
                          <a:spcPts val="0"/>
                        </a:spcBef>
                        <a:spcAft>
                          <a:spcPts val="0"/>
                        </a:spcAft>
                      </a:pPr>
                      <a:r>
                        <a:rPr lang="en-US" sz="1600">
                          <a:solidFill>
                            <a:schemeClr val="tx1"/>
                          </a:solidFill>
                          <a:effectLst/>
                          <a:latin typeface="Univers" panose="020B0503020202020204" pitchFamily="34" charset="0"/>
                        </a:rPr>
                        <a:t>Part 5. Redistricting Advocacy: Improving Transparency and Providing Testimony</a:t>
                      </a:r>
                    </a:p>
                    <a:p>
                      <a:pPr marL="628650" marR="0" lvl="1" indent="-171450">
                        <a:lnSpc>
                          <a:spcPct val="107000"/>
                        </a:lnSpc>
                        <a:spcBef>
                          <a:spcPts val="0"/>
                        </a:spcBef>
                        <a:spcAft>
                          <a:spcPts val="0"/>
                        </a:spcAft>
                        <a:buFont typeface="Arial" panose="020B0604020202020204" pitchFamily="34" charset="0"/>
                        <a:buChar char="•"/>
                      </a:pPr>
                      <a:r>
                        <a:rPr lang="en-US" sz="1200" b="0">
                          <a:solidFill>
                            <a:schemeClr val="tx1"/>
                          </a:solidFill>
                          <a:effectLst/>
                          <a:latin typeface="Univers" panose="020B0503020202020204" pitchFamily="34" charset="0"/>
                        </a:rPr>
                        <a:t>How do we advocate, in virtual and in-person settings, for more transparent and inclusive procedures?</a:t>
                      </a:r>
                    </a:p>
                    <a:p>
                      <a:pPr marL="628650" marR="0" lvl="1" indent="-171450">
                        <a:lnSpc>
                          <a:spcPct val="107000"/>
                        </a:lnSpc>
                        <a:spcBef>
                          <a:spcPts val="0"/>
                        </a:spcBef>
                        <a:spcAft>
                          <a:spcPts val="0"/>
                        </a:spcAft>
                        <a:buFont typeface="Arial" panose="020B0604020202020204" pitchFamily="34" charset="0"/>
                        <a:buChar char="•"/>
                      </a:pPr>
                      <a:r>
                        <a:rPr lang="en-US" sz="1200" b="0">
                          <a:solidFill>
                            <a:schemeClr val="tx1"/>
                          </a:solidFill>
                          <a:effectLst/>
                          <a:latin typeface="Univers" panose="020B0503020202020204" pitchFamily="34" charset="0"/>
                        </a:rPr>
                        <a:t>How do we give effective testimony?</a:t>
                      </a:r>
                    </a:p>
                    <a:p>
                      <a:pPr marL="0" marR="0">
                        <a:lnSpc>
                          <a:spcPct val="107000"/>
                        </a:lnSpc>
                        <a:spcBef>
                          <a:spcPts val="0"/>
                        </a:spcBef>
                        <a:spcAft>
                          <a:spcPts val="0"/>
                        </a:spcAft>
                      </a:pPr>
                      <a:r>
                        <a:rPr lang="en-US" sz="1600">
                          <a:solidFill>
                            <a:schemeClr val="tx1"/>
                          </a:solidFill>
                          <a:effectLst/>
                          <a:latin typeface="Univers" panose="020B0503020202020204" pitchFamily="34" charset="0"/>
                        </a:rPr>
                        <a:t>       Breakout – Crafting Testimony</a:t>
                      </a:r>
                    </a:p>
                    <a:p>
                      <a:pPr marL="628650" marR="0" lvl="1" indent="-171450">
                        <a:lnSpc>
                          <a:spcPct val="107000"/>
                        </a:lnSpc>
                        <a:spcBef>
                          <a:spcPts val="0"/>
                        </a:spcBef>
                        <a:spcAft>
                          <a:spcPts val="0"/>
                        </a:spcAft>
                        <a:buFont typeface="Arial" panose="020B0604020202020204" pitchFamily="34" charset="0"/>
                        <a:buChar char="•"/>
                      </a:pPr>
                      <a:r>
                        <a:rPr lang="en-US" sz="1200" b="0">
                          <a:solidFill>
                            <a:schemeClr val="tx1"/>
                          </a:solidFill>
                          <a:effectLst/>
                          <a:latin typeface="Univers" panose="020B0503020202020204" pitchFamily="34" charset="0"/>
                        </a:rPr>
                        <a:t>What makes effective testimony?</a:t>
                      </a:r>
                    </a:p>
                  </a:txBody>
                  <a:tcPr marL="50887" marR="50887" marT="0" marB="0">
                    <a:solidFill>
                      <a:srgbClr val="9B8EF2"/>
                    </a:solidFill>
                  </a:tcPr>
                </a:tc>
                <a:extLst>
                  <a:ext uri="{0D108BD9-81ED-4DB2-BD59-A6C34878D82A}">
                    <a16:rowId xmlns:a16="http://schemas.microsoft.com/office/drawing/2014/main" val="823270244"/>
                  </a:ext>
                </a:extLst>
              </a:tr>
              <a:tr h="0">
                <a:tc>
                  <a:txBody>
                    <a:bodyPr/>
                    <a:lstStyle/>
                    <a:p>
                      <a:pPr marL="457200" marR="0" lvl="1" indent="-457200">
                        <a:lnSpc>
                          <a:spcPct val="107000"/>
                        </a:lnSpc>
                        <a:spcBef>
                          <a:spcPts val="0"/>
                        </a:spcBef>
                        <a:spcAft>
                          <a:spcPts val="0"/>
                        </a:spcAft>
                      </a:pPr>
                      <a:r>
                        <a:rPr lang="en-US" sz="1600">
                          <a:solidFill>
                            <a:schemeClr val="tx1"/>
                          </a:solidFill>
                          <a:effectLst/>
                          <a:latin typeface="Univers" panose="020B0503020202020204" pitchFamily="34" charset="0"/>
                        </a:rPr>
                        <a:t>Part 6. Redistricting Coalition Building and Organizing</a:t>
                      </a:r>
                      <a:endParaRPr lang="en-US" sz="1600" b="0">
                        <a:solidFill>
                          <a:schemeClr val="tx1"/>
                        </a:solidFill>
                        <a:effectLst/>
                        <a:latin typeface="Univers" panose="020B0503020202020204" pitchFamily="34" charset="0"/>
                      </a:endParaRPr>
                    </a:p>
                    <a:p>
                      <a:pPr marL="640080" marR="0" lvl="3" indent="-182880">
                        <a:lnSpc>
                          <a:spcPct val="107000"/>
                        </a:lnSpc>
                        <a:spcBef>
                          <a:spcPts val="0"/>
                        </a:spcBef>
                        <a:spcAft>
                          <a:spcPts val="0"/>
                        </a:spcAft>
                        <a:buFont typeface="Arial" panose="020B0604020202020204" pitchFamily="34" charset="0"/>
                        <a:buChar char="•"/>
                      </a:pPr>
                      <a:r>
                        <a:rPr lang="en-US" sz="1200" b="0">
                          <a:solidFill>
                            <a:schemeClr val="tx1"/>
                          </a:solidFill>
                          <a:effectLst/>
                          <a:latin typeface="Univers" panose="020B0503020202020204" pitchFamily="34" charset="0"/>
                          <a:ea typeface="Calibri" panose="020F0502020204030204" pitchFamily="34" charset="0"/>
                          <a:cs typeface="Times New Roman" panose="02020603050405020304" pitchFamily="18" charset="0"/>
                        </a:rPr>
                        <a:t>How do we do a power analysis?</a:t>
                      </a:r>
                    </a:p>
                    <a:p>
                      <a:pPr marL="640080" marR="0" lvl="3" indent="-182880"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200" b="0">
                          <a:solidFill>
                            <a:schemeClr val="tx1"/>
                          </a:solidFill>
                          <a:effectLst/>
                          <a:latin typeface="Univers" panose="020B0503020202020204" pitchFamily="34" charset="0"/>
                        </a:rPr>
                        <a:t>How do we build strong coalitions? </a:t>
                      </a:r>
                      <a:r>
                        <a:rPr lang="en-US" sz="1200" b="0">
                          <a:solidFill>
                            <a:schemeClr val="tx1"/>
                          </a:solidFill>
                          <a:effectLst/>
                          <a:latin typeface="Univers" panose="020B0503020202020204" pitchFamily="34" charset="0"/>
                          <a:ea typeface="Calibri" panose="020F0502020204030204" pitchFamily="34" charset="0"/>
                          <a:cs typeface="Times New Roman" panose="02020603050405020304" pitchFamily="18" charset="0"/>
                        </a:rPr>
                        <a:t>What are effective organizing strategies to build power?</a:t>
                      </a:r>
                    </a:p>
                    <a:p>
                      <a:pPr marL="0" marR="0">
                        <a:lnSpc>
                          <a:spcPct val="107000"/>
                        </a:lnSpc>
                        <a:spcBef>
                          <a:spcPts val="0"/>
                        </a:spcBef>
                        <a:spcAft>
                          <a:spcPts val="0"/>
                        </a:spcAft>
                      </a:pPr>
                      <a:r>
                        <a:rPr lang="en-US" sz="1600">
                          <a:solidFill>
                            <a:schemeClr val="tx1"/>
                          </a:solidFill>
                          <a:effectLst/>
                          <a:latin typeface="Univers" panose="020B0503020202020204" pitchFamily="34" charset="0"/>
                        </a:rPr>
                        <a:t>       Breakout – Crafting a Power Analysis</a:t>
                      </a:r>
                    </a:p>
                    <a:p>
                      <a:pPr marL="628650" marR="0" lvl="1" indent="-171450">
                        <a:lnSpc>
                          <a:spcPct val="107000"/>
                        </a:lnSpc>
                        <a:spcBef>
                          <a:spcPts val="0"/>
                        </a:spcBef>
                        <a:spcAft>
                          <a:spcPts val="0"/>
                        </a:spcAft>
                        <a:buFont typeface="Arial" panose="020B0604020202020204" pitchFamily="34" charset="0"/>
                        <a:buChar char="•"/>
                      </a:pPr>
                      <a:r>
                        <a:rPr lang="en-US" sz="1200" b="0">
                          <a:solidFill>
                            <a:schemeClr val="tx1"/>
                          </a:solidFill>
                          <a:effectLst/>
                          <a:latin typeface="Univers" panose="020B0503020202020204" pitchFamily="34" charset="0"/>
                        </a:rPr>
                        <a:t>How to build coalitions and reach communities</a:t>
                      </a:r>
                    </a:p>
                    <a:p>
                      <a:pPr marL="914400" marR="0" lvl="3" indent="-457200">
                        <a:lnSpc>
                          <a:spcPct val="107000"/>
                        </a:lnSpc>
                        <a:spcBef>
                          <a:spcPts val="0"/>
                        </a:spcBef>
                        <a:spcAft>
                          <a:spcPts val="0"/>
                        </a:spcAft>
                        <a:buFont typeface="Arial" panose="020B0604020202020204" pitchFamily="34" charset="0"/>
                        <a:buChar char="•"/>
                      </a:pPr>
                      <a:endParaRPr lang="en-US" sz="1200" b="0">
                        <a:solidFill>
                          <a:schemeClr val="tx1"/>
                        </a:solidFill>
                        <a:effectLst/>
                        <a:latin typeface="Univers" panose="020B0503020202020204" pitchFamily="34" charset="0"/>
                        <a:ea typeface="Calibri" panose="020F0502020204030204" pitchFamily="34" charset="0"/>
                        <a:cs typeface="Times New Roman" panose="02020603050405020304" pitchFamily="18" charset="0"/>
                      </a:endParaRPr>
                    </a:p>
                  </a:txBody>
                  <a:tcPr marL="50887" marR="50887" marT="0" marB="0">
                    <a:solidFill>
                      <a:srgbClr val="F392CF"/>
                    </a:solidFill>
                  </a:tcPr>
                </a:tc>
                <a:extLst>
                  <a:ext uri="{0D108BD9-81ED-4DB2-BD59-A6C34878D82A}">
                    <a16:rowId xmlns:a16="http://schemas.microsoft.com/office/drawing/2014/main" val="812375966"/>
                  </a:ext>
                </a:extLst>
              </a:tr>
            </a:tbl>
          </a:graphicData>
        </a:graphic>
      </p:graphicFrame>
      <p:pic>
        <p:nvPicPr>
          <p:cNvPr id="6" name="Picture 5" descr="Diagram&#10;&#10;Description automatically generated">
            <a:extLst>
              <a:ext uri="{FF2B5EF4-FFF2-40B4-BE49-F238E27FC236}">
                <a16:creationId xmlns:a16="http://schemas.microsoft.com/office/drawing/2014/main" id="{BD7EFB0A-D1A7-4600-A66F-A5B91D9144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19787"/>
            <a:ext cx="1988932" cy="1389473"/>
          </a:xfrm>
          <a:prstGeom prst="rect">
            <a:avLst/>
          </a:prstGeom>
        </p:spPr>
      </p:pic>
      <p:pic>
        <p:nvPicPr>
          <p:cNvPr id="4" name="Graphic 3" descr="Arrow: Slight curve with solid fill">
            <a:extLst>
              <a:ext uri="{FF2B5EF4-FFF2-40B4-BE49-F238E27FC236}">
                <a16:creationId xmlns:a16="http://schemas.microsoft.com/office/drawing/2014/main" id="{4D75AB13-5E46-4BED-A716-39CD119B841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94466" y="2704514"/>
            <a:ext cx="914400" cy="914400"/>
          </a:xfrm>
          <a:prstGeom prst="rect">
            <a:avLst/>
          </a:prstGeom>
        </p:spPr>
      </p:pic>
    </p:spTree>
    <p:extLst>
      <p:ext uri="{BB962C8B-B14F-4D97-AF65-F5344CB8AC3E}">
        <p14:creationId xmlns:p14="http://schemas.microsoft.com/office/powerpoint/2010/main" val="3993081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bstract aqua blue blurred bokeh background">
            <a:extLst>
              <a:ext uri="{FF2B5EF4-FFF2-40B4-BE49-F238E27FC236}">
                <a16:creationId xmlns:a16="http://schemas.microsoft.com/office/drawing/2014/main" id="{22AD6037-67C8-4E8D-9556-DC6DAF75F0F4}"/>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b="80671"/>
          <a:stretch/>
        </p:blipFill>
        <p:spPr>
          <a:xfrm>
            <a:off x="0" y="0"/>
            <a:ext cx="12192000" cy="1629049"/>
          </a:xfrm>
          <a:prstGeom prst="rect">
            <a:avLst/>
          </a:prstGeom>
        </p:spPr>
      </p:pic>
      <p:pic>
        <p:nvPicPr>
          <p:cNvPr id="6" name="Picture 5" descr="Diagram&#10;&#10;Description automatically generated">
            <a:extLst>
              <a:ext uri="{FF2B5EF4-FFF2-40B4-BE49-F238E27FC236}">
                <a16:creationId xmlns:a16="http://schemas.microsoft.com/office/drawing/2014/main" id="{DCD84A70-122F-47E4-AE8A-A213C63A5C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19787"/>
            <a:ext cx="1988932" cy="1389473"/>
          </a:xfrm>
          <a:prstGeom prst="rect">
            <a:avLst/>
          </a:prstGeom>
        </p:spPr>
      </p:pic>
      <p:sp>
        <p:nvSpPr>
          <p:cNvPr id="2" name="TextBox 1">
            <a:extLst>
              <a:ext uri="{FF2B5EF4-FFF2-40B4-BE49-F238E27FC236}">
                <a16:creationId xmlns:a16="http://schemas.microsoft.com/office/drawing/2014/main" id="{0AB2BE6B-005C-43CD-AB01-63A946066A4F}"/>
              </a:ext>
            </a:extLst>
          </p:cNvPr>
          <p:cNvSpPr txBox="1"/>
          <p:nvPr/>
        </p:nvSpPr>
        <p:spPr>
          <a:xfrm>
            <a:off x="1988932" y="507326"/>
            <a:ext cx="991325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chemeClr val="bg1"/>
                </a:solidFill>
                <a:latin typeface="Univers Condensed" panose="020B0506020202050204" pitchFamily="34" charset="0"/>
              </a:rPr>
              <a:t>Community Mapping: </a:t>
            </a:r>
            <a:r>
              <a:rPr lang="en-US" sz="4000" b="1">
                <a:solidFill>
                  <a:schemeClr val="bg1"/>
                </a:solidFill>
                <a:latin typeface="Univers Condensed Light" panose="020B0306020202040204" pitchFamily="34" charset="0"/>
              </a:rPr>
              <a:t>What you will learn</a:t>
            </a:r>
          </a:p>
        </p:txBody>
      </p:sp>
      <p:sp>
        <p:nvSpPr>
          <p:cNvPr id="7" name="Subtitle 2">
            <a:extLst>
              <a:ext uri="{FF2B5EF4-FFF2-40B4-BE49-F238E27FC236}">
                <a16:creationId xmlns:a16="http://schemas.microsoft.com/office/drawing/2014/main" id="{C8876B14-9E1F-4097-B421-3ED5A07FD7DF}"/>
              </a:ext>
            </a:extLst>
          </p:cNvPr>
          <p:cNvSpPr txBox="1">
            <a:spLocks/>
          </p:cNvSpPr>
          <p:nvPr/>
        </p:nvSpPr>
        <p:spPr>
          <a:xfrm>
            <a:off x="2038899" y="1771598"/>
            <a:ext cx="10153101" cy="4579076"/>
          </a:xfrm>
          <a:prstGeom prst="rect">
            <a:avLst/>
          </a:prstGeom>
        </p:spPr>
        <p:txBody>
          <a:bodyPr vert="horz" lIns="91440" tIns="45720" rIns="91440" bIns="45720" rtlCol="0" anchor="t">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spcAft>
                <a:spcPts val="1200"/>
              </a:spcAft>
              <a:buNone/>
            </a:pPr>
            <a:r>
              <a:rPr lang="en-US" sz="2800" b="1">
                <a:solidFill>
                  <a:srgbClr val="81B7EA"/>
                </a:solidFill>
                <a:latin typeface="Univers" panose="020B0503020202020204" pitchFamily="34" charset="0"/>
              </a:rPr>
              <a:t>In this session, we will cover:</a:t>
            </a:r>
          </a:p>
          <a:p>
            <a:pPr marL="457200" indent="-457200">
              <a:spcAft>
                <a:spcPts val="1200"/>
              </a:spcAft>
            </a:pPr>
            <a:r>
              <a:rPr lang="en-US" sz="2400" b="1">
                <a:solidFill>
                  <a:schemeClr val="bg1"/>
                </a:solidFill>
                <a:latin typeface="Univers Light" panose="020B0403020202020204" pitchFamily="34" charset="0"/>
              </a:rPr>
              <a:t>What is community mapping?</a:t>
            </a:r>
          </a:p>
          <a:p>
            <a:pPr marL="457200" indent="-457200">
              <a:spcAft>
                <a:spcPts val="1200"/>
              </a:spcAft>
            </a:pPr>
            <a:r>
              <a:rPr lang="en-US" sz="2400" b="1">
                <a:solidFill>
                  <a:schemeClr val="bg1"/>
                </a:solidFill>
                <a:latin typeface="Univers Light" panose="020B0403020202020204" pitchFamily="34" charset="0"/>
              </a:rPr>
              <a:t>Why does community mapping matter?</a:t>
            </a:r>
          </a:p>
          <a:p>
            <a:pPr marL="457200" indent="-457200">
              <a:spcAft>
                <a:spcPts val="1200"/>
              </a:spcAft>
            </a:pPr>
            <a:r>
              <a:rPr lang="en-US" sz="2400" b="1">
                <a:solidFill>
                  <a:schemeClr val="bg1"/>
                </a:solidFill>
                <a:latin typeface="Univers Light" panose="020B0403020202020204" pitchFamily="34" charset="0"/>
              </a:rPr>
              <a:t>How do we run a community mapping workshop?</a:t>
            </a:r>
          </a:p>
          <a:p>
            <a:pPr marL="0" indent="0">
              <a:spcAft>
                <a:spcPts val="1200"/>
              </a:spcAft>
              <a:buNone/>
            </a:pPr>
            <a:r>
              <a:rPr lang="en-US" sz="2800" b="1">
                <a:solidFill>
                  <a:srgbClr val="81B7EA"/>
                </a:solidFill>
                <a:latin typeface="Univers" panose="020B0503020202020204" pitchFamily="34" charset="0"/>
              </a:rPr>
              <a:t>After the presentation, we will have breakouts:</a:t>
            </a:r>
          </a:p>
          <a:p>
            <a:pPr>
              <a:spcAft>
                <a:spcPts val="1200"/>
              </a:spcAft>
              <a:buFont typeface="Wingdings 3" panose="05040102010807070707" pitchFamily="18" charset="2"/>
              <a:buChar char="u"/>
            </a:pPr>
            <a:r>
              <a:rPr lang="en-US" sz="2400" b="1">
                <a:solidFill>
                  <a:schemeClr val="bg1"/>
                </a:solidFill>
                <a:latin typeface="Univers Light" panose="020B0403020202020204" pitchFamily="34" charset="0"/>
              </a:rPr>
              <a:t>Practice community mapping</a:t>
            </a:r>
          </a:p>
          <a:p>
            <a:pPr>
              <a:spcAft>
                <a:spcPts val="1200"/>
              </a:spcAft>
              <a:buFont typeface="Wingdings 3" panose="05040102010807070707" pitchFamily="18" charset="2"/>
              <a:buChar char="u"/>
            </a:pPr>
            <a:r>
              <a:rPr lang="en-US" sz="2400" b="1">
                <a:solidFill>
                  <a:schemeClr val="bg1"/>
                </a:solidFill>
                <a:latin typeface="Univers Light" panose="020B0403020202020204" pitchFamily="34" charset="0"/>
              </a:rPr>
              <a:t>Learn to map or analyze your community on a free app: </a:t>
            </a:r>
          </a:p>
          <a:p>
            <a:pPr marL="400050" lvl="1" indent="0">
              <a:spcAft>
                <a:spcPts val="1200"/>
              </a:spcAft>
              <a:buNone/>
            </a:pPr>
            <a:r>
              <a:rPr lang="en-US" sz="2200" b="1" err="1">
                <a:solidFill>
                  <a:schemeClr val="bg1"/>
                </a:solidFill>
                <a:latin typeface="Univers Light" panose="020B0403020202020204" pitchFamily="34" charset="0"/>
              </a:rPr>
              <a:t>DistrictR</a:t>
            </a:r>
            <a:r>
              <a:rPr lang="en-US" sz="2200" b="1">
                <a:solidFill>
                  <a:schemeClr val="bg1"/>
                </a:solidFill>
                <a:latin typeface="Univers Light" panose="020B0403020202020204" pitchFamily="34" charset="0"/>
              </a:rPr>
              <a:t>, Representable, or Dave’s Redistricting App</a:t>
            </a:r>
          </a:p>
          <a:p>
            <a:pPr marL="0" indent="0">
              <a:spcAft>
                <a:spcPts val="1200"/>
              </a:spcAft>
              <a:buNone/>
            </a:pPr>
            <a:endParaRPr lang="en-US" sz="3200" b="1">
              <a:solidFill>
                <a:schemeClr val="bg1"/>
              </a:solidFill>
              <a:latin typeface="Univers Light" panose="020B0403020202020204" pitchFamily="34" charset="0"/>
            </a:endParaRPr>
          </a:p>
        </p:txBody>
      </p:sp>
    </p:spTree>
    <p:extLst>
      <p:ext uri="{BB962C8B-B14F-4D97-AF65-F5344CB8AC3E}">
        <p14:creationId xmlns:p14="http://schemas.microsoft.com/office/powerpoint/2010/main" val="3659985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animEffect transition="in" filter="fade">
                                      <p:cBhvr>
                                        <p:cTn id="7" dur="1000"/>
                                        <p:tgtEl>
                                          <p:spTgt spid="7">
                                            <p:txEl>
                                              <p:pRg st="4" end="4"/>
                                            </p:txEl>
                                          </p:spTgt>
                                        </p:tgtEl>
                                      </p:cBhvr>
                                    </p:animEffect>
                                    <p:anim calcmode="lin" valueType="num">
                                      <p:cBhvr>
                                        <p:cTn id="8"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4" end="4"/>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xEl>
                                              <p:pRg st="5" end="5"/>
                                            </p:txEl>
                                          </p:spTgt>
                                        </p:tgtEl>
                                        <p:attrNameLst>
                                          <p:attrName>style.visibility</p:attrName>
                                        </p:attrNameLst>
                                      </p:cBhvr>
                                      <p:to>
                                        <p:strVal val="visible"/>
                                      </p:to>
                                    </p:set>
                                    <p:animEffect transition="in" filter="fade">
                                      <p:cBhvr>
                                        <p:cTn id="12" dur="1000"/>
                                        <p:tgtEl>
                                          <p:spTgt spid="7">
                                            <p:txEl>
                                              <p:pRg st="5" end="5"/>
                                            </p:txEl>
                                          </p:spTgt>
                                        </p:tgtEl>
                                      </p:cBhvr>
                                    </p:animEffect>
                                    <p:anim calcmode="lin" valueType="num">
                                      <p:cBhvr>
                                        <p:cTn id="13"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5" end="5"/>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xEl>
                                              <p:pRg st="6" end="6"/>
                                            </p:txEl>
                                          </p:spTgt>
                                        </p:tgtEl>
                                        <p:attrNameLst>
                                          <p:attrName>style.visibility</p:attrName>
                                        </p:attrNameLst>
                                      </p:cBhvr>
                                      <p:to>
                                        <p:strVal val="visible"/>
                                      </p:to>
                                    </p:set>
                                    <p:animEffect transition="in" filter="fade">
                                      <p:cBhvr>
                                        <p:cTn id="17" dur="1000"/>
                                        <p:tgtEl>
                                          <p:spTgt spid="7">
                                            <p:txEl>
                                              <p:pRg st="6" end="6"/>
                                            </p:txEl>
                                          </p:spTgt>
                                        </p:tgtEl>
                                      </p:cBhvr>
                                    </p:animEffect>
                                    <p:anim calcmode="lin" valueType="num">
                                      <p:cBhvr>
                                        <p:cTn id="18"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6" end="6"/>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xEl>
                                              <p:pRg st="7" end="7"/>
                                            </p:txEl>
                                          </p:spTgt>
                                        </p:tgtEl>
                                        <p:attrNameLst>
                                          <p:attrName>style.visibility</p:attrName>
                                        </p:attrNameLst>
                                      </p:cBhvr>
                                      <p:to>
                                        <p:strVal val="visible"/>
                                      </p:to>
                                    </p:set>
                                    <p:animEffect transition="in" filter="fade">
                                      <p:cBhvr>
                                        <p:cTn id="22" dur="1000"/>
                                        <p:tgtEl>
                                          <p:spTgt spid="7">
                                            <p:txEl>
                                              <p:pRg st="7" end="7"/>
                                            </p:txEl>
                                          </p:spTgt>
                                        </p:tgtEl>
                                      </p:cBhvr>
                                    </p:animEffect>
                                    <p:anim calcmode="lin" valueType="num">
                                      <p:cBhvr>
                                        <p:cTn id="23"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24" dur="1000" fill="hold"/>
                                        <p:tgtEl>
                                          <p:spTgt spid="7">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E85F30-9173-489F-B40C-6A6A20118BCC}"/>
              </a:ext>
            </a:extLst>
          </p:cNvPr>
          <p:cNvSpPr>
            <a:spLocks noGrp="1"/>
          </p:cNvSpPr>
          <p:nvPr>
            <p:ph type="body" idx="1"/>
          </p:nvPr>
        </p:nvSpPr>
        <p:spPr>
          <a:xfrm>
            <a:off x="1191454" y="2271636"/>
            <a:ext cx="9809092" cy="677179"/>
          </a:xfrm>
        </p:spPr>
        <p:txBody>
          <a:bodyPr/>
          <a:lstStyle/>
          <a:p>
            <a:r>
              <a:rPr lang="en-US" sz="2800" b="1">
                <a:solidFill>
                  <a:schemeClr val="bg1"/>
                </a:solidFill>
                <a:latin typeface="Univers" panose="020B0503020202020204" pitchFamily="34" charset="0"/>
              </a:rPr>
              <a:t>Community mapping </a:t>
            </a:r>
            <a:r>
              <a:rPr lang="en-US" sz="2800">
                <a:solidFill>
                  <a:schemeClr val="bg1"/>
                </a:solidFill>
                <a:latin typeface="Univers" panose="020B0503020202020204" pitchFamily="34" charset="0"/>
              </a:rPr>
              <a:t>= when a group of people identify:</a:t>
            </a:r>
          </a:p>
        </p:txBody>
      </p:sp>
      <p:pic>
        <p:nvPicPr>
          <p:cNvPr id="8" name="Picture 7" descr="Abstract aqua blue blurred bokeh background">
            <a:extLst>
              <a:ext uri="{FF2B5EF4-FFF2-40B4-BE49-F238E27FC236}">
                <a16:creationId xmlns:a16="http://schemas.microsoft.com/office/drawing/2014/main" id="{1B73D271-AE8E-4321-885C-4AC668FFD370}"/>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b="80671"/>
          <a:stretch/>
        </p:blipFill>
        <p:spPr>
          <a:xfrm>
            <a:off x="0" y="0"/>
            <a:ext cx="12192000" cy="1629049"/>
          </a:xfrm>
          <a:prstGeom prst="rect">
            <a:avLst/>
          </a:prstGeom>
        </p:spPr>
      </p:pic>
      <p:pic>
        <p:nvPicPr>
          <p:cNvPr id="9" name="Picture 8" descr="Diagram&#10;&#10;Description automatically generated">
            <a:extLst>
              <a:ext uri="{FF2B5EF4-FFF2-40B4-BE49-F238E27FC236}">
                <a16:creationId xmlns:a16="http://schemas.microsoft.com/office/drawing/2014/main" id="{41B66628-8E87-44C8-8F95-3B822A36B0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19787"/>
            <a:ext cx="1988932" cy="1389473"/>
          </a:xfrm>
          <a:prstGeom prst="rect">
            <a:avLst/>
          </a:prstGeom>
        </p:spPr>
      </p:pic>
      <p:sp>
        <p:nvSpPr>
          <p:cNvPr id="10" name="TextBox 9">
            <a:extLst>
              <a:ext uri="{FF2B5EF4-FFF2-40B4-BE49-F238E27FC236}">
                <a16:creationId xmlns:a16="http://schemas.microsoft.com/office/drawing/2014/main" id="{9709E1A8-7525-444A-BF86-87EEF01D6EC3}"/>
              </a:ext>
            </a:extLst>
          </p:cNvPr>
          <p:cNvSpPr txBox="1"/>
          <p:nvPr/>
        </p:nvSpPr>
        <p:spPr>
          <a:xfrm>
            <a:off x="1988932" y="507326"/>
            <a:ext cx="991325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chemeClr val="bg1"/>
                </a:solidFill>
                <a:latin typeface="Univers Condensed" panose="020B0506020202050204" pitchFamily="34" charset="0"/>
              </a:rPr>
              <a:t>Community Mapping: </a:t>
            </a:r>
            <a:r>
              <a:rPr lang="en-US" sz="4000" b="1">
                <a:solidFill>
                  <a:schemeClr val="bg1"/>
                </a:solidFill>
                <a:latin typeface="Univers Condensed Light" panose="020B0306020202040204" pitchFamily="34" charset="0"/>
              </a:rPr>
              <a:t>What is it?</a:t>
            </a:r>
          </a:p>
        </p:txBody>
      </p:sp>
      <p:sp>
        <p:nvSpPr>
          <p:cNvPr id="13" name="Content Placeholder 12">
            <a:extLst>
              <a:ext uri="{FF2B5EF4-FFF2-40B4-BE49-F238E27FC236}">
                <a16:creationId xmlns:a16="http://schemas.microsoft.com/office/drawing/2014/main" id="{7B70A02D-1130-48CA-84FA-082DA1D0092A}"/>
              </a:ext>
            </a:extLst>
          </p:cNvPr>
          <p:cNvSpPr>
            <a:spLocks noGrp="1"/>
          </p:cNvSpPr>
          <p:nvPr>
            <p:ph sz="quarter" idx="4"/>
          </p:nvPr>
        </p:nvSpPr>
        <p:spPr>
          <a:xfrm>
            <a:off x="3331020" y="3450027"/>
            <a:ext cx="6067813" cy="2353842"/>
          </a:xfrm>
        </p:spPr>
        <p:txBody>
          <a:bodyPr>
            <a:normAutofit/>
          </a:bodyPr>
          <a:lstStyle/>
          <a:p>
            <a:r>
              <a:rPr lang="en-US" sz="2800">
                <a:solidFill>
                  <a:schemeClr val="bg1"/>
                </a:solidFill>
                <a:latin typeface="Univers" panose="020B0503020202020204" pitchFamily="34" charset="0"/>
              </a:rPr>
              <a:t>WHO we are</a:t>
            </a:r>
          </a:p>
          <a:p>
            <a:r>
              <a:rPr lang="en-US" sz="2800">
                <a:solidFill>
                  <a:schemeClr val="bg1"/>
                </a:solidFill>
                <a:latin typeface="Univers" panose="020B0503020202020204" pitchFamily="34" charset="0"/>
              </a:rPr>
              <a:t>WHAT makes us special</a:t>
            </a:r>
          </a:p>
          <a:p>
            <a:r>
              <a:rPr lang="en-US" sz="2800">
                <a:solidFill>
                  <a:schemeClr val="bg1"/>
                </a:solidFill>
                <a:latin typeface="Univers" panose="020B0503020202020204" pitchFamily="34" charset="0"/>
              </a:rPr>
              <a:t>WHERE we live</a:t>
            </a:r>
          </a:p>
          <a:p>
            <a:r>
              <a:rPr lang="en-US" sz="2800">
                <a:solidFill>
                  <a:schemeClr val="bg1"/>
                </a:solidFill>
                <a:latin typeface="Univers" panose="020B0503020202020204" pitchFamily="34" charset="0"/>
              </a:rPr>
              <a:t>HOW we share interests</a:t>
            </a:r>
          </a:p>
        </p:txBody>
      </p:sp>
      <p:pic>
        <p:nvPicPr>
          <p:cNvPr id="17" name="Picture 7">
            <a:extLst>
              <a:ext uri="{FF2B5EF4-FFF2-40B4-BE49-F238E27FC236}">
                <a16:creationId xmlns:a16="http://schemas.microsoft.com/office/drawing/2014/main" id="{B00B4AF4-D582-4929-BFEF-5AB00FA4A5CD}"/>
              </a:ext>
            </a:extLst>
          </p:cNvPr>
          <p:cNvPicPr>
            <a:picLocks noChangeAspect="1"/>
          </p:cNvPicPr>
          <p:nvPr/>
        </p:nvPicPr>
        <p:blipFill rotWithShape="1">
          <a:blip r:embed="rId6"/>
          <a:srcRect l="-1356" r="-339" b="40000"/>
          <a:stretch/>
        </p:blipFill>
        <p:spPr>
          <a:xfrm>
            <a:off x="10235411" y="6350674"/>
            <a:ext cx="1769481" cy="264555"/>
          </a:xfrm>
          <a:prstGeom prst="rect">
            <a:avLst/>
          </a:prstGeom>
        </p:spPr>
      </p:pic>
      <p:sp>
        <p:nvSpPr>
          <p:cNvPr id="18" name="TextBox 17">
            <a:extLst>
              <a:ext uri="{FF2B5EF4-FFF2-40B4-BE49-F238E27FC236}">
                <a16:creationId xmlns:a16="http://schemas.microsoft.com/office/drawing/2014/main" id="{013200CC-BB32-47E3-BA9C-82EB1D42ACE8}"/>
              </a:ext>
            </a:extLst>
          </p:cNvPr>
          <p:cNvSpPr txBox="1"/>
          <p:nvPr/>
        </p:nvSpPr>
        <p:spPr>
          <a:xfrm>
            <a:off x="10822855" y="6131848"/>
            <a:ext cx="1236680" cy="286232"/>
          </a:xfrm>
          <a:prstGeom prst="rect">
            <a:avLst/>
          </a:prstGeom>
          <a:noFill/>
        </p:spPr>
        <p:txBody>
          <a:bodyPr wrap="square" rtlCol="0">
            <a:spAutoFit/>
          </a:bodyPr>
          <a:lstStyle/>
          <a:p>
            <a:pPr algn="r">
              <a:lnSpc>
                <a:spcPct val="90000"/>
              </a:lnSpc>
            </a:pPr>
            <a:r>
              <a:rPr lang="en-US" sz="1400" dirty="0">
                <a:solidFill>
                  <a:srgbClr val="BBEE9E"/>
                </a:solidFill>
                <a:latin typeface="Univers Condensed" panose="020B0503020202020204" pitchFamily="34" charset="0"/>
              </a:rPr>
              <a:t>Created by </a:t>
            </a:r>
          </a:p>
        </p:txBody>
      </p:sp>
    </p:spTree>
    <p:extLst>
      <p:ext uri="{BB962C8B-B14F-4D97-AF65-F5344CB8AC3E}">
        <p14:creationId xmlns:p14="http://schemas.microsoft.com/office/powerpoint/2010/main" val="8593173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descr="image?w=703&amp;h=248&amp;rev=1&amp;ac=1"/>
          <p:cNvSpPr>
            <a:spLocks noChangeArrowheads="1"/>
          </p:cNvSpPr>
          <p:nvPr/>
        </p:nvSpPr>
        <p:spPr bwMode="auto">
          <a:xfrm>
            <a:off x="2389612" y="4935810"/>
            <a:ext cx="9448800" cy="2836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3600" b="0" i="0" u="none" strike="noStrike" cap="none" normalizeH="0" baseline="0">
              <a:ln>
                <a:noFill/>
              </a:ln>
              <a:solidFill>
                <a:srgbClr val="FFFFFF"/>
              </a:solidFill>
              <a:effectLst/>
              <a:latin typeface="Calibri" panose="020F0502020204030204" pitchFamily="34" charset="0"/>
            </a:endParaRPr>
          </a:p>
        </p:txBody>
      </p:sp>
      <p:sp>
        <p:nvSpPr>
          <p:cNvPr id="8" name="TextBox 7"/>
          <p:cNvSpPr txBox="1"/>
          <p:nvPr/>
        </p:nvSpPr>
        <p:spPr>
          <a:xfrm>
            <a:off x="-337610" y="5858187"/>
            <a:ext cx="4220307" cy="830997"/>
          </a:xfrm>
          <a:prstGeom prst="rect">
            <a:avLst/>
          </a:prstGeom>
          <a:noFill/>
        </p:spPr>
        <p:txBody>
          <a:bodyPr wrap="square" rtlCol="0">
            <a:spAutoFit/>
          </a:bodyPr>
          <a:lstStyle/>
          <a:p>
            <a:pPr lvl="0" algn="r" eaLnBrk="0" fontAlgn="base" hangingPunct="0">
              <a:spcBef>
                <a:spcPct val="0"/>
              </a:spcBef>
              <a:spcAft>
                <a:spcPct val="0"/>
              </a:spcAft>
            </a:pPr>
            <a:endParaRPr lang="en-US" altLang="en-US" sz="3200">
              <a:solidFill>
                <a:srgbClr val="FFFFFF"/>
              </a:solidFill>
              <a:latin typeface="Calibri" panose="020F0502020204030204" pitchFamily="34" charset="0"/>
            </a:endParaRPr>
          </a:p>
          <a:p>
            <a:pPr lvl="0" algn="r" eaLnBrk="0" fontAlgn="base" hangingPunct="0">
              <a:spcBef>
                <a:spcPct val="0"/>
              </a:spcBef>
              <a:spcAft>
                <a:spcPct val="0"/>
              </a:spcAft>
            </a:pPr>
            <a:r>
              <a:rPr lang="en-US" altLang="en-US" sz="1400">
                <a:solidFill>
                  <a:srgbClr val="FFFFFF"/>
                </a:solidFill>
                <a:latin typeface="Calibri" panose="020F0502020204030204" pitchFamily="34" charset="0"/>
              </a:rPr>
              <a:t>Kathay Feng – kfeng@commoncause.org</a:t>
            </a:r>
          </a:p>
        </p:txBody>
      </p:sp>
      <p:pic>
        <p:nvPicPr>
          <p:cNvPr id="9" name="Picture 8" descr="Abstract aqua blue blurred bokeh background">
            <a:extLst>
              <a:ext uri="{FF2B5EF4-FFF2-40B4-BE49-F238E27FC236}">
                <a16:creationId xmlns:a16="http://schemas.microsoft.com/office/drawing/2014/main" id="{C6C332A9-F2BA-4BD9-81A1-E8AF7AAB5050}"/>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b="80671"/>
          <a:stretch/>
        </p:blipFill>
        <p:spPr>
          <a:xfrm>
            <a:off x="-12180" y="-6461"/>
            <a:ext cx="12192000" cy="1629049"/>
          </a:xfrm>
          <a:prstGeom prst="rect">
            <a:avLst/>
          </a:prstGeom>
        </p:spPr>
      </p:pic>
      <p:pic>
        <p:nvPicPr>
          <p:cNvPr id="10" name="Picture 9" descr="Diagram&#10;&#10;Description automatically generated">
            <a:extLst>
              <a:ext uri="{FF2B5EF4-FFF2-40B4-BE49-F238E27FC236}">
                <a16:creationId xmlns:a16="http://schemas.microsoft.com/office/drawing/2014/main" id="{9F253ADA-4AAC-4727-8EA5-2A1CCC86AB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19787"/>
            <a:ext cx="1988932" cy="1389473"/>
          </a:xfrm>
          <a:prstGeom prst="rect">
            <a:avLst/>
          </a:prstGeom>
        </p:spPr>
      </p:pic>
      <p:sp>
        <p:nvSpPr>
          <p:cNvPr id="11" name="TextBox 10">
            <a:extLst>
              <a:ext uri="{FF2B5EF4-FFF2-40B4-BE49-F238E27FC236}">
                <a16:creationId xmlns:a16="http://schemas.microsoft.com/office/drawing/2014/main" id="{548AF599-A406-4A84-9CC1-7A6C6CD129CA}"/>
              </a:ext>
            </a:extLst>
          </p:cNvPr>
          <p:cNvSpPr txBox="1"/>
          <p:nvPr/>
        </p:nvSpPr>
        <p:spPr>
          <a:xfrm>
            <a:off x="1988932" y="507326"/>
            <a:ext cx="991325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chemeClr val="bg1"/>
                </a:solidFill>
                <a:latin typeface="Univers Condensed" panose="020B0506020202050204" pitchFamily="34" charset="0"/>
              </a:rPr>
              <a:t>Community Mapping: </a:t>
            </a:r>
            <a:r>
              <a:rPr lang="en-US" sz="4000" b="1">
                <a:solidFill>
                  <a:schemeClr val="bg1"/>
                </a:solidFill>
                <a:latin typeface="Univers Condensed Light" panose="020B0306020202040204" pitchFamily="34" charset="0"/>
              </a:rPr>
              <a:t>What is it?</a:t>
            </a:r>
          </a:p>
        </p:txBody>
      </p:sp>
      <p:grpSp>
        <p:nvGrpSpPr>
          <p:cNvPr id="2" name="Group 1">
            <a:extLst>
              <a:ext uri="{FF2B5EF4-FFF2-40B4-BE49-F238E27FC236}">
                <a16:creationId xmlns:a16="http://schemas.microsoft.com/office/drawing/2014/main" id="{F45B19A2-9B62-44EC-8924-F61ECD127F27}"/>
              </a:ext>
            </a:extLst>
          </p:cNvPr>
          <p:cNvGrpSpPr/>
          <p:nvPr/>
        </p:nvGrpSpPr>
        <p:grpSpPr>
          <a:xfrm>
            <a:off x="4021655" y="821061"/>
            <a:ext cx="6248106" cy="8315794"/>
            <a:chOff x="4325626" y="1079292"/>
            <a:chExt cx="6248106" cy="8315794"/>
          </a:xfrm>
        </p:grpSpPr>
        <p:pic>
          <p:nvPicPr>
            <p:cNvPr id="3" name="Picture 3" descr="A person standing in front of a mirror posing for the camera&#10;&#10;Description automatically generated">
              <a:extLst>
                <a:ext uri="{FF2B5EF4-FFF2-40B4-BE49-F238E27FC236}">
                  <a16:creationId xmlns:a16="http://schemas.microsoft.com/office/drawing/2014/main" id="{AFB1090A-6309-48DF-8365-47A453CDDDA2}"/>
                </a:ext>
              </a:extLst>
            </p:cNvPr>
            <p:cNvPicPr>
              <a:picLocks noChangeAspect="1"/>
            </p:cNvPicPr>
            <p:nvPr/>
          </p:nvPicPr>
          <p:blipFill>
            <a:blip r:embed="rId6"/>
            <a:stretch>
              <a:fillRect/>
            </a:stretch>
          </p:blipFill>
          <p:spPr>
            <a:xfrm flipH="1">
              <a:off x="5057209" y="1079292"/>
              <a:ext cx="5516523" cy="8315794"/>
            </a:xfrm>
            <a:prstGeom prst="rect">
              <a:avLst/>
            </a:prstGeom>
          </p:spPr>
        </p:pic>
        <p:sp>
          <p:nvSpPr>
            <p:cNvPr id="4" name="TextBox 3">
              <a:extLst>
                <a:ext uri="{FF2B5EF4-FFF2-40B4-BE49-F238E27FC236}">
                  <a16:creationId xmlns:a16="http://schemas.microsoft.com/office/drawing/2014/main" id="{E5B74FA3-C11F-40FA-B750-BF95A76D44AD}"/>
                </a:ext>
              </a:extLst>
            </p:cNvPr>
            <p:cNvSpPr txBox="1"/>
            <p:nvPr/>
          </p:nvSpPr>
          <p:spPr>
            <a:xfrm rot="208817">
              <a:off x="4325626" y="2574930"/>
              <a:ext cx="4533447"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chemeClr val="accent5"/>
                  </a:solidFill>
                  <a:latin typeface="Comic Sans MS"/>
                  <a:cs typeface="Arial"/>
                </a:rPr>
                <a:t>Community of Interest = </a:t>
              </a:r>
            </a:p>
            <a:p>
              <a:pPr algn="ctr"/>
              <a:endParaRPr lang="en-US" sz="2000">
                <a:solidFill>
                  <a:schemeClr val="bg1"/>
                </a:solidFill>
                <a:latin typeface="Comic Sans MS"/>
                <a:cs typeface="Arial"/>
              </a:endParaRPr>
            </a:p>
            <a:p>
              <a:pPr algn="ctr"/>
              <a:r>
                <a:rPr lang="en-US" sz="2000">
                  <a:solidFill>
                    <a:schemeClr val="bg1"/>
                  </a:solidFill>
                  <a:latin typeface="Comic Sans MS"/>
                  <a:cs typeface="Arial"/>
                </a:rPr>
                <a:t>A neighborhood or area whose residents have </a:t>
              </a:r>
              <a:r>
                <a:rPr lang="en-US" sz="2000" b="1">
                  <a:solidFill>
                    <a:schemeClr val="bg1"/>
                  </a:solidFill>
                  <a:latin typeface="Comic Sans MS"/>
                  <a:cs typeface="Arial"/>
                </a:rPr>
                <a:t>shared culture, history and policy concerns</a:t>
              </a:r>
              <a:r>
                <a:rPr lang="en-US" sz="2000">
                  <a:solidFill>
                    <a:schemeClr val="bg1"/>
                  </a:solidFill>
                  <a:latin typeface="Comic Sans MS"/>
                  <a:cs typeface="Arial"/>
                </a:rPr>
                <a:t> and so would benefit from being represented in the same district. </a:t>
              </a:r>
              <a:endParaRPr lang="en-US" sz="2000">
                <a:solidFill>
                  <a:schemeClr val="bg1"/>
                </a:solidFill>
                <a:latin typeface="Comic Sans MS"/>
              </a:endParaRPr>
            </a:p>
          </p:txBody>
        </p:sp>
      </p:grpSp>
      <p:pic>
        <p:nvPicPr>
          <p:cNvPr id="12" name="Picture 7">
            <a:extLst>
              <a:ext uri="{FF2B5EF4-FFF2-40B4-BE49-F238E27FC236}">
                <a16:creationId xmlns:a16="http://schemas.microsoft.com/office/drawing/2014/main" id="{F4E29192-3C04-48F9-B2BA-A7EE5DA07435}"/>
              </a:ext>
            </a:extLst>
          </p:cNvPr>
          <p:cNvPicPr>
            <a:picLocks noChangeAspect="1"/>
          </p:cNvPicPr>
          <p:nvPr/>
        </p:nvPicPr>
        <p:blipFill rotWithShape="1">
          <a:blip r:embed="rId7"/>
          <a:srcRect l="-1356" r="-339" b="40000"/>
          <a:stretch/>
        </p:blipFill>
        <p:spPr>
          <a:xfrm>
            <a:off x="10235411" y="6350674"/>
            <a:ext cx="1769481" cy="264555"/>
          </a:xfrm>
          <a:prstGeom prst="rect">
            <a:avLst/>
          </a:prstGeom>
        </p:spPr>
      </p:pic>
      <p:sp>
        <p:nvSpPr>
          <p:cNvPr id="13" name="TextBox 12">
            <a:extLst>
              <a:ext uri="{FF2B5EF4-FFF2-40B4-BE49-F238E27FC236}">
                <a16:creationId xmlns:a16="http://schemas.microsoft.com/office/drawing/2014/main" id="{28D86A5C-4683-4771-B022-819DA3940D48}"/>
              </a:ext>
            </a:extLst>
          </p:cNvPr>
          <p:cNvSpPr txBox="1"/>
          <p:nvPr/>
        </p:nvSpPr>
        <p:spPr>
          <a:xfrm>
            <a:off x="10822855" y="6131848"/>
            <a:ext cx="1236680" cy="286232"/>
          </a:xfrm>
          <a:prstGeom prst="rect">
            <a:avLst/>
          </a:prstGeom>
          <a:noFill/>
        </p:spPr>
        <p:txBody>
          <a:bodyPr wrap="square" rtlCol="0">
            <a:spAutoFit/>
          </a:bodyPr>
          <a:lstStyle/>
          <a:p>
            <a:pPr algn="r">
              <a:lnSpc>
                <a:spcPct val="90000"/>
              </a:lnSpc>
            </a:pPr>
            <a:r>
              <a:rPr lang="en-US" sz="1400" dirty="0">
                <a:solidFill>
                  <a:srgbClr val="BBEE9E"/>
                </a:solidFill>
                <a:latin typeface="Univers Condensed" panose="020B0503020202020204" pitchFamily="34" charset="0"/>
              </a:rPr>
              <a:t>Created by </a:t>
            </a:r>
          </a:p>
        </p:txBody>
      </p:sp>
    </p:spTree>
    <p:extLst>
      <p:ext uri="{BB962C8B-B14F-4D97-AF65-F5344CB8AC3E}">
        <p14:creationId xmlns:p14="http://schemas.microsoft.com/office/powerpoint/2010/main" val="1904108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0A79E952-1D70-4CF4-B838-C330291414C9}"/>
              </a:ext>
            </a:extLst>
          </p:cNvPr>
          <p:cNvGrpSpPr/>
          <p:nvPr/>
        </p:nvGrpSpPr>
        <p:grpSpPr>
          <a:xfrm>
            <a:off x="711201" y="2083608"/>
            <a:ext cx="9927770" cy="3359249"/>
            <a:chOff x="2032000" y="2356961"/>
            <a:chExt cx="8018833" cy="2649817"/>
          </a:xfrm>
        </p:grpSpPr>
        <p:sp>
          <p:nvSpPr>
            <p:cNvPr id="15" name="Block Arc 14">
              <a:extLst>
                <a:ext uri="{FF2B5EF4-FFF2-40B4-BE49-F238E27FC236}">
                  <a16:creationId xmlns:a16="http://schemas.microsoft.com/office/drawing/2014/main" id="{79694D16-3844-409A-8C1F-1B15D7272326}"/>
                </a:ext>
              </a:extLst>
            </p:cNvPr>
            <p:cNvSpPr/>
            <p:nvPr/>
          </p:nvSpPr>
          <p:spPr>
            <a:xfrm rot="5400000">
              <a:off x="2032203" y="2356758"/>
              <a:ext cx="2649817" cy="2650224"/>
            </a:xfrm>
            <a:prstGeom prst="blockArc">
              <a:avLst>
                <a:gd name="adj1" fmla="val 13500000"/>
                <a:gd name="adj2" fmla="val 18900000"/>
                <a:gd name="adj3" fmla="val 496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6" name="Block Arc 15">
              <a:extLst>
                <a:ext uri="{FF2B5EF4-FFF2-40B4-BE49-F238E27FC236}">
                  <a16:creationId xmlns:a16="http://schemas.microsoft.com/office/drawing/2014/main" id="{7D761D17-7BC6-499E-9E8B-5A6D6657BD16}"/>
                </a:ext>
              </a:extLst>
            </p:cNvPr>
            <p:cNvSpPr/>
            <p:nvPr/>
          </p:nvSpPr>
          <p:spPr>
            <a:xfrm rot="16200000">
              <a:off x="4759409" y="2356758"/>
              <a:ext cx="2649817" cy="2650224"/>
            </a:xfrm>
            <a:prstGeom prst="blockArc">
              <a:avLst>
                <a:gd name="adj1" fmla="val 13500000"/>
                <a:gd name="adj2" fmla="val 18900000"/>
                <a:gd name="adj3" fmla="val 4960"/>
              </a:avLst>
            </a:prstGeom>
            <a:solidFill>
              <a:schemeClr val="tx1"/>
            </a:solidFill>
          </p:spPr>
          <p:style>
            <a:lnRef idx="2">
              <a:schemeClr val="lt1">
                <a:hueOff val="0"/>
                <a:satOff val="0"/>
                <a:lumOff val="0"/>
                <a:alphaOff val="0"/>
              </a:schemeClr>
            </a:lnRef>
            <a:fillRef idx="1">
              <a:schemeClr val="accent5">
                <a:hueOff val="2079079"/>
                <a:satOff val="-1338"/>
                <a:lumOff val="915"/>
                <a:alphaOff val="0"/>
              </a:schemeClr>
            </a:fillRef>
            <a:effectRef idx="0">
              <a:schemeClr val="accent5">
                <a:hueOff val="2079079"/>
                <a:satOff val="-1338"/>
                <a:lumOff val="915"/>
                <a:alphaOff val="0"/>
              </a:schemeClr>
            </a:effectRef>
            <a:fontRef idx="minor">
              <a:schemeClr val="lt1"/>
            </a:fontRef>
          </p:style>
        </p:sp>
        <p:sp>
          <p:nvSpPr>
            <p:cNvPr id="18" name="Block Arc 17">
              <a:extLst>
                <a:ext uri="{FF2B5EF4-FFF2-40B4-BE49-F238E27FC236}">
                  <a16:creationId xmlns:a16="http://schemas.microsoft.com/office/drawing/2014/main" id="{A438115B-CE84-4E7A-A02E-BBD485DD7E7D}"/>
                </a:ext>
              </a:extLst>
            </p:cNvPr>
            <p:cNvSpPr/>
            <p:nvPr/>
          </p:nvSpPr>
          <p:spPr>
            <a:xfrm rot="5400000">
              <a:off x="4674409" y="2356758"/>
              <a:ext cx="2649817" cy="2650224"/>
            </a:xfrm>
            <a:prstGeom prst="blockArc">
              <a:avLst>
                <a:gd name="adj1" fmla="val 13500000"/>
                <a:gd name="adj2" fmla="val 18900000"/>
                <a:gd name="adj3" fmla="val 4960"/>
              </a:avLst>
            </a:prstGeom>
            <a:noFill/>
          </p:spPr>
          <p:style>
            <a:lnRef idx="2">
              <a:schemeClr val="lt1">
                <a:hueOff val="0"/>
                <a:satOff val="0"/>
                <a:lumOff val="0"/>
                <a:alphaOff val="0"/>
              </a:schemeClr>
            </a:lnRef>
            <a:fillRef idx="1">
              <a:schemeClr val="accent5">
                <a:hueOff val="4158159"/>
                <a:satOff val="-2675"/>
                <a:lumOff val="1829"/>
                <a:alphaOff val="0"/>
              </a:schemeClr>
            </a:fillRef>
            <a:effectRef idx="0">
              <a:schemeClr val="accent5">
                <a:hueOff val="4158159"/>
                <a:satOff val="-2675"/>
                <a:lumOff val="1829"/>
                <a:alphaOff val="0"/>
              </a:schemeClr>
            </a:effectRef>
            <a:fontRef idx="minor">
              <a:schemeClr val="lt1"/>
            </a:fontRef>
          </p:style>
        </p:sp>
        <p:sp>
          <p:nvSpPr>
            <p:cNvPr id="19" name="Block Arc 18">
              <a:extLst>
                <a:ext uri="{FF2B5EF4-FFF2-40B4-BE49-F238E27FC236}">
                  <a16:creationId xmlns:a16="http://schemas.microsoft.com/office/drawing/2014/main" id="{81D31516-8C29-41C1-AAE7-E76A95FB0127}"/>
                </a:ext>
              </a:extLst>
            </p:cNvPr>
            <p:cNvSpPr/>
            <p:nvPr/>
          </p:nvSpPr>
          <p:spPr>
            <a:xfrm rot="16200000">
              <a:off x="7400812" y="2356758"/>
              <a:ext cx="2649817" cy="2650224"/>
            </a:xfrm>
            <a:prstGeom prst="blockArc">
              <a:avLst>
                <a:gd name="adj1" fmla="val 13500000"/>
                <a:gd name="adj2" fmla="val 18900000"/>
                <a:gd name="adj3" fmla="val 4960"/>
              </a:avLst>
            </a:prstGeom>
            <a:noFill/>
          </p:spPr>
          <p:style>
            <a:lnRef idx="2">
              <a:schemeClr val="lt1">
                <a:hueOff val="0"/>
                <a:satOff val="0"/>
                <a:lumOff val="0"/>
                <a:alphaOff val="0"/>
              </a:schemeClr>
            </a:lnRef>
            <a:fillRef idx="1">
              <a:schemeClr val="accent5">
                <a:hueOff val="6237238"/>
                <a:satOff val="-4013"/>
                <a:lumOff val="2744"/>
                <a:alphaOff val="0"/>
              </a:schemeClr>
            </a:fillRef>
            <a:effectRef idx="0">
              <a:schemeClr val="accent5">
                <a:hueOff val="6237238"/>
                <a:satOff val="-4013"/>
                <a:lumOff val="2744"/>
                <a:alphaOff val="0"/>
              </a:schemeClr>
            </a:effectRef>
            <a:fontRef idx="minor">
              <a:schemeClr val="lt1"/>
            </a:fontRef>
          </p:style>
        </p:sp>
        <p:sp>
          <p:nvSpPr>
            <p:cNvPr id="21" name="Freeform: Shape 20">
              <a:extLst>
                <a:ext uri="{FF2B5EF4-FFF2-40B4-BE49-F238E27FC236}">
                  <a16:creationId xmlns:a16="http://schemas.microsoft.com/office/drawing/2014/main" id="{BEF2DD3A-13A5-4CC8-8260-113543F38B8C}"/>
                </a:ext>
              </a:extLst>
            </p:cNvPr>
            <p:cNvSpPr/>
            <p:nvPr/>
          </p:nvSpPr>
          <p:spPr>
            <a:xfrm>
              <a:off x="5008094" y="3117307"/>
              <a:ext cx="1087905" cy="1034391"/>
            </a:xfrm>
            <a:custGeom>
              <a:avLst/>
              <a:gdLst>
                <a:gd name="connsiteX0" fmla="*/ 0 w 1214083"/>
                <a:gd name="connsiteY0" fmla="*/ 607042 h 1214083"/>
                <a:gd name="connsiteX1" fmla="*/ 607042 w 1214083"/>
                <a:gd name="connsiteY1" fmla="*/ 0 h 1214083"/>
                <a:gd name="connsiteX2" fmla="*/ 1214084 w 1214083"/>
                <a:gd name="connsiteY2" fmla="*/ 607042 h 1214083"/>
                <a:gd name="connsiteX3" fmla="*/ 607042 w 1214083"/>
                <a:gd name="connsiteY3" fmla="*/ 1214084 h 1214083"/>
                <a:gd name="connsiteX4" fmla="*/ 0 w 1214083"/>
                <a:gd name="connsiteY4" fmla="*/ 607042 h 1214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083" h="1214083">
                  <a:moveTo>
                    <a:pt x="0" y="607042"/>
                  </a:moveTo>
                  <a:cubicBezTo>
                    <a:pt x="0" y="271782"/>
                    <a:pt x="271782" y="0"/>
                    <a:pt x="607042" y="0"/>
                  </a:cubicBezTo>
                  <a:cubicBezTo>
                    <a:pt x="942302" y="0"/>
                    <a:pt x="1214084" y="271782"/>
                    <a:pt x="1214084" y="607042"/>
                  </a:cubicBezTo>
                  <a:cubicBezTo>
                    <a:pt x="1214084" y="942302"/>
                    <a:pt x="942302" y="1214084"/>
                    <a:pt x="607042" y="1214084"/>
                  </a:cubicBezTo>
                  <a:cubicBezTo>
                    <a:pt x="271782" y="1214084"/>
                    <a:pt x="0" y="942302"/>
                    <a:pt x="0" y="607042"/>
                  </a:cubicBezTo>
                  <a:close/>
                </a:path>
              </a:pathLst>
            </a:custGeom>
            <a:noFill/>
          </p:spPr>
          <p:style>
            <a:lnRef idx="2">
              <a:schemeClr val="lt1">
                <a:hueOff val="0"/>
                <a:satOff val="0"/>
                <a:lumOff val="0"/>
                <a:alphaOff val="0"/>
              </a:schemeClr>
            </a:lnRef>
            <a:fillRef idx="1">
              <a:schemeClr val="accent5">
                <a:alpha val="50000"/>
                <a:hueOff val="0"/>
                <a:satOff val="0"/>
                <a:lumOff val="0"/>
                <a:alphaOff val="0"/>
              </a:schemeClr>
            </a:fillRef>
            <a:effectRef idx="0">
              <a:schemeClr val="accent5">
                <a:alpha val="50000"/>
                <a:hueOff val="0"/>
                <a:satOff val="0"/>
                <a:lumOff val="0"/>
                <a:alphaOff val="0"/>
              </a:schemeClr>
            </a:effectRef>
            <a:fontRef idx="minor">
              <a:schemeClr val="tx1"/>
            </a:fontRef>
          </p:style>
          <p:txBody>
            <a:bodyPr spcFirstLastPara="0" vert="horz" wrap="square" lIns="169534" tIns="143167" rIns="344537" bIns="143166" numCol="1" spcCol="1270" anchor="ctr" anchorCtr="0">
              <a:noAutofit/>
            </a:bodyPr>
            <a:lstStyle/>
            <a:p>
              <a:pPr marL="0" lvl="0" indent="0" algn="ctr" defTabSz="933450">
                <a:lnSpc>
                  <a:spcPct val="90000"/>
                </a:lnSpc>
                <a:spcBef>
                  <a:spcPct val="0"/>
                </a:spcBef>
                <a:spcAft>
                  <a:spcPct val="35000"/>
                </a:spcAft>
                <a:buNone/>
              </a:pPr>
              <a:endParaRPr lang="en-US" sz="2100" kern="1200"/>
            </a:p>
          </p:txBody>
        </p:sp>
        <p:sp>
          <p:nvSpPr>
            <p:cNvPr id="22" name="Freeform: Shape 21">
              <a:extLst>
                <a:ext uri="{FF2B5EF4-FFF2-40B4-BE49-F238E27FC236}">
                  <a16:creationId xmlns:a16="http://schemas.microsoft.com/office/drawing/2014/main" id="{91BE38C0-399C-4435-96D3-F402E095AD4E}"/>
                </a:ext>
              </a:extLst>
            </p:cNvPr>
            <p:cNvSpPr/>
            <p:nvPr/>
          </p:nvSpPr>
          <p:spPr>
            <a:xfrm>
              <a:off x="5883109" y="3117307"/>
              <a:ext cx="1087905" cy="1034391"/>
            </a:xfrm>
            <a:custGeom>
              <a:avLst/>
              <a:gdLst>
                <a:gd name="connsiteX0" fmla="*/ 0 w 1214083"/>
                <a:gd name="connsiteY0" fmla="*/ 607042 h 1214083"/>
                <a:gd name="connsiteX1" fmla="*/ 607042 w 1214083"/>
                <a:gd name="connsiteY1" fmla="*/ 0 h 1214083"/>
                <a:gd name="connsiteX2" fmla="*/ 1214084 w 1214083"/>
                <a:gd name="connsiteY2" fmla="*/ 607042 h 1214083"/>
                <a:gd name="connsiteX3" fmla="*/ 607042 w 1214083"/>
                <a:gd name="connsiteY3" fmla="*/ 1214084 h 1214083"/>
                <a:gd name="connsiteX4" fmla="*/ 0 w 1214083"/>
                <a:gd name="connsiteY4" fmla="*/ 607042 h 1214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083" h="1214083">
                  <a:moveTo>
                    <a:pt x="0" y="607042"/>
                  </a:moveTo>
                  <a:cubicBezTo>
                    <a:pt x="0" y="271782"/>
                    <a:pt x="271782" y="0"/>
                    <a:pt x="607042" y="0"/>
                  </a:cubicBezTo>
                  <a:cubicBezTo>
                    <a:pt x="942302" y="0"/>
                    <a:pt x="1214084" y="271782"/>
                    <a:pt x="1214084" y="607042"/>
                  </a:cubicBezTo>
                  <a:cubicBezTo>
                    <a:pt x="1214084" y="942302"/>
                    <a:pt x="942302" y="1214084"/>
                    <a:pt x="607042" y="1214084"/>
                  </a:cubicBezTo>
                  <a:cubicBezTo>
                    <a:pt x="271782" y="1214084"/>
                    <a:pt x="0" y="942302"/>
                    <a:pt x="0" y="607042"/>
                  </a:cubicBezTo>
                  <a:close/>
                </a:path>
              </a:pathLst>
            </a:custGeom>
            <a:noFill/>
          </p:spPr>
          <p:style>
            <a:lnRef idx="2">
              <a:schemeClr val="lt1">
                <a:hueOff val="0"/>
                <a:satOff val="0"/>
                <a:lumOff val="0"/>
                <a:alphaOff val="0"/>
              </a:schemeClr>
            </a:lnRef>
            <a:fillRef idx="1">
              <a:schemeClr val="accent5">
                <a:alpha val="50000"/>
                <a:hueOff val="891034"/>
                <a:satOff val="-573"/>
                <a:lumOff val="392"/>
                <a:alphaOff val="0"/>
              </a:schemeClr>
            </a:fillRef>
            <a:effectRef idx="0">
              <a:schemeClr val="accent5">
                <a:alpha val="50000"/>
                <a:hueOff val="891034"/>
                <a:satOff val="-573"/>
                <a:lumOff val="392"/>
                <a:alphaOff val="0"/>
              </a:schemeClr>
            </a:effectRef>
            <a:fontRef idx="minor">
              <a:schemeClr val="tx1"/>
            </a:fontRef>
          </p:style>
          <p:txBody>
            <a:bodyPr spcFirstLastPara="0" vert="horz" wrap="square" lIns="344537" tIns="143167" rIns="169534" bIns="143166" numCol="1" spcCol="1270" anchor="ctr" anchorCtr="0">
              <a:noAutofit/>
            </a:bodyPr>
            <a:lstStyle/>
            <a:p>
              <a:pPr marL="0" lvl="0" indent="0" algn="ctr" defTabSz="933450">
                <a:lnSpc>
                  <a:spcPct val="90000"/>
                </a:lnSpc>
                <a:spcBef>
                  <a:spcPct val="0"/>
                </a:spcBef>
                <a:spcAft>
                  <a:spcPct val="35000"/>
                </a:spcAft>
                <a:buNone/>
              </a:pPr>
              <a:endParaRPr lang="en-US" sz="2100" kern="1200"/>
            </a:p>
          </p:txBody>
        </p:sp>
        <p:sp>
          <p:nvSpPr>
            <p:cNvPr id="23" name="Freeform: Shape 22">
              <a:extLst>
                <a:ext uri="{FF2B5EF4-FFF2-40B4-BE49-F238E27FC236}">
                  <a16:creationId xmlns:a16="http://schemas.microsoft.com/office/drawing/2014/main" id="{BAD0D0CF-108A-4712-A9CB-6B655BB3042B}"/>
                </a:ext>
              </a:extLst>
            </p:cNvPr>
            <p:cNvSpPr/>
            <p:nvPr/>
          </p:nvSpPr>
          <p:spPr>
            <a:xfrm>
              <a:off x="2796332" y="2924381"/>
              <a:ext cx="722921" cy="674477"/>
            </a:xfrm>
            <a:custGeom>
              <a:avLst/>
              <a:gdLst>
                <a:gd name="connsiteX0" fmla="*/ 0 w 839618"/>
                <a:gd name="connsiteY0" fmla="*/ 419819 h 839637"/>
                <a:gd name="connsiteX1" fmla="*/ 419809 w 839618"/>
                <a:gd name="connsiteY1" fmla="*/ 0 h 839637"/>
                <a:gd name="connsiteX2" fmla="*/ 839618 w 839618"/>
                <a:gd name="connsiteY2" fmla="*/ 419819 h 839637"/>
                <a:gd name="connsiteX3" fmla="*/ 419809 w 839618"/>
                <a:gd name="connsiteY3" fmla="*/ 839638 h 839637"/>
                <a:gd name="connsiteX4" fmla="*/ 0 w 839618"/>
                <a:gd name="connsiteY4" fmla="*/ 419819 h 839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9618" h="839637">
                  <a:moveTo>
                    <a:pt x="0" y="419819"/>
                  </a:moveTo>
                  <a:cubicBezTo>
                    <a:pt x="0" y="187959"/>
                    <a:pt x="187955" y="0"/>
                    <a:pt x="419809" y="0"/>
                  </a:cubicBezTo>
                  <a:cubicBezTo>
                    <a:pt x="651663" y="0"/>
                    <a:pt x="839618" y="187959"/>
                    <a:pt x="839618" y="419819"/>
                  </a:cubicBezTo>
                  <a:cubicBezTo>
                    <a:pt x="839618" y="651679"/>
                    <a:pt x="651663" y="839638"/>
                    <a:pt x="419809" y="839638"/>
                  </a:cubicBezTo>
                  <a:cubicBezTo>
                    <a:pt x="187955" y="839638"/>
                    <a:pt x="0" y="651679"/>
                    <a:pt x="0" y="419819"/>
                  </a:cubicBezTo>
                  <a:close/>
                </a:path>
              </a:pathLst>
            </a:custGeom>
            <a:solidFill>
              <a:srgbClr val="83ECDE"/>
            </a:solidFill>
          </p:spPr>
          <p:style>
            <a:lnRef idx="2">
              <a:schemeClr val="lt1">
                <a:hueOff val="0"/>
                <a:satOff val="0"/>
                <a:lumOff val="0"/>
                <a:alphaOff val="0"/>
              </a:schemeClr>
            </a:lnRef>
            <a:fillRef idx="1">
              <a:schemeClr val="accent5">
                <a:alpha val="50000"/>
                <a:hueOff val="1782068"/>
                <a:satOff val="-1147"/>
                <a:lumOff val="784"/>
                <a:alphaOff val="0"/>
              </a:schemeClr>
            </a:fillRef>
            <a:effectRef idx="0">
              <a:schemeClr val="accent5">
                <a:alpha val="50000"/>
                <a:hueOff val="1782068"/>
                <a:satOff val="-1147"/>
                <a:lumOff val="784"/>
                <a:alphaOff val="0"/>
              </a:schemeClr>
            </a:effectRef>
            <a:fontRef idx="minor">
              <a:schemeClr val="tx1"/>
            </a:fontRef>
          </p:style>
          <p:txBody>
            <a:bodyPr spcFirstLastPara="0" vert="horz" wrap="square" lIns="176299" tIns="176302" rIns="176299" bIns="176302" numCol="1" spcCol="1270" anchor="ctr" anchorCtr="0">
              <a:noAutofit/>
            </a:bodyPr>
            <a:lstStyle/>
            <a:p>
              <a:pPr marL="0" lvl="0" indent="0" algn="ctr" defTabSz="622300">
                <a:lnSpc>
                  <a:spcPct val="90000"/>
                </a:lnSpc>
                <a:spcBef>
                  <a:spcPct val="0"/>
                </a:spcBef>
                <a:spcAft>
                  <a:spcPct val="35000"/>
                </a:spcAft>
                <a:buNone/>
              </a:pPr>
              <a:endParaRPr lang="en-US" sz="1400" kern="1200"/>
            </a:p>
          </p:txBody>
        </p:sp>
        <p:sp>
          <p:nvSpPr>
            <p:cNvPr id="24" name="Oval 23">
              <a:extLst>
                <a:ext uri="{FF2B5EF4-FFF2-40B4-BE49-F238E27FC236}">
                  <a16:creationId xmlns:a16="http://schemas.microsoft.com/office/drawing/2014/main" id="{B3DE37E6-1C9C-4B90-96A2-6F3586D9FA6E}"/>
                </a:ext>
              </a:extLst>
            </p:cNvPr>
            <p:cNvSpPr/>
            <p:nvPr/>
          </p:nvSpPr>
          <p:spPr>
            <a:xfrm>
              <a:off x="2555832" y="3496222"/>
              <a:ext cx="412426" cy="412261"/>
            </a:xfrm>
            <a:prstGeom prst="ellipse">
              <a:avLst/>
            </a:prstGeom>
            <a:solidFill>
              <a:schemeClr val="bg2">
                <a:lumMod val="60000"/>
                <a:lumOff val="40000"/>
                <a:alpha val="50000"/>
              </a:schemeClr>
            </a:solidFill>
          </p:spPr>
          <p:style>
            <a:lnRef idx="2">
              <a:schemeClr val="lt1">
                <a:hueOff val="0"/>
                <a:satOff val="0"/>
                <a:lumOff val="0"/>
                <a:alphaOff val="0"/>
              </a:schemeClr>
            </a:lnRef>
            <a:fillRef idx="1">
              <a:schemeClr val="accent5">
                <a:alpha val="50000"/>
                <a:hueOff val="2673102"/>
                <a:satOff val="-1720"/>
                <a:lumOff val="1176"/>
                <a:alphaOff val="0"/>
              </a:schemeClr>
            </a:fillRef>
            <a:effectRef idx="0">
              <a:schemeClr val="accent5">
                <a:alpha val="50000"/>
                <a:hueOff val="2673102"/>
                <a:satOff val="-1720"/>
                <a:lumOff val="1176"/>
                <a:alphaOff val="0"/>
              </a:schemeClr>
            </a:effectRef>
            <a:fontRef idx="minor">
              <a:schemeClr val="tx1"/>
            </a:fontRef>
          </p:style>
          <p:txBody>
            <a:bodyPr/>
            <a:lstStyle/>
            <a:p>
              <a:endParaRPr lang="en-US"/>
            </a:p>
          </p:txBody>
        </p:sp>
        <p:sp>
          <p:nvSpPr>
            <p:cNvPr id="25" name="Oval 24">
              <a:extLst>
                <a:ext uri="{FF2B5EF4-FFF2-40B4-BE49-F238E27FC236}">
                  <a16:creationId xmlns:a16="http://schemas.microsoft.com/office/drawing/2014/main" id="{B276E57C-38F3-4857-AF7F-5CB3CAD51FF5}"/>
                </a:ext>
              </a:extLst>
            </p:cNvPr>
            <p:cNvSpPr/>
            <p:nvPr/>
          </p:nvSpPr>
          <p:spPr>
            <a:xfrm>
              <a:off x="3704852" y="2924381"/>
              <a:ext cx="239975" cy="239818"/>
            </a:xfrm>
            <a:prstGeom prst="ellipse">
              <a:avLst/>
            </a:prstGeom>
          </p:spPr>
          <p:style>
            <a:lnRef idx="2">
              <a:schemeClr val="lt1">
                <a:hueOff val="0"/>
                <a:satOff val="0"/>
                <a:lumOff val="0"/>
                <a:alphaOff val="0"/>
              </a:schemeClr>
            </a:lnRef>
            <a:fillRef idx="1">
              <a:schemeClr val="accent5">
                <a:alpha val="50000"/>
                <a:hueOff val="3564136"/>
                <a:satOff val="-2293"/>
                <a:lumOff val="1568"/>
                <a:alphaOff val="0"/>
              </a:schemeClr>
            </a:fillRef>
            <a:effectRef idx="0">
              <a:schemeClr val="accent5">
                <a:alpha val="50000"/>
                <a:hueOff val="3564136"/>
                <a:satOff val="-2293"/>
                <a:lumOff val="1568"/>
                <a:alphaOff val="0"/>
              </a:schemeClr>
            </a:effectRef>
            <a:fontRef idx="minor">
              <a:schemeClr val="tx1"/>
            </a:fontRef>
          </p:style>
          <p:txBody>
            <a:bodyPr/>
            <a:lstStyle/>
            <a:p>
              <a:endParaRPr lang="en-US"/>
            </a:p>
          </p:txBody>
        </p:sp>
        <p:sp>
          <p:nvSpPr>
            <p:cNvPr id="26" name="Freeform: Shape 25">
              <a:extLst>
                <a:ext uri="{FF2B5EF4-FFF2-40B4-BE49-F238E27FC236}">
                  <a16:creationId xmlns:a16="http://schemas.microsoft.com/office/drawing/2014/main" id="{5961C2A7-0B0B-427D-991E-2D308F5E17C1}"/>
                </a:ext>
              </a:extLst>
            </p:cNvPr>
            <p:cNvSpPr/>
            <p:nvPr/>
          </p:nvSpPr>
          <p:spPr>
            <a:xfrm>
              <a:off x="3368023" y="3108310"/>
              <a:ext cx="667913" cy="669741"/>
            </a:xfrm>
            <a:custGeom>
              <a:avLst/>
              <a:gdLst>
                <a:gd name="connsiteX0" fmla="*/ 0 w 839618"/>
                <a:gd name="connsiteY0" fmla="*/ 419819 h 839637"/>
                <a:gd name="connsiteX1" fmla="*/ 419809 w 839618"/>
                <a:gd name="connsiteY1" fmla="*/ 0 h 839637"/>
                <a:gd name="connsiteX2" fmla="*/ 839618 w 839618"/>
                <a:gd name="connsiteY2" fmla="*/ 419819 h 839637"/>
                <a:gd name="connsiteX3" fmla="*/ 419809 w 839618"/>
                <a:gd name="connsiteY3" fmla="*/ 839638 h 839637"/>
                <a:gd name="connsiteX4" fmla="*/ 0 w 839618"/>
                <a:gd name="connsiteY4" fmla="*/ 419819 h 839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9618" h="839637">
                  <a:moveTo>
                    <a:pt x="0" y="419819"/>
                  </a:moveTo>
                  <a:cubicBezTo>
                    <a:pt x="0" y="187959"/>
                    <a:pt x="187955" y="0"/>
                    <a:pt x="419809" y="0"/>
                  </a:cubicBezTo>
                  <a:cubicBezTo>
                    <a:pt x="651663" y="0"/>
                    <a:pt x="839618" y="187959"/>
                    <a:pt x="839618" y="419819"/>
                  </a:cubicBezTo>
                  <a:cubicBezTo>
                    <a:pt x="839618" y="651679"/>
                    <a:pt x="651663" y="839638"/>
                    <a:pt x="419809" y="839638"/>
                  </a:cubicBezTo>
                  <a:cubicBezTo>
                    <a:pt x="187955" y="839638"/>
                    <a:pt x="0" y="651679"/>
                    <a:pt x="0" y="419819"/>
                  </a:cubicBezTo>
                  <a:close/>
                </a:path>
              </a:pathLst>
            </a:custGeom>
            <a:solidFill>
              <a:schemeClr val="bg2">
                <a:lumMod val="40000"/>
                <a:lumOff val="60000"/>
                <a:alpha val="50000"/>
              </a:schemeClr>
            </a:solidFill>
          </p:spPr>
          <p:style>
            <a:lnRef idx="2">
              <a:schemeClr val="lt1">
                <a:hueOff val="0"/>
                <a:satOff val="0"/>
                <a:lumOff val="0"/>
                <a:alphaOff val="0"/>
              </a:schemeClr>
            </a:lnRef>
            <a:fillRef idx="1">
              <a:schemeClr val="accent5">
                <a:alpha val="50000"/>
                <a:hueOff val="4455170"/>
                <a:satOff val="-2866"/>
                <a:lumOff val="1960"/>
                <a:alphaOff val="0"/>
              </a:schemeClr>
            </a:fillRef>
            <a:effectRef idx="0">
              <a:schemeClr val="accent5">
                <a:alpha val="50000"/>
                <a:hueOff val="4455170"/>
                <a:satOff val="-2866"/>
                <a:lumOff val="1960"/>
                <a:alphaOff val="0"/>
              </a:schemeClr>
            </a:effectRef>
            <a:fontRef idx="minor">
              <a:schemeClr val="tx1"/>
            </a:fontRef>
          </p:style>
          <p:txBody>
            <a:bodyPr spcFirstLastPara="0" vert="horz" wrap="square" lIns="176299" tIns="176302" rIns="176299" bIns="176302" numCol="1" spcCol="1270" anchor="ctr" anchorCtr="0">
              <a:noAutofit/>
            </a:bodyPr>
            <a:lstStyle/>
            <a:p>
              <a:pPr marL="0" lvl="0" indent="0" algn="ctr" defTabSz="622300">
                <a:lnSpc>
                  <a:spcPct val="90000"/>
                </a:lnSpc>
                <a:spcBef>
                  <a:spcPct val="0"/>
                </a:spcBef>
                <a:spcAft>
                  <a:spcPct val="35000"/>
                </a:spcAft>
                <a:buNone/>
              </a:pPr>
              <a:endParaRPr lang="en-US" sz="1400" kern="1200"/>
            </a:p>
          </p:txBody>
        </p:sp>
        <p:sp>
          <p:nvSpPr>
            <p:cNvPr id="27" name="Oval 26">
              <a:extLst>
                <a:ext uri="{FF2B5EF4-FFF2-40B4-BE49-F238E27FC236}">
                  <a16:creationId xmlns:a16="http://schemas.microsoft.com/office/drawing/2014/main" id="{651A842D-C90D-4DA4-AA3C-B1ADDA5D0312}"/>
                </a:ext>
              </a:extLst>
            </p:cNvPr>
            <p:cNvSpPr/>
            <p:nvPr/>
          </p:nvSpPr>
          <p:spPr>
            <a:xfrm>
              <a:off x="3703474" y="4151698"/>
              <a:ext cx="239975" cy="239818"/>
            </a:xfrm>
            <a:prstGeom prst="ellipse">
              <a:avLst/>
            </a:prstGeom>
          </p:spPr>
          <p:style>
            <a:lnRef idx="2">
              <a:schemeClr val="lt1">
                <a:hueOff val="0"/>
                <a:satOff val="0"/>
                <a:lumOff val="0"/>
                <a:alphaOff val="0"/>
              </a:schemeClr>
            </a:lnRef>
            <a:fillRef idx="1">
              <a:schemeClr val="accent5">
                <a:alpha val="50000"/>
                <a:hueOff val="5346204"/>
                <a:satOff val="-3440"/>
                <a:lumOff val="2352"/>
                <a:alphaOff val="0"/>
              </a:schemeClr>
            </a:fillRef>
            <a:effectRef idx="0">
              <a:schemeClr val="accent5">
                <a:alpha val="50000"/>
                <a:hueOff val="5346204"/>
                <a:satOff val="-3440"/>
                <a:lumOff val="2352"/>
                <a:alphaOff val="0"/>
              </a:schemeClr>
            </a:effectRef>
            <a:fontRef idx="minor">
              <a:schemeClr val="tx1"/>
            </a:fontRef>
          </p:style>
        </p:sp>
        <p:sp>
          <p:nvSpPr>
            <p:cNvPr id="28" name="Freeform: Shape 27">
              <a:extLst>
                <a:ext uri="{FF2B5EF4-FFF2-40B4-BE49-F238E27FC236}">
                  <a16:creationId xmlns:a16="http://schemas.microsoft.com/office/drawing/2014/main" id="{37CF7212-13BE-4C02-B5DB-E1717CF89479}"/>
                </a:ext>
              </a:extLst>
            </p:cNvPr>
            <p:cNvSpPr/>
            <p:nvPr/>
          </p:nvSpPr>
          <p:spPr>
            <a:xfrm>
              <a:off x="2843503" y="3740529"/>
              <a:ext cx="722922" cy="669741"/>
            </a:xfrm>
            <a:custGeom>
              <a:avLst/>
              <a:gdLst>
                <a:gd name="connsiteX0" fmla="*/ 0 w 839618"/>
                <a:gd name="connsiteY0" fmla="*/ 419819 h 839637"/>
                <a:gd name="connsiteX1" fmla="*/ 419809 w 839618"/>
                <a:gd name="connsiteY1" fmla="*/ 0 h 839637"/>
                <a:gd name="connsiteX2" fmla="*/ 839618 w 839618"/>
                <a:gd name="connsiteY2" fmla="*/ 419819 h 839637"/>
                <a:gd name="connsiteX3" fmla="*/ 419809 w 839618"/>
                <a:gd name="connsiteY3" fmla="*/ 839638 h 839637"/>
                <a:gd name="connsiteX4" fmla="*/ 0 w 839618"/>
                <a:gd name="connsiteY4" fmla="*/ 419819 h 839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9618" h="839637">
                  <a:moveTo>
                    <a:pt x="0" y="419819"/>
                  </a:moveTo>
                  <a:cubicBezTo>
                    <a:pt x="0" y="187959"/>
                    <a:pt x="187955" y="0"/>
                    <a:pt x="419809" y="0"/>
                  </a:cubicBezTo>
                  <a:cubicBezTo>
                    <a:pt x="651663" y="0"/>
                    <a:pt x="839618" y="187959"/>
                    <a:pt x="839618" y="419819"/>
                  </a:cubicBezTo>
                  <a:cubicBezTo>
                    <a:pt x="839618" y="651679"/>
                    <a:pt x="651663" y="839638"/>
                    <a:pt x="419809" y="839638"/>
                  </a:cubicBezTo>
                  <a:cubicBezTo>
                    <a:pt x="187955" y="839638"/>
                    <a:pt x="0" y="651679"/>
                    <a:pt x="0" y="419819"/>
                  </a:cubicBezTo>
                  <a:close/>
                </a:path>
              </a:pathLst>
            </a:custGeom>
          </p:spPr>
          <p:style>
            <a:lnRef idx="2">
              <a:schemeClr val="lt1">
                <a:hueOff val="0"/>
                <a:satOff val="0"/>
                <a:lumOff val="0"/>
                <a:alphaOff val="0"/>
              </a:schemeClr>
            </a:lnRef>
            <a:fillRef idx="1">
              <a:schemeClr val="accent5">
                <a:alpha val="50000"/>
                <a:hueOff val="6237238"/>
                <a:satOff val="-4013"/>
                <a:lumOff val="2744"/>
                <a:alphaOff val="0"/>
              </a:schemeClr>
            </a:fillRef>
            <a:effectRef idx="0">
              <a:schemeClr val="accent5">
                <a:alpha val="50000"/>
                <a:hueOff val="6237238"/>
                <a:satOff val="-4013"/>
                <a:lumOff val="2744"/>
                <a:alphaOff val="0"/>
              </a:schemeClr>
            </a:effectRef>
            <a:fontRef idx="minor">
              <a:schemeClr val="tx1"/>
            </a:fontRef>
          </p:style>
          <p:txBody>
            <a:bodyPr spcFirstLastPara="0" vert="horz" wrap="square" lIns="176299" tIns="176302" rIns="176299" bIns="176302" numCol="1" spcCol="1270" anchor="ctr" anchorCtr="0">
              <a:noAutofit/>
            </a:bodyPr>
            <a:lstStyle/>
            <a:p>
              <a:pPr marL="0" lvl="0" indent="0" algn="ctr" defTabSz="622300">
                <a:lnSpc>
                  <a:spcPct val="90000"/>
                </a:lnSpc>
                <a:spcBef>
                  <a:spcPct val="0"/>
                </a:spcBef>
                <a:spcAft>
                  <a:spcPct val="35000"/>
                </a:spcAft>
                <a:buNone/>
              </a:pPr>
              <a:endParaRPr lang="en-US" sz="1400" kern="1200"/>
            </a:p>
          </p:txBody>
        </p:sp>
        <p:sp>
          <p:nvSpPr>
            <p:cNvPr id="29" name="Freeform: Shape 28">
              <a:extLst>
                <a:ext uri="{FF2B5EF4-FFF2-40B4-BE49-F238E27FC236}">
                  <a16:creationId xmlns:a16="http://schemas.microsoft.com/office/drawing/2014/main" id="{29204F8D-7F54-460B-BB15-517FBFDBEF13}"/>
                </a:ext>
              </a:extLst>
            </p:cNvPr>
            <p:cNvSpPr/>
            <p:nvPr/>
          </p:nvSpPr>
          <p:spPr>
            <a:xfrm>
              <a:off x="7749427" y="2904653"/>
              <a:ext cx="1959573" cy="1927890"/>
            </a:xfrm>
            <a:custGeom>
              <a:avLst/>
              <a:gdLst>
                <a:gd name="connsiteX0" fmla="*/ 0 w 1547634"/>
                <a:gd name="connsiteY0" fmla="*/ 773678 h 1547355"/>
                <a:gd name="connsiteX1" fmla="*/ 773817 w 1547634"/>
                <a:gd name="connsiteY1" fmla="*/ 0 h 1547355"/>
                <a:gd name="connsiteX2" fmla="*/ 1547634 w 1547634"/>
                <a:gd name="connsiteY2" fmla="*/ 773678 h 1547355"/>
                <a:gd name="connsiteX3" fmla="*/ 773817 w 1547634"/>
                <a:gd name="connsiteY3" fmla="*/ 1547356 h 1547355"/>
                <a:gd name="connsiteX4" fmla="*/ 0 w 1547634"/>
                <a:gd name="connsiteY4" fmla="*/ 773678 h 1547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634" h="1547355">
                  <a:moveTo>
                    <a:pt x="0" y="773678"/>
                  </a:moveTo>
                  <a:cubicBezTo>
                    <a:pt x="0" y="346387"/>
                    <a:pt x="346450" y="0"/>
                    <a:pt x="773817" y="0"/>
                  </a:cubicBezTo>
                  <a:cubicBezTo>
                    <a:pt x="1201184" y="0"/>
                    <a:pt x="1547634" y="346387"/>
                    <a:pt x="1547634" y="773678"/>
                  </a:cubicBezTo>
                  <a:cubicBezTo>
                    <a:pt x="1547634" y="1200969"/>
                    <a:pt x="1201184" y="1547356"/>
                    <a:pt x="773817" y="1547356"/>
                  </a:cubicBezTo>
                  <a:cubicBezTo>
                    <a:pt x="346450" y="1547356"/>
                    <a:pt x="0" y="1200969"/>
                    <a:pt x="0" y="773678"/>
                  </a:cubicBezTo>
                  <a:close/>
                </a:path>
              </a:pathLst>
            </a:custGeom>
            <a:no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325706" tIns="325665" rIns="325706" bIns="325665" numCol="1" spcCol="1270" anchor="ctr" anchorCtr="0">
              <a:noAutofit/>
            </a:bodyPr>
            <a:lstStyle/>
            <a:p>
              <a:pPr marL="0" lvl="0" indent="0" algn="ctr" defTabSz="1155700">
                <a:lnSpc>
                  <a:spcPct val="90000"/>
                </a:lnSpc>
                <a:spcBef>
                  <a:spcPct val="0"/>
                </a:spcBef>
                <a:spcAft>
                  <a:spcPct val="35000"/>
                </a:spcAft>
                <a:buNone/>
              </a:pPr>
              <a:endParaRPr lang="en-US" sz="2600" kern="1200"/>
            </a:p>
          </p:txBody>
        </p:sp>
      </p:grpSp>
      <p:sp>
        <p:nvSpPr>
          <p:cNvPr id="3" name="Text Placeholder 2">
            <a:extLst>
              <a:ext uri="{FF2B5EF4-FFF2-40B4-BE49-F238E27FC236}">
                <a16:creationId xmlns:a16="http://schemas.microsoft.com/office/drawing/2014/main" id="{71E85F30-9173-489F-B40C-6A6A20118BCC}"/>
              </a:ext>
            </a:extLst>
          </p:cNvPr>
          <p:cNvSpPr>
            <a:spLocks noGrp="1"/>
          </p:cNvSpPr>
          <p:nvPr>
            <p:ph type="body" idx="1"/>
          </p:nvPr>
        </p:nvSpPr>
        <p:spPr>
          <a:xfrm>
            <a:off x="5008095" y="1832149"/>
            <a:ext cx="4005684" cy="596050"/>
          </a:xfrm>
        </p:spPr>
        <p:txBody>
          <a:bodyPr/>
          <a:lstStyle/>
          <a:p>
            <a:pPr algn="ctr"/>
            <a:r>
              <a:rPr lang="en-US" sz="2800" b="1">
                <a:solidFill>
                  <a:srgbClr val="54849A"/>
                </a:solidFill>
                <a:latin typeface="Univers" panose="020B0503020202020204" pitchFamily="34" charset="0"/>
              </a:rPr>
              <a:t>Community mapping</a:t>
            </a:r>
          </a:p>
        </p:txBody>
      </p:sp>
      <p:pic>
        <p:nvPicPr>
          <p:cNvPr id="8" name="Picture 7" descr="Abstract aqua blue blurred bokeh background">
            <a:extLst>
              <a:ext uri="{FF2B5EF4-FFF2-40B4-BE49-F238E27FC236}">
                <a16:creationId xmlns:a16="http://schemas.microsoft.com/office/drawing/2014/main" id="{1B73D271-AE8E-4321-885C-4AC668FFD370}"/>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b="80671"/>
          <a:stretch/>
        </p:blipFill>
        <p:spPr>
          <a:xfrm>
            <a:off x="0" y="0"/>
            <a:ext cx="12192000" cy="1629049"/>
          </a:xfrm>
          <a:prstGeom prst="rect">
            <a:avLst/>
          </a:prstGeom>
        </p:spPr>
      </p:pic>
      <p:sp>
        <p:nvSpPr>
          <p:cNvPr id="4" name="Content Placeholder 3">
            <a:extLst>
              <a:ext uri="{FF2B5EF4-FFF2-40B4-BE49-F238E27FC236}">
                <a16:creationId xmlns:a16="http://schemas.microsoft.com/office/drawing/2014/main" id="{8088E6F5-C0E4-40E9-8FCC-19F8598DD13F}"/>
              </a:ext>
            </a:extLst>
          </p:cNvPr>
          <p:cNvSpPr>
            <a:spLocks noGrp="1"/>
          </p:cNvSpPr>
          <p:nvPr>
            <p:ph sz="half" idx="2"/>
          </p:nvPr>
        </p:nvSpPr>
        <p:spPr>
          <a:xfrm>
            <a:off x="5446558" y="2631300"/>
            <a:ext cx="4735826" cy="1851699"/>
          </a:xfrm>
          <a:noFill/>
        </p:spPr>
        <p:txBody>
          <a:bodyPr vert="horz" lIns="91440" tIns="45720" rIns="91440" bIns="45720" rtlCol="0" anchor="t">
            <a:noAutofit/>
          </a:bodyPr>
          <a:lstStyle/>
          <a:p>
            <a:r>
              <a:rPr lang="en-US" sz="2400">
                <a:solidFill>
                  <a:schemeClr val="bg1"/>
                </a:solidFill>
                <a:latin typeface="Univers Condensed" panose="020B0506020202050204" pitchFamily="34" charset="0"/>
              </a:rPr>
              <a:t>In redistricting, communities of interest share common </a:t>
            </a:r>
            <a:r>
              <a:rPr lang="en-US" sz="2400" b="1">
                <a:solidFill>
                  <a:schemeClr val="bg1"/>
                </a:solidFill>
                <a:latin typeface="Univers Condensed" panose="020B0506020202050204" pitchFamily="34" charset="0"/>
              </a:rPr>
              <a:t>Culture, Concerns, and Counts</a:t>
            </a:r>
          </a:p>
          <a:p>
            <a:r>
              <a:rPr lang="en-US" sz="2400">
                <a:solidFill>
                  <a:schemeClr val="bg1"/>
                </a:solidFill>
                <a:latin typeface="Univers Condensed" panose="020B0506020202050204" pitchFamily="34" charset="0"/>
              </a:rPr>
              <a:t>The most powerful stories connect our </a:t>
            </a:r>
            <a:r>
              <a:rPr lang="en-US" sz="2400" b="1">
                <a:solidFill>
                  <a:schemeClr val="bg1"/>
                </a:solidFill>
                <a:latin typeface="Univers Condensed" panose="020B0506020202050204" pitchFamily="34" charset="0"/>
              </a:rPr>
              <a:t>identity </a:t>
            </a:r>
            <a:r>
              <a:rPr lang="en-US" sz="2400">
                <a:solidFill>
                  <a:schemeClr val="bg1"/>
                </a:solidFill>
                <a:latin typeface="Univers Condensed" panose="020B0506020202050204" pitchFamily="34" charset="0"/>
              </a:rPr>
              <a:t>with </a:t>
            </a:r>
            <a:r>
              <a:rPr lang="en-US" sz="2400" b="1">
                <a:solidFill>
                  <a:schemeClr val="bg1"/>
                </a:solidFill>
                <a:latin typeface="Univers Condensed" panose="020B0506020202050204" pitchFamily="34" charset="0"/>
              </a:rPr>
              <a:t>impact</a:t>
            </a:r>
          </a:p>
          <a:p>
            <a:r>
              <a:rPr lang="en-US" sz="2400">
                <a:solidFill>
                  <a:schemeClr val="bg1"/>
                </a:solidFill>
                <a:latin typeface="Univers Condensed" panose="020B0506020202050204" pitchFamily="34" charset="0"/>
              </a:rPr>
              <a:t>We can start telling our stories and mapping our communities NOW</a:t>
            </a:r>
          </a:p>
        </p:txBody>
      </p:sp>
      <p:pic>
        <p:nvPicPr>
          <p:cNvPr id="7" name="Picture 7">
            <a:extLst>
              <a:ext uri="{FF2B5EF4-FFF2-40B4-BE49-F238E27FC236}">
                <a16:creationId xmlns:a16="http://schemas.microsoft.com/office/drawing/2014/main" id="{A6E65628-6A47-417E-AB69-EEDB677F3CEB}"/>
              </a:ext>
            </a:extLst>
          </p:cNvPr>
          <p:cNvPicPr>
            <a:picLocks noChangeAspect="1"/>
          </p:cNvPicPr>
          <p:nvPr/>
        </p:nvPicPr>
        <p:blipFill rotWithShape="1">
          <a:blip r:embed="rId5"/>
          <a:srcRect l="-1356" r="-339" b="40000"/>
          <a:stretch/>
        </p:blipFill>
        <p:spPr>
          <a:xfrm>
            <a:off x="10215763" y="6350674"/>
            <a:ext cx="1769481" cy="264555"/>
          </a:xfrm>
          <a:prstGeom prst="rect">
            <a:avLst/>
          </a:prstGeom>
        </p:spPr>
      </p:pic>
      <p:pic>
        <p:nvPicPr>
          <p:cNvPr id="9" name="Picture 8" descr="Diagram&#10;&#10;Description automatically generated">
            <a:extLst>
              <a:ext uri="{FF2B5EF4-FFF2-40B4-BE49-F238E27FC236}">
                <a16:creationId xmlns:a16="http://schemas.microsoft.com/office/drawing/2014/main" id="{41B66628-8E87-44C8-8F95-3B822A36B0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19787"/>
            <a:ext cx="1988932" cy="1389473"/>
          </a:xfrm>
          <a:prstGeom prst="rect">
            <a:avLst/>
          </a:prstGeom>
        </p:spPr>
      </p:pic>
      <p:sp>
        <p:nvSpPr>
          <p:cNvPr id="10" name="TextBox 9">
            <a:extLst>
              <a:ext uri="{FF2B5EF4-FFF2-40B4-BE49-F238E27FC236}">
                <a16:creationId xmlns:a16="http://schemas.microsoft.com/office/drawing/2014/main" id="{9709E1A8-7525-444A-BF86-87EEF01D6EC3}"/>
              </a:ext>
            </a:extLst>
          </p:cNvPr>
          <p:cNvSpPr txBox="1"/>
          <p:nvPr/>
        </p:nvSpPr>
        <p:spPr>
          <a:xfrm>
            <a:off x="1988932" y="507326"/>
            <a:ext cx="991325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chemeClr val="bg1"/>
                </a:solidFill>
                <a:latin typeface="Univers Condensed" panose="020B0506020202050204" pitchFamily="34" charset="0"/>
              </a:rPr>
              <a:t>Community Mapping: </a:t>
            </a:r>
            <a:r>
              <a:rPr lang="en-US" sz="4000" b="1">
                <a:solidFill>
                  <a:schemeClr val="bg1"/>
                </a:solidFill>
                <a:latin typeface="Univers Condensed Light" panose="020B0306020202040204" pitchFamily="34" charset="0"/>
              </a:rPr>
              <a:t>What is it?</a:t>
            </a:r>
          </a:p>
        </p:txBody>
      </p:sp>
      <p:sp>
        <p:nvSpPr>
          <p:cNvPr id="32" name="TextBox 31">
            <a:extLst>
              <a:ext uri="{FF2B5EF4-FFF2-40B4-BE49-F238E27FC236}">
                <a16:creationId xmlns:a16="http://schemas.microsoft.com/office/drawing/2014/main" id="{FBEAFB9D-E4F3-4A73-A743-0E45D1FF0A97}"/>
              </a:ext>
            </a:extLst>
          </p:cNvPr>
          <p:cNvSpPr txBox="1"/>
          <p:nvPr/>
        </p:nvSpPr>
        <p:spPr>
          <a:xfrm>
            <a:off x="10803207" y="6131848"/>
            <a:ext cx="1236680" cy="286232"/>
          </a:xfrm>
          <a:prstGeom prst="rect">
            <a:avLst/>
          </a:prstGeom>
          <a:noFill/>
        </p:spPr>
        <p:txBody>
          <a:bodyPr wrap="square" rtlCol="0">
            <a:spAutoFit/>
          </a:bodyPr>
          <a:lstStyle/>
          <a:p>
            <a:pPr algn="r">
              <a:lnSpc>
                <a:spcPct val="90000"/>
              </a:lnSpc>
            </a:pPr>
            <a:r>
              <a:rPr lang="en-US" sz="1400" dirty="0">
                <a:solidFill>
                  <a:srgbClr val="BBEE9E"/>
                </a:solidFill>
                <a:latin typeface="Univers Condensed" panose="020B0503020202020204" pitchFamily="34" charset="0"/>
              </a:rPr>
              <a:t>Created by </a:t>
            </a:r>
          </a:p>
        </p:txBody>
      </p:sp>
    </p:spTree>
    <p:extLst>
      <p:ext uri="{BB962C8B-B14F-4D97-AF65-F5344CB8AC3E}">
        <p14:creationId xmlns:p14="http://schemas.microsoft.com/office/powerpoint/2010/main" val="356380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E85F30-9173-489F-B40C-6A6A20118BCC}"/>
              </a:ext>
            </a:extLst>
          </p:cNvPr>
          <p:cNvSpPr>
            <a:spLocks noGrp="1"/>
          </p:cNvSpPr>
          <p:nvPr>
            <p:ph type="body" idx="1"/>
          </p:nvPr>
        </p:nvSpPr>
        <p:spPr>
          <a:xfrm>
            <a:off x="5008094" y="1832149"/>
            <a:ext cx="6167905" cy="596050"/>
          </a:xfrm>
        </p:spPr>
        <p:txBody>
          <a:bodyPr/>
          <a:lstStyle/>
          <a:p>
            <a:pPr algn="ctr"/>
            <a:r>
              <a:rPr lang="en-US" sz="2800" b="1">
                <a:solidFill>
                  <a:srgbClr val="54849A"/>
                </a:solidFill>
                <a:latin typeface="Univers" panose="020B0503020202020204" pitchFamily="34" charset="0"/>
              </a:rPr>
              <a:t>Example of Community Stories</a:t>
            </a:r>
          </a:p>
        </p:txBody>
      </p:sp>
      <p:pic>
        <p:nvPicPr>
          <p:cNvPr id="8" name="Picture 7" descr="Abstract aqua blue blurred bokeh background">
            <a:extLst>
              <a:ext uri="{FF2B5EF4-FFF2-40B4-BE49-F238E27FC236}">
                <a16:creationId xmlns:a16="http://schemas.microsoft.com/office/drawing/2014/main" id="{1B73D271-AE8E-4321-885C-4AC668FFD370}"/>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b="80671"/>
          <a:stretch/>
        </p:blipFill>
        <p:spPr>
          <a:xfrm>
            <a:off x="0" y="0"/>
            <a:ext cx="12192000" cy="1629049"/>
          </a:xfrm>
          <a:prstGeom prst="rect">
            <a:avLst/>
          </a:prstGeom>
        </p:spPr>
      </p:pic>
      <p:pic>
        <p:nvPicPr>
          <p:cNvPr id="9" name="Picture 8" descr="Diagram&#10;&#10;Description automatically generated">
            <a:extLst>
              <a:ext uri="{FF2B5EF4-FFF2-40B4-BE49-F238E27FC236}">
                <a16:creationId xmlns:a16="http://schemas.microsoft.com/office/drawing/2014/main" id="{41B66628-8E87-44C8-8F95-3B822A36B0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19787"/>
            <a:ext cx="1988932" cy="1389473"/>
          </a:xfrm>
          <a:prstGeom prst="rect">
            <a:avLst/>
          </a:prstGeom>
        </p:spPr>
      </p:pic>
      <p:sp>
        <p:nvSpPr>
          <p:cNvPr id="10" name="TextBox 9">
            <a:extLst>
              <a:ext uri="{FF2B5EF4-FFF2-40B4-BE49-F238E27FC236}">
                <a16:creationId xmlns:a16="http://schemas.microsoft.com/office/drawing/2014/main" id="{9709E1A8-7525-444A-BF86-87EEF01D6EC3}"/>
              </a:ext>
            </a:extLst>
          </p:cNvPr>
          <p:cNvSpPr txBox="1"/>
          <p:nvPr/>
        </p:nvSpPr>
        <p:spPr>
          <a:xfrm>
            <a:off x="1988932" y="507326"/>
            <a:ext cx="991325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chemeClr val="bg1"/>
                </a:solidFill>
                <a:latin typeface="Univers Condensed" panose="020B0506020202050204" pitchFamily="34" charset="0"/>
              </a:rPr>
              <a:t>Community Mapping: </a:t>
            </a:r>
            <a:r>
              <a:rPr lang="en-US" sz="4000" b="1">
                <a:solidFill>
                  <a:schemeClr val="bg1"/>
                </a:solidFill>
                <a:latin typeface="Univers Condensed Light" panose="020B0306020202040204" pitchFamily="34" charset="0"/>
              </a:rPr>
              <a:t>What is it?</a:t>
            </a:r>
          </a:p>
        </p:txBody>
      </p:sp>
      <p:grpSp>
        <p:nvGrpSpPr>
          <p:cNvPr id="30" name="Group 29">
            <a:extLst>
              <a:ext uri="{FF2B5EF4-FFF2-40B4-BE49-F238E27FC236}">
                <a16:creationId xmlns:a16="http://schemas.microsoft.com/office/drawing/2014/main" id="{BA1EF15B-CC73-41B1-9662-6FE90B4EA0FA}"/>
              </a:ext>
            </a:extLst>
          </p:cNvPr>
          <p:cNvGrpSpPr/>
          <p:nvPr/>
        </p:nvGrpSpPr>
        <p:grpSpPr>
          <a:xfrm>
            <a:off x="711200" y="2083608"/>
            <a:ext cx="9951423" cy="3359249"/>
            <a:chOff x="2032000" y="2356961"/>
            <a:chExt cx="8018833" cy="2649817"/>
          </a:xfrm>
        </p:grpSpPr>
        <p:sp>
          <p:nvSpPr>
            <p:cNvPr id="31" name="Block Arc 30">
              <a:extLst>
                <a:ext uri="{FF2B5EF4-FFF2-40B4-BE49-F238E27FC236}">
                  <a16:creationId xmlns:a16="http://schemas.microsoft.com/office/drawing/2014/main" id="{FCF85991-9680-4B44-A09D-375B09A096A0}"/>
                </a:ext>
              </a:extLst>
            </p:cNvPr>
            <p:cNvSpPr/>
            <p:nvPr/>
          </p:nvSpPr>
          <p:spPr>
            <a:xfrm rot="5400000">
              <a:off x="2032203" y="2356758"/>
              <a:ext cx="2649817" cy="2650224"/>
            </a:xfrm>
            <a:prstGeom prst="blockArc">
              <a:avLst>
                <a:gd name="adj1" fmla="val 13500000"/>
                <a:gd name="adj2" fmla="val 18900000"/>
                <a:gd name="adj3" fmla="val 496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33" name="Block Arc 32">
              <a:extLst>
                <a:ext uri="{FF2B5EF4-FFF2-40B4-BE49-F238E27FC236}">
                  <a16:creationId xmlns:a16="http://schemas.microsoft.com/office/drawing/2014/main" id="{A6172E1F-FB19-4050-A7D8-40C60E7412CB}"/>
                </a:ext>
              </a:extLst>
            </p:cNvPr>
            <p:cNvSpPr/>
            <p:nvPr/>
          </p:nvSpPr>
          <p:spPr>
            <a:xfrm rot="16200000">
              <a:off x="4759409" y="2356758"/>
              <a:ext cx="2649817" cy="2650224"/>
            </a:xfrm>
            <a:prstGeom prst="blockArc">
              <a:avLst>
                <a:gd name="adj1" fmla="val 13500000"/>
                <a:gd name="adj2" fmla="val 18900000"/>
                <a:gd name="adj3" fmla="val 4960"/>
              </a:avLst>
            </a:prstGeom>
            <a:solidFill>
              <a:schemeClr val="tx1"/>
            </a:solidFill>
          </p:spPr>
          <p:style>
            <a:lnRef idx="2">
              <a:schemeClr val="lt1">
                <a:hueOff val="0"/>
                <a:satOff val="0"/>
                <a:lumOff val="0"/>
                <a:alphaOff val="0"/>
              </a:schemeClr>
            </a:lnRef>
            <a:fillRef idx="1">
              <a:schemeClr val="accent5">
                <a:hueOff val="2079079"/>
                <a:satOff val="-1338"/>
                <a:lumOff val="915"/>
                <a:alphaOff val="0"/>
              </a:schemeClr>
            </a:fillRef>
            <a:effectRef idx="0">
              <a:schemeClr val="accent5">
                <a:hueOff val="2079079"/>
                <a:satOff val="-1338"/>
                <a:lumOff val="915"/>
                <a:alphaOff val="0"/>
              </a:schemeClr>
            </a:effectRef>
            <a:fontRef idx="minor">
              <a:schemeClr val="lt1"/>
            </a:fontRef>
          </p:style>
        </p:sp>
        <p:sp>
          <p:nvSpPr>
            <p:cNvPr id="34" name="Block Arc 33">
              <a:extLst>
                <a:ext uri="{FF2B5EF4-FFF2-40B4-BE49-F238E27FC236}">
                  <a16:creationId xmlns:a16="http://schemas.microsoft.com/office/drawing/2014/main" id="{4CCF40D5-842F-438C-9397-0CFF97D4A7AB}"/>
                </a:ext>
              </a:extLst>
            </p:cNvPr>
            <p:cNvSpPr/>
            <p:nvPr/>
          </p:nvSpPr>
          <p:spPr>
            <a:xfrm rot="5400000">
              <a:off x="4674409" y="2356758"/>
              <a:ext cx="2649817" cy="2650224"/>
            </a:xfrm>
            <a:prstGeom prst="blockArc">
              <a:avLst>
                <a:gd name="adj1" fmla="val 13500000"/>
                <a:gd name="adj2" fmla="val 18900000"/>
                <a:gd name="adj3" fmla="val 4960"/>
              </a:avLst>
            </a:prstGeom>
            <a:noFill/>
          </p:spPr>
          <p:style>
            <a:lnRef idx="2">
              <a:schemeClr val="lt1">
                <a:hueOff val="0"/>
                <a:satOff val="0"/>
                <a:lumOff val="0"/>
                <a:alphaOff val="0"/>
              </a:schemeClr>
            </a:lnRef>
            <a:fillRef idx="1">
              <a:schemeClr val="accent5">
                <a:hueOff val="4158159"/>
                <a:satOff val="-2675"/>
                <a:lumOff val="1829"/>
                <a:alphaOff val="0"/>
              </a:schemeClr>
            </a:fillRef>
            <a:effectRef idx="0">
              <a:schemeClr val="accent5">
                <a:hueOff val="4158159"/>
                <a:satOff val="-2675"/>
                <a:lumOff val="1829"/>
                <a:alphaOff val="0"/>
              </a:schemeClr>
            </a:effectRef>
            <a:fontRef idx="minor">
              <a:schemeClr val="lt1"/>
            </a:fontRef>
          </p:style>
        </p:sp>
        <p:sp>
          <p:nvSpPr>
            <p:cNvPr id="35" name="Block Arc 34">
              <a:extLst>
                <a:ext uri="{FF2B5EF4-FFF2-40B4-BE49-F238E27FC236}">
                  <a16:creationId xmlns:a16="http://schemas.microsoft.com/office/drawing/2014/main" id="{545345DF-4FB7-404D-BE74-6A7B31C3500C}"/>
                </a:ext>
              </a:extLst>
            </p:cNvPr>
            <p:cNvSpPr/>
            <p:nvPr/>
          </p:nvSpPr>
          <p:spPr>
            <a:xfrm rot="16200000">
              <a:off x="7400812" y="2356758"/>
              <a:ext cx="2649817" cy="2650224"/>
            </a:xfrm>
            <a:prstGeom prst="blockArc">
              <a:avLst>
                <a:gd name="adj1" fmla="val 13500000"/>
                <a:gd name="adj2" fmla="val 18900000"/>
                <a:gd name="adj3" fmla="val 4960"/>
              </a:avLst>
            </a:prstGeom>
            <a:noFill/>
          </p:spPr>
          <p:style>
            <a:lnRef idx="2">
              <a:schemeClr val="lt1">
                <a:hueOff val="0"/>
                <a:satOff val="0"/>
                <a:lumOff val="0"/>
                <a:alphaOff val="0"/>
              </a:schemeClr>
            </a:lnRef>
            <a:fillRef idx="1">
              <a:schemeClr val="accent5">
                <a:hueOff val="6237238"/>
                <a:satOff val="-4013"/>
                <a:lumOff val="2744"/>
                <a:alphaOff val="0"/>
              </a:schemeClr>
            </a:fillRef>
            <a:effectRef idx="0">
              <a:schemeClr val="accent5">
                <a:hueOff val="6237238"/>
                <a:satOff val="-4013"/>
                <a:lumOff val="2744"/>
                <a:alphaOff val="0"/>
              </a:schemeClr>
            </a:effectRef>
            <a:fontRef idx="minor">
              <a:schemeClr val="lt1"/>
            </a:fontRef>
          </p:style>
        </p:sp>
        <p:sp>
          <p:nvSpPr>
            <p:cNvPr id="36" name="Freeform: Shape 35">
              <a:extLst>
                <a:ext uri="{FF2B5EF4-FFF2-40B4-BE49-F238E27FC236}">
                  <a16:creationId xmlns:a16="http://schemas.microsoft.com/office/drawing/2014/main" id="{C4E85B6D-FF79-4FCD-A0A8-213D25CEA38A}"/>
                </a:ext>
              </a:extLst>
            </p:cNvPr>
            <p:cNvSpPr/>
            <p:nvPr/>
          </p:nvSpPr>
          <p:spPr>
            <a:xfrm>
              <a:off x="5008094" y="3117307"/>
              <a:ext cx="1087905" cy="1034391"/>
            </a:xfrm>
            <a:custGeom>
              <a:avLst/>
              <a:gdLst>
                <a:gd name="connsiteX0" fmla="*/ 0 w 1214083"/>
                <a:gd name="connsiteY0" fmla="*/ 607042 h 1214083"/>
                <a:gd name="connsiteX1" fmla="*/ 607042 w 1214083"/>
                <a:gd name="connsiteY1" fmla="*/ 0 h 1214083"/>
                <a:gd name="connsiteX2" fmla="*/ 1214084 w 1214083"/>
                <a:gd name="connsiteY2" fmla="*/ 607042 h 1214083"/>
                <a:gd name="connsiteX3" fmla="*/ 607042 w 1214083"/>
                <a:gd name="connsiteY3" fmla="*/ 1214084 h 1214083"/>
                <a:gd name="connsiteX4" fmla="*/ 0 w 1214083"/>
                <a:gd name="connsiteY4" fmla="*/ 607042 h 1214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083" h="1214083">
                  <a:moveTo>
                    <a:pt x="0" y="607042"/>
                  </a:moveTo>
                  <a:cubicBezTo>
                    <a:pt x="0" y="271782"/>
                    <a:pt x="271782" y="0"/>
                    <a:pt x="607042" y="0"/>
                  </a:cubicBezTo>
                  <a:cubicBezTo>
                    <a:pt x="942302" y="0"/>
                    <a:pt x="1214084" y="271782"/>
                    <a:pt x="1214084" y="607042"/>
                  </a:cubicBezTo>
                  <a:cubicBezTo>
                    <a:pt x="1214084" y="942302"/>
                    <a:pt x="942302" y="1214084"/>
                    <a:pt x="607042" y="1214084"/>
                  </a:cubicBezTo>
                  <a:cubicBezTo>
                    <a:pt x="271782" y="1214084"/>
                    <a:pt x="0" y="942302"/>
                    <a:pt x="0" y="607042"/>
                  </a:cubicBezTo>
                  <a:close/>
                </a:path>
              </a:pathLst>
            </a:custGeom>
            <a:noFill/>
          </p:spPr>
          <p:style>
            <a:lnRef idx="2">
              <a:schemeClr val="lt1">
                <a:hueOff val="0"/>
                <a:satOff val="0"/>
                <a:lumOff val="0"/>
                <a:alphaOff val="0"/>
              </a:schemeClr>
            </a:lnRef>
            <a:fillRef idx="1">
              <a:schemeClr val="accent5">
                <a:alpha val="50000"/>
                <a:hueOff val="0"/>
                <a:satOff val="0"/>
                <a:lumOff val="0"/>
                <a:alphaOff val="0"/>
              </a:schemeClr>
            </a:fillRef>
            <a:effectRef idx="0">
              <a:schemeClr val="accent5">
                <a:alpha val="50000"/>
                <a:hueOff val="0"/>
                <a:satOff val="0"/>
                <a:lumOff val="0"/>
                <a:alphaOff val="0"/>
              </a:schemeClr>
            </a:effectRef>
            <a:fontRef idx="minor">
              <a:schemeClr val="tx1"/>
            </a:fontRef>
          </p:style>
          <p:txBody>
            <a:bodyPr spcFirstLastPara="0" vert="horz" wrap="square" lIns="169534" tIns="143167" rIns="344537" bIns="143166" numCol="1" spcCol="1270" anchor="ctr" anchorCtr="0">
              <a:noAutofit/>
            </a:bodyPr>
            <a:lstStyle/>
            <a:p>
              <a:pPr marL="0" lvl="0" indent="0" algn="ctr" defTabSz="933450">
                <a:lnSpc>
                  <a:spcPct val="90000"/>
                </a:lnSpc>
                <a:spcBef>
                  <a:spcPct val="0"/>
                </a:spcBef>
                <a:spcAft>
                  <a:spcPct val="35000"/>
                </a:spcAft>
                <a:buNone/>
              </a:pPr>
              <a:endParaRPr lang="en-US" sz="2100" kern="1200"/>
            </a:p>
          </p:txBody>
        </p:sp>
        <p:sp>
          <p:nvSpPr>
            <p:cNvPr id="37" name="Freeform: Shape 36">
              <a:extLst>
                <a:ext uri="{FF2B5EF4-FFF2-40B4-BE49-F238E27FC236}">
                  <a16:creationId xmlns:a16="http://schemas.microsoft.com/office/drawing/2014/main" id="{262052EC-7689-4CB4-B790-420E4841C77E}"/>
                </a:ext>
              </a:extLst>
            </p:cNvPr>
            <p:cNvSpPr/>
            <p:nvPr/>
          </p:nvSpPr>
          <p:spPr>
            <a:xfrm>
              <a:off x="5883109" y="3117307"/>
              <a:ext cx="1087905" cy="1034391"/>
            </a:xfrm>
            <a:custGeom>
              <a:avLst/>
              <a:gdLst>
                <a:gd name="connsiteX0" fmla="*/ 0 w 1214083"/>
                <a:gd name="connsiteY0" fmla="*/ 607042 h 1214083"/>
                <a:gd name="connsiteX1" fmla="*/ 607042 w 1214083"/>
                <a:gd name="connsiteY1" fmla="*/ 0 h 1214083"/>
                <a:gd name="connsiteX2" fmla="*/ 1214084 w 1214083"/>
                <a:gd name="connsiteY2" fmla="*/ 607042 h 1214083"/>
                <a:gd name="connsiteX3" fmla="*/ 607042 w 1214083"/>
                <a:gd name="connsiteY3" fmla="*/ 1214084 h 1214083"/>
                <a:gd name="connsiteX4" fmla="*/ 0 w 1214083"/>
                <a:gd name="connsiteY4" fmla="*/ 607042 h 1214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083" h="1214083">
                  <a:moveTo>
                    <a:pt x="0" y="607042"/>
                  </a:moveTo>
                  <a:cubicBezTo>
                    <a:pt x="0" y="271782"/>
                    <a:pt x="271782" y="0"/>
                    <a:pt x="607042" y="0"/>
                  </a:cubicBezTo>
                  <a:cubicBezTo>
                    <a:pt x="942302" y="0"/>
                    <a:pt x="1214084" y="271782"/>
                    <a:pt x="1214084" y="607042"/>
                  </a:cubicBezTo>
                  <a:cubicBezTo>
                    <a:pt x="1214084" y="942302"/>
                    <a:pt x="942302" y="1214084"/>
                    <a:pt x="607042" y="1214084"/>
                  </a:cubicBezTo>
                  <a:cubicBezTo>
                    <a:pt x="271782" y="1214084"/>
                    <a:pt x="0" y="942302"/>
                    <a:pt x="0" y="607042"/>
                  </a:cubicBezTo>
                  <a:close/>
                </a:path>
              </a:pathLst>
            </a:custGeom>
            <a:noFill/>
          </p:spPr>
          <p:style>
            <a:lnRef idx="2">
              <a:schemeClr val="lt1">
                <a:hueOff val="0"/>
                <a:satOff val="0"/>
                <a:lumOff val="0"/>
                <a:alphaOff val="0"/>
              </a:schemeClr>
            </a:lnRef>
            <a:fillRef idx="1">
              <a:schemeClr val="accent5">
                <a:alpha val="50000"/>
                <a:hueOff val="891034"/>
                <a:satOff val="-573"/>
                <a:lumOff val="392"/>
                <a:alphaOff val="0"/>
              </a:schemeClr>
            </a:fillRef>
            <a:effectRef idx="0">
              <a:schemeClr val="accent5">
                <a:alpha val="50000"/>
                <a:hueOff val="891034"/>
                <a:satOff val="-573"/>
                <a:lumOff val="392"/>
                <a:alphaOff val="0"/>
              </a:schemeClr>
            </a:effectRef>
            <a:fontRef idx="minor">
              <a:schemeClr val="tx1"/>
            </a:fontRef>
          </p:style>
          <p:txBody>
            <a:bodyPr spcFirstLastPara="0" vert="horz" wrap="square" lIns="344537" tIns="143167" rIns="169534" bIns="143166" numCol="1" spcCol="1270" anchor="ctr" anchorCtr="0">
              <a:noAutofit/>
            </a:bodyPr>
            <a:lstStyle/>
            <a:p>
              <a:pPr marL="0" lvl="0" indent="0" algn="ctr" defTabSz="933450">
                <a:lnSpc>
                  <a:spcPct val="90000"/>
                </a:lnSpc>
                <a:spcBef>
                  <a:spcPct val="0"/>
                </a:spcBef>
                <a:spcAft>
                  <a:spcPct val="35000"/>
                </a:spcAft>
                <a:buNone/>
              </a:pPr>
              <a:endParaRPr lang="en-US" sz="2100" kern="1200"/>
            </a:p>
          </p:txBody>
        </p:sp>
        <p:sp>
          <p:nvSpPr>
            <p:cNvPr id="38" name="Freeform: Shape 37">
              <a:extLst>
                <a:ext uri="{FF2B5EF4-FFF2-40B4-BE49-F238E27FC236}">
                  <a16:creationId xmlns:a16="http://schemas.microsoft.com/office/drawing/2014/main" id="{968B91DC-6250-4C5E-BE3B-6A8A56BBBCFC}"/>
                </a:ext>
              </a:extLst>
            </p:cNvPr>
            <p:cNvSpPr/>
            <p:nvPr/>
          </p:nvSpPr>
          <p:spPr>
            <a:xfrm>
              <a:off x="2796332" y="2924381"/>
              <a:ext cx="722921" cy="674477"/>
            </a:xfrm>
            <a:custGeom>
              <a:avLst/>
              <a:gdLst>
                <a:gd name="connsiteX0" fmla="*/ 0 w 839618"/>
                <a:gd name="connsiteY0" fmla="*/ 419819 h 839637"/>
                <a:gd name="connsiteX1" fmla="*/ 419809 w 839618"/>
                <a:gd name="connsiteY1" fmla="*/ 0 h 839637"/>
                <a:gd name="connsiteX2" fmla="*/ 839618 w 839618"/>
                <a:gd name="connsiteY2" fmla="*/ 419819 h 839637"/>
                <a:gd name="connsiteX3" fmla="*/ 419809 w 839618"/>
                <a:gd name="connsiteY3" fmla="*/ 839638 h 839637"/>
                <a:gd name="connsiteX4" fmla="*/ 0 w 839618"/>
                <a:gd name="connsiteY4" fmla="*/ 419819 h 839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9618" h="839637">
                  <a:moveTo>
                    <a:pt x="0" y="419819"/>
                  </a:moveTo>
                  <a:cubicBezTo>
                    <a:pt x="0" y="187959"/>
                    <a:pt x="187955" y="0"/>
                    <a:pt x="419809" y="0"/>
                  </a:cubicBezTo>
                  <a:cubicBezTo>
                    <a:pt x="651663" y="0"/>
                    <a:pt x="839618" y="187959"/>
                    <a:pt x="839618" y="419819"/>
                  </a:cubicBezTo>
                  <a:cubicBezTo>
                    <a:pt x="839618" y="651679"/>
                    <a:pt x="651663" y="839638"/>
                    <a:pt x="419809" y="839638"/>
                  </a:cubicBezTo>
                  <a:cubicBezTo>
                    <a:pt x="187955" y="839638"/>
                    <a:pt x="0" y="651679"/>
                    <a:pt x="0" y="419819"/>
                  </a:cubicBezTo>
                  <a:close/>
                </a:path>
              </a:pathLst>
            </a:custGeom>
            <a:solidFill>
              <a:srgbClr val="83ECDE"/>
            </a:solidFill>
          </p:spPr>
          <p:style>
            <a:lnRef idx="2">
              <a:schemeClr val="lt1">
                <a:hueOff val="0"/>
                <a:satOff val="0"/>
                <a:lumOff val="0"/>
                <a:alphaOff val="0"/>
              </a:schemeClr>
            </a:lnRef>
            <a:fillRef idx="1">
              <a:schemeClr val="accent5">
                <a:alpha val="50000"/>
                <a:hueOff val="1782068"/>
                <a:satOff val="-1147"/>
                <a:lumOff val="784"/>
                <a:alphaOff val="0"/>
              </a:schemeClr>
            </a:fillRef>
            <a:effectRef idx="0">
              <a:schemeClr val="accent5">
                <a:alpha val="50000"/>
                <a:hueOff val="1782068"/>
                <a:satOff val="-1147"/>
                <a:lumOff val="784"/>
                <a:alphaOff val="0"/>
              </a:schemeClr>
            </a:effectRef>
            <a:fontRef idx="minor">
              <a:schemeClr val="tx1"/>
            </a:fontRef>
          </p:style>
          <p:txBody>
            <a:bodyPr spcFirstLastPara="0" vert="horz" wrap="square" lIns="176299" tIns="176302" rIns="176299" bIns="176302" numCol="1" spcCol="1270" anchor="ctr" anchorCtr="0">
              <a:noAutofit/>
            </a:bodyPr>
            <a:lstStyle/>
            <a:p>
              <a:pPr marL="0" lvl="0" indent="0" algn="ctr" defTabSz="622300">
                <a:lnSpc>
                  <a:spcPct val="90000"/>
                </a:lnSpc>
                <a:spcBef>
                  <a:spcPct val="0"/>
                </a:spcBef>
                <a:spcAft>
                  <a:spcPct val="35000"/>
                </a:spcAft>
                <a:buNone/>
              </a:pPr>
              <a:endParaRPr lang="en-US" sz="1400" kern="1200"/>
            </a:p>
          </p:txBody>
        </p:sp>
        <p:sp>
          <p:nvSpPr>
            <p:cNvPr id="39" name="Oval 38">
              <a:extLst>
                <a:ext uri="{FF2B5EF4-FFF2-40B4-BE49-F238E27FC236}">
                  <a16:creationId xmlns:a16="http://schemas.microsoft.com/office/drawing/2014/main" id="{BB1ECBB1-D761-4CC2-8E68-84B1C75D9B0A}"/>
                </a:ext>
              </a:extLst>
            </p:cNvPr>
            <p:cNvSpPr/>
            <p:nvPr/>
          </p:nvSpPr>
          <p:spPr>
            <a:xfrm>
              <a:off x="2555832" y="3496222"/>
              <a:ext cx="412426" cy="412261"/>
            </a:xfrm>
            <a:prstGeom prst="ellipse">
              <a:avLst/>
            </a:prstGeom>
            <a:solidFill>
              <a:schemeClr val="bg2">
                <a:lumMod val="60000"/>
                <a:lumOff val="40000"/>
                <a:alpha val="50000"/>
              </a:schemeClr>
            </a:solidFill>
          </p:spPr>
          <p:style>
            <a:lnRef idx="2">
              <a:schemeClr val="lt1">
                <a:hueOff val="0"/>
                <a:satOff val="0"/>
                <a:lumOff val="0"/>
                <a:alphaOff val="0"/>
              </a:schemeClr>
            </a:lnRef>
            <a:fillRef idx="1">
              <a:schemeClr val="accent5">
                <a:alpha val="50000"/>
                <a:hueOff val="2673102"/>
                <a:satOff val="-1720"/>
                <a:lumOff val="1176"/>
                <a:alphaOff val="0"/>
              </a:schemeClr>
            </a:fillRef>
            <a:effectRef idx="0">
              <a:schemeClr val="accent5">
                <a:alpha val="50000"/>
                <a:hueOff val="2673102"/>
                <a:satOff val="-1720"/>
                <a:lumOff val="1176"/>
                <a:alphaOff val="0"/>
              </a:schemeClr>
            </a:effectRef>
            <a:fontRef idx="minor">
              <a:schemeClr val="tx1"/>
            </a:fontRef>
          </p:style>
          <p:txBody>
            <a:bodyPr/>
            <a:lstStyle/>
            <a:p>
              <a:endParaRPr lang="en-US"/>
            </a:p>
          </p:txBody>
        </p:sp>
        <p:sp>
          <p:nvSpPr>
            <p:cNvPr id="40" name="Oval 39">
              <a:extLst>
                <a:ext uri="{FF2B5EF4-FFF2-40B4-BE49-F238E27FC236}">
                  <a16:creationId xmlns:a16="http://schemas.microsoft.com/office/drawing/2014/main" id="{0DF35BB6-2673-4894-BB58-BC60814D7245}"/>
                </a:ext>
              </a:extLst>
            </p:cNvPr>
            <p:cNvSpPr/>
            <p:nvPr/>
          </p:nvSpPr>
          <p:spPr>
            <a:xfrm>
              <a:off x="3704852" y="2924381"/>
              <a:ext cx="239975" cy="239818"/>
            </a:xfrm>
            <a:prstGeom prst="ellipse">
              <a:avLst/>
            </a:prstGeom>
          </p:spPr>
          <p:style>
            <a:lnRef idx="2">
              <a:schemeClr val="lt1">
                <a:hueOff val="0"/>
                <a:satOff val="0"/>
                <a:lumOff val="0"/>
                <a:alphaOff val="0"/>
              </a:schemeClr>
            </a:lnRef>
            <a:fillRef idx="1">
              <a:schemeClr val="accent5">
                <a:alpha val="50000"/>
                <a:hueOff val="3564136"/>
                <a:satOff val="-2293"/>
                <a:lumOff val="1568"/>
                <a:alphaOff val="0"/>
              </a:schemeClr>
            </a:fillRef>
            <a:effectRef idx="0">
              <a:schemeClr val="accent5">
                <a:alpha val="50000"/>
                <a:hueOff val="3564136"/>
                <a:satOff val="-2293"/>
                <a:lumOff val="1568"/>
                <a:alphaOff val="0"/>
              </a:schemeClr>
            </a:effectRef>
            <a:fontRef idx="minor">
              <a:schemeClr val="tx1"/>
            </a:fontRef>
          </p:style>
          <p:txBody>
            <a:bodyPr/>
            <a:lstStyle/>
            <a:p>
              <a:endParaRPr lang="en-US"/>
            </a:p>
          </p:txBody>
        </p:sp>
        <p:sp>
          <p:nvSpPr>
            <p:cNvPr id="41" name="Freeform: Shape 40">
              <a:extLst>
                <a:ext uri="{FF2B5EF4-FFF2-40B4-BE49-F238E27FC236}">
                  <a16:creationId xmlns:a16="http://schemas.microsoft.com/office/drawing/2014/main" id="{EA2A1836-6337-46A2-997D-1E39D05E76E7}"/>
                </a:ext>
              </a:extLst>
            </p:cNvPr>
            <p:cNvSpPr/>
            <p:nvPr/>
          </p:nvSpPr>
          <p:spPr>
            <a:xfrm>
              <a:off x="3368023" y="3108310"/>
              <a:ext cx="667913" cy="669741"/>
            </a:xfrm>
            <a:custGeom>
              <a:avLst/>
              <a:gdLst>
                <a:gd name="connsiteX0" fmla="*/ 0 w 839618"/>
                <a:gd name="connsiteY0" fmla="*/ 419819 h 839637"/>
                <a:gd name="connsiteX1" fmla="*/ 419809 w 839618"/>
                <a:gd name="connsiteY1" fmla="*/ 0 h 839637"/>
                <a:gd name="connsiteX2" fmla="*/ 839618 w 839618"/>
                <a:gd name="connsiteY2" fmla="*/ 419819 h 839637"/>
                <a:gd name="connsiteX3" fmla="*/ 419809 w 839618"/>
                <a:gd name="connsiteY3" fmla="*/ 839638 h 839637"/>
                <a:gd name="connsiteX4" fmla="*/ 0 w 839618"/>
                <a:gd name="connsiteY4" fmla="*/ 419819 h 839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9618" h="839637">
                  <a:moveTo>
                    <a:pt x="0" y="419819"/>
                  </a:moveTo>
                  <a:cubicBezTo>
                    <a:pt x="0" y="187959"/>
                    <a:pt x="187955" y="0"/>
                    <a:pt x="419809" y="0"/>
                  </a:cubicBezTo>
                  <a:cubicBezTo>
                    <a:pt x="651663" y="0"/>
                    <a:pt x="839618" y="187959"/>
                    <a:pt x="839618" y="419819"/>
                  </a:cubicBezTo>
                  <a:cubicBezTo>
                    <a:pt x="839618" y="651679"/>
                    <a:pt x="651663" y="839638"/>
                    <a:pt x="419809" y="839638"/>
                  </a:cubicBezTo>
                  <a:cubicBezTo>
                    <a:pt x="187955" y="839638"/>
                    <a:pt x="0" y="651679"/>
                    <a:pt x="0" y="419819"/>
                  </a:cubicBezTo>
                  <a:close/>
                </a:path>
              </a:pathLst>
            </a:custGeom>
            <a:solidFill>
              <a:schemeClr val="bg2">
                <a:lumMod val="40000"/>
                <a:lumOff val="60000"/>
                <a:alpha val="50000"/>
              </a:schemeClr>
            </a:solidFill>
          </p:spPr>
          <p:style>
            <a:lnRef idx="2">
              <a:schemeClr val="lt1">
                <a:hueOff val="0"/>
                <a:satOff val="0"/>
                <a:lumOff val="0"/>
                <a:alphaOff val="0"/>
              </a:schemeClr>
            </a:lnRef>
            <a:fillRef idx="1">
              <a:schemeClr val="accent5">
                <a:alpha val="50000"/>
                <a:hueOff val="4455170"/>
                <a:satOff val="-2866"/>
                <a:lumOff val="1960"/>
                <a:alphaOff val="0"/>
              </a:schemeClr>
            </a:fillRef>
            <a:effectRef idx="0">
              <a:schemeClr val="accent5">
                <a:alpha val="50000"/>
                <a:hueOff val="4455170"/>
                <a:satOff val="-2866"/>
                <a:lumOff val="1960"/>
                <a:alphaOff val="0"/>
              </a:schemeClr>
            </a:effectRef>
            <a:fontRef idx="minor">
              <a:schemeClr val="tx1"/>
            </a:fontRef>
          </p:style>
          <p:txBody>
            <a:bodyPr spcFirstLastPara="0" vert="horz" wrap="square" lIns="176299" tIns="176302" rIns="176299" bIns="176302" numCol="1" spcCol="1270" anchor="ctr" anchorCtr="0">
              <a:noAutofit/>
            </a:bodyPr>
            <a:lstStyle/>
            <a:p>
              <a:pPr marL="0" lvl="0" indent="0" algn="ctr" defTabSz="622300">
                <a:lnSpc>
                  <a:spcPct val="90000"/>
                </a:lnSpc>
                <a:spcBef>
                  <a:spcPct val="0"/>
                </a:spcBef>
                <a:spcAft>
                  <a:spcPct val="35000"/>
                </a:spcAft>
                <a:buNone/>
              </a:pPr>
              <a:endParaRPr lang="en-US" sz="1400" kern="1200"/>
            </a:p>
          </p:txBody>
        </p:sp>
        <p:sp>
          <p:nvSpPr>
            <p:cNvPr id="42" name="Oval 41">
              <a:extLst>
                <a:ext uri="{FF2B5EF4-FFF2-40B4-BE49-F238E27FC236}">
                  <a16:creationId xmlns:a16="http://schemas.microsoft.com/office/drawing/2014/main" id="{08B8F9F4-65AB-4058-BD53-2BD440FA47AE}"/>
                </a:ext>
              </a:extLst>
            </p:cNvPr>
            <p:cNvSpPr/>
            <p:nvPr/>
          </p:nvSpPr>
          <p:spPr>
            <a:xfrm>
              <a:off x="3703474" y="4151698"/>
              <a:ext cx="239975" cy="239818"/>
            </a:xfrm>
            <a:prstGeom prst="ellipse">
              <a:avLst/>
            </a:prstGeom>
          </p:spPr>
          <p:style>
            <a:lnRef idx="2">
              <a:schemeClr val="lt1">
                <a:hueOff val="0"/>
                <a:satOff val="0"/>
                <a:lumOff val="0"/>
                <a:alphaOff val="0"/>
              </a:schemeClr>
            </a:lnRef>
            <a:fillRef idx="1">
              <a:schemeClr val="accent5">
                <a:alpha val="50000"/>
                <a:hueOff val="5346204"/>
                <a:satOff val="-3440"/>
                <a:lumOff val="2352"/>
                <a:alphaOff val="0"/>
              </a:schemeClr>
            </a:fillRef>
            <a:effectRef idx="0">
              <a:schemeClr val="accent5">
                <a:alpha val="50000"/>
                <a:hueOff val="5346204"/>
                <a:satOff val="-3440"/>
                <a:lumOff val="2352"/>
                <a:alphaOff val="0"/>
              </a:schemeClr>
            </a:effectRef>
            <a:fontRef idx="minor">
              <a:schemeClr val="tx1"/>
            </a:fontRef>
          </p:style>
        </p:sp>
        <p:sp>
          <p:nvSpPr>
            <p:cNvPr id="43" name="Freeform: Shape 42">
              <a:extLst>
                <a:ext uri="{FF2B5EF4-FFF2-40B4-BE49-F238E27FC236}">
                  <a16:creationId xmlns:a16="http://schemas.microsoft.com/office/drawing/2014/main" id="{6FB9D755-CB7A-4FF3-A70D-0E5AEA291E3D}"/>
                </a:ext>
              </a:extLst>
            </p:cNvPr>
            <p:cNvSpPr/>
            <p:nvPr/>
          </p:nvSpPr>
          <p:spPr>
            <a:xfrm>
              <a:off x="2843503" y="3740529"/>
              <a:ext cx="722922" cy="669741"/>
            </a:xfrm>
            <a:custGeom>
              <a:avLst/>
              <a:gdLst>
                <a:gd name="connsiteX0" fmla="*/ 0 w 839618"/>
                <a:gd name="connsiteY0" fmla="*/ 419819 h 839637"/>
                <a:gd name="connsiteX1" fmla="*/ 419809 w 839618"/>
                <a:gd name="connsiteY1" fmla="*/ 0 h 839637"/>
                <a:gd name="connsiteX2" fmla="*/ 839618 w 839618"/>
                <a:gd name="connsiteY2" fmla="*/ 419819 h 839637"/>
                <a:gd name="connsiteX3" fmla="*/ 419809 w 839618"/>
                <a:gd name="connsiteY3" fmla="*/ 839638 h 839637"/>
                <a:gd name="connsiteX4" fmla="*/ 0 w 839618"/>
                <a:gd name="connsiteY4" fmla="*/ 419819 h 839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9618" h="839637">
                  <a:moveTo>
                    <a:pt x="0" y="419819"/>
                  </a:moveTo>
                  <a:cubicBezTo>
                    <a:pt x="0" y="187959"/>
                    <a:pt x="187955" y="0"/>
                    <a:pt x="419809" y="0"/>
                  </a:cubicBezTo>
                  <a:cubicBezTo>
                    <a:pt x="651663" y="0"/>
                    <a:pt x="839618" y="187959"/>
                    <a:pt x="839618" y="419819"/>
                  </a:cubicBezTo>
                  <a:cubicBezTo>
                    <a:pt x="839618" y="651679"/>
                    <a:pt x="651663" y="839638"/>
                    <a:pt x="419809" y="839638"/>
                  </a:cubicBezTo>
                  <a:cubicBezTo>
                    <a:pt x="187955" y="839638"/>
                    <a:pt x="0" y="651679"/>
                    <a:pt x="0" y="419819"/>
                  </a:cubicBezTo>
                  <a:close/>
                </a:path>
              </a:pathLst>
            </a:custGeom>
          </p:spPr>
          <p:style>
            <a:lnRef idx="2">
              <a:schemeClr val="lt1">
                <a:hueOff val="0"/>
                <a:satOff val="0"/>
                <a:lumOff val="0"/>
                <a:alphaOff val="0"/>
              </a:schemeClr>
            </a:lnRef>
            <a:fillRef idx="1">
              <a:schemeClr val="accent5">
                <a:alpha val="50000"/>
                <a:hueOff val="6237238"/>
                <a:satOff val="-4013"/>
                <a:lumOff val="2744"/>
                <a:alphaOff val="0"/>
              </a:schemeClr>
            </a:fillRef>
            <a:effectRef idx="0">
              <a:schemeClr val="accent5">
                <a:alpha val="50000"/>
                <a:hueOff val="6237238"/>
                <a:satOff val="-4013"/>
                <a:lumOff val="2744"/>
                <a:alphaOff val="0"/>
              </a:schemeClr>
            </a:effectRef>
            <a:fontRef idx="minor">
              <a:schemeClr val="tx1"/>
            </a:fontRef>
          </p:style>
          <p:txBody>
            <a:bodyPr spcFirstLastPara="0" vert="horz" wrap="square" lIns="176299" tIns="176302" rIns="176299" bIns="176302" numCol="1" spcCol="1270" anchor="ctr" anchorCtr="0">
              <a:noAutofit/>
            </a:bodyPr>
            <a:lstStyle/>
            <a:p>
              <a:pPr marL="0" lvl="0" indent="0" algn="ctr" defTabSz="622300">
                <a:lnSpc>
                  <a:spcPct val="90000"/>
                </a:lnSpc>
                <a:spcBef>
                  <a:spcPct val="0"/>
                </a:spcBef>
                <a:spcAft>
                  <a:spcPct val="35000"/>
                </a:spcAft>
                <a:buNone/>
              </a:pPr>
              <a:endParaRPr lang="en-US" sz="1400" kern="1200"/>
            </a:p>
          </p:txBody>
        </p:sp>
        <p:sp>
          <p:nvSpPr>
            <p:cNvPr id="44" name="Freeform: Shape 43">
              <a:extLst>
                <a:ext uri="{FF2B5EF4-FFF2-40B4-BE49-F238E27FC236}">
                  <a16:creationId xmlns:a16="http://schemas.microsoft.com/office/drawing/2014/main" id="{C2440102-4827-4EDA-BD37-4EBC9C36A278}"/>
                </a:ext>
              </a:extLst>
            </p:cNvPr>
            <p:cNvSpPr/>
            <p:nvPr/>
          </p:nvSpPr>
          <p:spPr>
            <a:xfrm>
              <a:off x="7749427" y="2904653"/>
              <a:ext cx="1959573" cy="1927890"/>
            </a:xfrm>
            <a:custGeom>
              <a:avLst/>
              <a:gdLst>
                <a:gd name="connsiteX0" fmla="*/ 0 w 1547634"/>
                <a:gd name="connsiteY0" fmla="*/ 773678 h 1547355"/>
                <a:gd name="connsiteX1" fmla="*/ 773817 w 1547634"/>
                <a:gd name="connsiteY1" fmla="*/ 0 h 1547355"/>
                <a:gd name="connsiteX2" fmla="*/ 1547634 w 1547634"/>
                <a:gd name="connsiteY2" fmla="*/ 773678 h 1547355"/>
                <a:gd name="connsiteX3" fmla="*/ 773817 w 1547634"/>
                <a:gd name="connsiteY3" fmla="*/ 1547356 h 1547355"/>
                <a:gd name="connsiteX4" fmla="*/ 0 w 1547634"/>
                <a:gd name="connsiteY4" fmla="*/ 773678 h 1547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634" h="1547355">
                  <a:moveTo>
                    <a:pt x="0" y="773678"/>
                  </a:moveTo>
                  <a:cubicBezTo>
                    <a:pt x="0" y="346387"/>
                    <a:pt x="346450" y="0"/>
                    <a:pt x="773817" y="0"/>
                  </a:cubicBezTo>
                  <a:cubicBezTo>
                    <a:pt x="1201184" y="0"/>
                    <a:pt x="1547634" y="346387"/>
                    <a:pt x="1547634" y="773678"/>
                  </a:cubicBezTo>
                  <a:cubicBezTo>
                    <a:pt x="1547634" y="1200969"/>
                    <a:pt x="1201184" y="1547356"/>
                    <a:pt x="773817" y="1547356"/>
                  </a:cubicBezTo>
                  <a:cubicBezTo>
                    <a:pt x="346450" y="1547356"/>
                    <a:pt x="0" y="1200969"/>
                    <a:pt x="0" y="773678"/>
                  </a:cubicBezTo>
                  <a:close/>
                </a:path>
              </a:pathLst>
            </a:custGeom>
            <a:no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325706" tIns="325665" rIns="325706" bIns="325665" numCol="1" spcCol="1270" anchor="ctr" anchorCtr="0">
              <a:noAutofit/>
            </a:bodyPr>
            <a:lstStyle/>
            <a:p>
              <a:pPr marL="0" lvl="0" indent="0" algn="ctr" defTabSz="1155700">
                <a:lnSpc>
                  <a:spcPct val="90000"/>
                </a:lnSpc>
                <a:spcBef>
                  <a:spcPct val="0"/>
                </a:spcBef>
                <a:spcAft>
                  <a:spcPct val="35000"/>
                </a:spcAft>
                <a:buNone/>
              </a:pPr>
              <a:endParaRPr lang="en-US" sz="2600" kern="1200"/>
            </a:p>
          </p:txBody>
        </p:sp>
      </p:grpSp>
      <p:sp>
        <p:nvSpPr>
          <p:cNvPr id="4" name="Content Placeholder 3">
            <a:extLst>
              <a:ext uri="{FF2B5EF4-FFF2-40B4-BE49-F238E27FC236}">
                <a16:creationId xmlns:a16="http://schemas.microsoft.com/office/drawing/2014/main" id="{8088E6F5-C0E4-40E9-8FCC-19F8598DD13F}"/>
              </a:ext>
            </a:extLst>
          </p:cNvPr>
          <p:cNvSpPr>
            <a:spLocks noGrp="1"/>
          </p:cNvSpPr>
          <p:nvPr>
            <p:ph sz="half" idx="2"/>
          </p:nvPr>
        </p:nvSpPr>
        <p:spPr>
          <a:xfrm>
            <a:off x="5331984" y="2579849"/>
            <a:ext cx="5598814" cy="2475581"/>
          </a:xfrm>
          <a:noFill/>
        </p:spPr>
        <p:txBody>
          <a:bodyPr vert="horz" lIns="91440" tIns="45720" rIns="91440" bIns="45720" rtlCol="0" anchor="t">
            <a:noAutofit/>
          </a:bodyPr>
          <a:lstStyle/>
          <a:p>
            <a:r>
              <a:rPr lang="en-US" sz="1600" i="1" dirty="0">
                <a:solidFill>
                  <a:schemeClr val="bg1"/>
                </a:solidFill>
                <a:latin typeface="Univers Condensed" panose="020B0506020202050204" pitchFamily="34" charset="0"/>
              </a:rPr>
              <a:t>“Calista has over 33,000 shareholders and was created to serve the </a:t>
            </a:r>
            <a:r>
              <a:rPr lang="en-US" sz="1600" b="1" i="1" dirty="0">
                <a:highlight>
                  <a:srgbClr val="7030A0"/>
                </a:highlight>
                <a:latin typeface="Univers Condensed" panose="020B0506020202050204" pitchFamily="34" charset="0"/>
              </a:rPr>
              <a:t>Alaska Native people of the Yukon-Kuskokwim </a:t>
            </a:r>
            <a:r>
              <a:rPr lang="en-US" sz="1600" i="1" dirty="0">
                <a:solidFill>
                  <a:schemeClr val="bg1"/>
                </a:solidFill>
                <a:latin typeface="Univers Condensed" panose="020B0506020202050204" pitchFamily="34" charset="0"/>
              </a:rPr>
              <a:t>("YK") Delta region of Western Alaska, an area that is home to 56 federally recognized Tribes and nearly one-quarter of all the Tribes in Alaska.  YK Delta communities are </a:t>
            </a:r>
            <a:r>
              <a:rPr lang="en-US" sz="1600" b="1" i="1" dirty="0">
                <a:highlight>
                  <a:srgbClr val="7030A0"/>
                </a:highlight>
                <a:latin typeface="Univers Condensed" panose="020B0506020202050204" pitchFamily="34" charset="0"/>
              </a:rPr>
              <a:t>located along the Yukon and Kuskokwim Rivers and the Bering Sea </a:t>
            </a:r>
            <a:r>
              <a:rPr lang="en-US" sz="1600" i="1" dirty="0">
                <a:solidFill>
                  <a:schemeClr val="bg1"/>
                </a:solidFill>
                <a:latin typeface="Univers Condensed" panose="020B0506020202050204" pitchFamily="34" charset="0"/>
              </a:rPr>
              <a:t>and spread across an area the size of New York State. Our </a:t>
            </a:r>
            <a:r>
              <a:rPr lang="en-US" sz="1600" b="1" i="1" dirty="0">
                <a:highlight>
                  <a:srgbClr val="7030A0"/>
                </a:highlight>
                <a:latin typeface="Univers Condensed" panose="020B0506020202050204" pitchFamily="34" charset="0"/>
              </a:rPr>
              <a:t>communities are not connected to each other by road system </a:t>
            </a:r>
            <a:r>
              <a:rPr lang="en-US" sz="1600" i="1" dirty="0">
                <a:solidFill>
                  <a:schemeClr val="bg1"/>
                </a:solidFill>
                <a:latin typeface="Univers Condensed" panose="020B0506020202050204" pitchFamily="34" charset="0"/>
              </a:rPr>
              <a:t>and the only access to each community is by river ice road, frozen tundra, small watercraft during the short summer, or airplane. The only options to reach the rest of Alaska are by ship or airplane.” </a:t>
            </a:r>
            <a:r>
              <a:rPr lang="en-US" sz="1600" dirty="0">
                <a:solidFill>
                  <a:schemeClr val="bg1"/>
                </a:solidFill>
                <a:latin typeface="Univers Condensed" panose="020B0506020202050204" pitchFamily="34" charset="0"/>
              </a:rPr>
              <a:t> </a:t>
            </a:r>
            <a:r>
              <a:rPr lang="en-US" sz="1400" i="1" dirty="0">
                <a:solidFill>
                  <a:schemeClr val="bg1"/>
                </a:solidFill>
              </a:rPr>
              <a:t>- Walter </a:t>
            </a:r>
            <a:r>
              <a:rPr lang="en-US" sz="1400" i="1" dirty="0" err="1">
                <a:solidFill>
                  <a:schemeClr val="bg1"/>
                </a:solidFill>
              </a:rPr>
              <a:t>Featherly</a:t>
            </a:r>
            <a:endParaRPr lang="en-US" sz="1400" dirty="0">
              <a:solidFill>
                <a:schemeClr val="bg1"/>
              </a:solidFill>
            </a:endParaRPr>
          </a:p>
        </p:txBody>
      </p:sp>
      <p:pic>
        <p:nvPicPr>
          <p:cNvPr id="11" name="Picture 10" descr="An aerial view of a town&#10;&#10;Description automatically generated with medium confidence">
            <a:extLst>
              <a:ext uri="{FF2B5EF4-FFF2-40B4-BE49-F238E27FC236}">
                <a16:creationId xmlns:a16="http://schemas.microsoft.com/office/drawing/2014/main" id="{5164C0CD-1ED8-4D8D-9535-45F345E98E4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310" t="680" r="-1493" b="31392"/>
          <a:stretch/>
        </p:blipFill>
        <p:spPr>
          <a:xfrm>
            <a:off x="2361039" y="2712608"/>
            <a:ext cx="1109199" cy="110408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descr="A picture containing sky, outdoor, nature, shore&#10;&#10;Description automatically generated">
            <a:extLst>
              <a:ext uri="{FF2B5EF4-FFF2-40B4-BE49-F238E27FC236}">
                <a16:creationId xmlns:a16="http://schemas.microsoft.com/office/drawing/2014/main" id="{B22CB3F2-D79A-4FCC-AD8B-F7B7F62C976F}"/>
              </a:ext>
            </a:extLst>
          </p:cNvPr>
          <p:cNvPicPr>
            <a:picLocks noChangeAspect="1"/>
          </p:cNvPicPr>
          <p:nvPr/>
        </p:nvPicPr>
        <p:blipFill rotWithShape="1">
          <a:blip r:embed="rId7">
            <a:extLst>
              <a:ext uri="{28A0092B-C50C-407E-A947-70E740481C1C}">
                <a14:useLocalDpi xmlns:a14="http://schemas.microsoft.com/office/drawing/2010/main" val="0"/>
              </a:ext>
            </a:extLst>
          </a:blip>
          <a:srcRect r="20451"/>
          <a:stretch/>
        </p:blipFill>
        <p:spPr>
          <a:xfrm>
            <a:off x="683947" y="1985511"/>
            <a:ext cx="1840965" cy="1766619"/>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1026" name="Picture 2" descr="The decline of wild salmon in Alaska's Yukon is putting lives and native culture at risk ...">
            <a:extLst>
              <a:ext uri="{FF2B5EF4-FFF2-40B4-BE49-F238E27FC236}">
                <a16:creationId xmlns:a16="http://schemas.microsoft.com/office/drawing/2014/main" id="{F8CF30CB-51F9-4C89-83E1-483AE3609911}"/>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0178" r="27"/>
          <a:stretch/>
        </p:blipFill>
        <p:spPr bwMode="auto">
          <a:xfrm>
            <a:off x="1114739" y="3394179"/>
            <a:ext cx="2175934" cy="2078448"/>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76E01822-3AA7-4E10-BF43-E86ADB1F6768}"/>
              </a:ext>
            </a:extLst>
          </p:cNvPr>
          <p:cNvSpPr txBox="1"/>
          <p:nvPr/>
        </p:nvSpPr>
        <p:spPr>
          <a:xfrm>
            <a:off x="10326836" y="5457456"/>
            <a:ext cx="1575353" cy="286232"/>
          </a:xfrm>
          <a:prstGeom prst="rect">
            <a:avLst/>
          </a:prstGeom>
          <a:noFill/>
        </p:spPr>
        <p:txBody>
          <a:bodyPr wrap="square" rtlCol="0">
            <a:spAutoFit/>
          </a:bodyPr>
          <a:lstStyle/>
          <a:p>
            <a:pPr algn="r">
              <a:lnSpc>
                <a:spcPct val="90000"/>
              </a:lnSpc>
            </a:pPr>
            <a:r>
              <a:rPr lang="en-US" sz="1400" dirty="0">
                <a:solidFill>
                  <a:srgbClr val="7030A0"/>
                </a:solidFill>
                <a:latin typeface="Univers Condensed" panose="020B0503020202020204" pitchFamily="34" charset="0"/>
              </a:rPr>
              <a:t>Created by </a:t>
            </a:r>
          </a:p>
        </p:txBody>
      </p:sp>
      <p:pic>
        <p:nvPicPr>
          <p:cNvPr id="2" name="Picture 2" descr="NCAI logo - Native American Rights Fund : Native American Rights Fund">
            <a:extLst>
              <a:ext uri="{FF2B5EF4-FFF2-40B4-BE49-F238E27FC236}">
                <a16:creationId xmlns:a16="http://schemas.microsoft.com/office/drawing/2014/main" id="{706C09E1-CC1D-4A92-90FE-009395F817D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38406" y="5694317"/>
            <a:ext cx="1825308" cy="1125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3558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E85F30-9173-489F-B40C-6A6A20118BCC}"/>
              </a:ext>
            </a:extLst>
          </p:cNvPr>
          <p:cNvSpPr>
            <a:spLocks noGrp="1"/>
          </p:cNvSpPr>
          <p:nvPr>
            <p:ph type="body" idx="1"/>
          </p:nvPr>
        </p:nvSpPr>
        <p:spPr>
          <a:xfrm>
            <a:off x="2141166" y="1677096"/>
            <a:ext cx="2394785" cy="765407"/>
          </a:xfrm>
        </p:spPr>
        <p:txBody>
          <a:bodyPr/>
          <a:lstStyle/>
          <a:p>
            <a:pPr algn="ctr"/>
            <a:r>
              <a:rPr lang="en-US" sz="2400" b="1">
                <a:solidFill>
                  <a:schemeClr val="bg1"/>
                </a:solidFill>
                <a:latin typeface="Univers" panose="020B0503020202020204" pitchFamily="34" charset="0"/>
              </a:rPr>
              <a:t>Community mapping</a:t>
            </a:r>
          </a:p>
        </p:txBody>
      </p:sp>
      <p:sp>
        <p:nvSpPr>
          <p:cNvPr id="5" name="Text Placeholder 4">
            <a:extLst>
              <a:ext uri="{FF2B5EF4-FFF2-40B4-BE49-F238E27FC236}">
                <a16:creationId xmlns:a16="http://schemas.microsoft.com/office/drawing/2014/main" id="{AF668618-D0EC-43CE-83E6-A57FA64EE67B}"/>
              </a:ext>
            </a:extLst>
          </p:cNvPr>
          <p:cNvSpPr>
            <a:spLocks noGrp="1"/>
          </p:cNvSpPr>
          <p:nvPr>
            <p:ph type="body" sz="quarter" idx="3"/>
          </p:nvPr>
        </p:nvSpPr>
        <p:spPr>
          <a:xfrm>
            <a:off x="7779895" y="1599714"/>
            <a:ext cx="1716303" cy="842789"/>
          </a:xfrm>
        </p:spPr>
        <p:txBody>
          <a:bodyPr/>
          <a:lstStyle/>
          <a:p>
            <a:pPr algn="ctr"/>
            <a:r>
              <a:rPr lang="en-US" b="1">
                <a:solidFill>
                  <a:schemeClr val="bg1"/>
                </a:solidFill>
                <a:latin typeface="Univers" panose="020B0503020202020204" pitchFamily="34" charset="0"/>
              </a:rPr>
              <a:t>District mapping</a:t>
            </a:r>
          </a:p>
        </p:txBody>
      </p:sp>
      <p:sp>
        <p:nvSpPr>
          <p:cNvPr id="6" name="Content Placeholder 5">
            <a:extLst>
              <a:ext uri="{FF2B5EF4-FFF2-40B4-BE49-F238E27FC236}">
                <a16:creationId xmlns:a16="http://schemas.microsoft.com/office/drawing/2014/main" id="{C3E898BD-D149-4B21-8052-8E31B28B738C}"/>
              </a:ext>
            </a:extLst>
          </p:cNvPr>
          <p:cNvSpPr>
            <a:spLocks noGrp="1"/>
          </p:cNvSpPr>
          <p:nvPr>
            <p:ph sz="quarter" idx="4"/>
          </p:nvPr>
        </p:nvSpPr>
        <p:spPr>
          <a:xfrm>
            <a:off x="7118157" y="4733426"/>
            <a:ext cx="4784033" cy="1975292"/>
          </a:xfrm>
          <a:noFill/>
        </p:spPr>
        <p:txBody>
          <a:bodyPr>
            <a:normAutofit lnSpcReduction="10000"/>
          </a:bodyPr>
          <a:lstStyle/>
          <a:p>
            <a:pPr>
              <a:buClr>
                <a:srgbClr val="9B6FBD"/>
              </a:buClr>
            </a:pPr>
            <a:r>
              <a:rPr lang="en-US">
                <a:solidFill>
                  <a:schemeClr val="bg1"/>
                </a:solidFill>
                <a:latin typeface="Univers Condensed" panose="020B0506020202050204" pitchFamily="34" charset="0"/>
              </a:rPr>
              <a:t>District mapping follows US and state constitutional rules. (</a:t>
            </a:r>
            <a:r>
              <a:rPr lang="en-US" b="1">
                <a:solidFill>
                  <a:schemeClr val="bg1"/>
                </a:solidFill>
                <a:latin typeface="Univers Condensed" panose="020B0506020202050204" pitchFamily="34" charset="0"/>
              </a:rPr>
              <a:t>equal population</a:t>
            </a:r>
            <a:r>
              <a:rPr lang="en-US">
                <a:solidFill>
                  <a:schemeClr val="bg1"/>
                </a:solidFill>
                <a:latin typeface="Univers Condensed" panose="020B0506020202050204" pitchFamily="34" charset="0"/>
              </a:rPr>
              <a:t>, </a:t>
            </a:r>
            <a:r>
              <a:rPr lang="en-US" b="1">
                <a:solidFill>
                  <a:schemeClr val="bg1"/>
                </a:solidFill>
                <a:latin typeface="Univers Condensed" panose="020B0506020202050204" pitchFamily="34" charset="0"/>
              </a:rPr>
              <a:t>Voting Rights Act</a:t>
            </a:r>
            <a:r>
              <a:rPr lang="en-US">
                <a:solidFill>
                  <a:schemeClr val="bg1"/>
                </a:solidFill>
                <a:latin typeface="Univers Condensed" panose="020B0506020202050204" pitchFamily="34" charset="0"/>
              </a:rPr>
              <a:t>. May also include compactness, contiguity, keeping cities, counties and communities together)</a:t>
            </a:r>
          </a:p>
          <a:p>
            <a:pPr>
              <a:buClr>
                <a:srgbClr val="9B6FBD"/>
              </a:buClr>
            </a:pPr>
            <a:r>
              <a:rPr lang="en-US">
                <a:solidFill>
                  <a:schemeClr val="bg1"/>
                </a:solidFill>
                <a:latin typeface="Univers Condensed" panose="020B0506020202050204" pitchFamily="34" charset="0"/>
              </a:rPr>
              <a:t>District maps should be drawn using 2020 census data, down to the block level.</a:t>
            </a:r>
            <a:endParaRPr lang="en-US"/>
          </a:p>
        </p:txBody>
      </p:sp>
      <p:pic>
        <p:nvPicPr>
          <p:cNvPr id="8" name="Picture 7" descr="Abstract aqua blue blurred bokeh background">
            <a:extLst>
              <a:ext uri="{FF2B5EF4-FFF2-40B4-BE49-F238E27FC236}">
                <a16:creationId xmlns:a16="http://schemas.microsoft.com/office/drawing/2014/main" id="{1B73D271-AE8E-4321-885C-4AC668FFD370}"/>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b="80671"/>
          <a:stretch/>
        </p:blipFill>
        <p:spPr>
          <a:xfrm>
            <a:off x="0" y="0"/>
            <a:ext cx="12192000" cy="1629049"/>
          </a:xfrm>
          <a:prstGeom prst="rect">
            <a:avLst/>
          </a:prstGeom>
        </p:spPr>
      </p:pic>
      <p:pic>
        <p:nvPicPr>
          <p:cNvPr id="7" name="Picture 7">
            <a:extLst>
              <a:ext uri="{FF2B5EF4-FFF2-40B4-BE49-F238E27FC236}">
                <a16:creationId xmlns:a16="http://schemas.microsoft.com/office/drawing/2014/main" id="{A6E65628-6A47-417E-AB69-EEDB677F3CEB}"/>
              </a:ext>
            </a:extLst>
          </p:cNvPr>
          <p:cNvPicPr>
            <a:picLocks noChangeAspect="1"/>
          </p:cNvPicPr>
          <p:nvPr/>
        </p:nvPicPr>
        <p:blipFill rotWithShape="1">
          <a:blip r:embed="rId5"/>
          <a:srcRect l="-1356" r="-339" b="40000"/>
          <a:stretch/>
        </p:blipFill>
        <p:spPr>
          <a:xfrm>
            <a:off x="164808" y="6569500"/>
            <a:ext cx="1769481" cy="264555"/>
          </a:xfrm>
          <a:prstGeom prst="rect">
            <a:avLst/>
          </a:prstGeom>
        </p:spPr>
      </p:pic>
      <p:pic>
        <p:nvPicPr>
          <p:cNvPr id="9" name="Picture 8" descr="Diagram&#10;&#10;Description automatically generated">
            <a:extLst>
              <a:ext uri="{FF2B5EF4-FFF2-40B4-BE49-F238E27FC236}">
                <a16:creationId xmlns:a16="http://schemas.microsoft.com/office/drawing/2014/main" id="{41B66628-8E87-44C8-8F95-3B822A36B0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19787"/>
            <a:ext cx="1988932" cy="1389473"/>
          </a:xfrm>
          <a:prstGeom prst="rect">
            <a:avLst/>
          </a:prstGeom>
        </p:spPr>
      </p:pic>
      <p:sp>
        <p:nvSpPr>
          <p:cNvPr id="10" name="TextBox 9">
            <a:extLst>
              <a:ext uri="{FF2B5EF4-FFF2-40B4-BE49-F238E27FC236}">
                <a16:creationId xmlns:a16="http://schemas.microsoft.com/office/drawing/2014/main" id="{9709E1A8-7525-444A-BF86-87EEF01D6EC3}"/>
              </a:ext>
            </a:extLst>
          </p:cNvPr>
          <p:cNvSpPr txBox="1"/>
          <p:nvPr/>
        </p:nvSpPr>
        <p:spPr>
          <a:xfrm>
            <a:off x="1988932" y="507326"/>
            <a:ext cx="991325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chemeClr val="bg1"/>
                </a:solidFill>
                <a:latin typeface="Univers Condensed" panose="020B0506020202050204" pitchFamily="34" charset="0"/>
              </a:rPr>
              <a:t>Community Mapping: </a:t>
            </a:r>
            <a:r>
              <a:rPr lang="en-US" sz="3200" b="1">
                <a:solidFill>
                  <a:schemeClr val="bg1"/>
                </a:solidFill>
                <a:latin typeface="Univers Condensed Light" panose="020B0306020202040204" pitchFamily="34" charset="0"/>
              </a:rPr>
              <a:t>Where does it fit into redistricting?</a:t>
            </a:r>
            <a:endParaRPr lang="en-US" sz="4000" b="1">
              <a:solidFill>
                <a:schemeClr val="bg1"/>
              </a:solidFill>
              <a:latin typeface="Univers Condensed Light" panose="020B0306020202040204" pitchFamily="34" charset="0"/>
            </a:endParaRPr>
          </a:p>
        </p:txBody>
      </p:sp>
      <p:grpSp>
        <p:nvGrpSpPr>
          <p:cNvPr id="14" name="Group 13">
            <a:extLst>
              <a:ext uri="{FF2B5EF4-FFF2-40B4-BE49-F238E27FC236}">
                <a16:creationId xmlns:a16="http://schemas.microsoft.com/office/drawing/2014/main" id="{0A79E952-1D70-4CF4-B838-C330291414C9}"/>
              </a:ext>
            </a:extLst>
          </p:cNvPr>
          <p:cNvGrpSpPr/>
          <p:nvPr/>
        </p:nvGrpSpPr>
        <p:grpSpPr>
          <a:xfrm>
            <a:off x="2032001" y="2083608"/>
            <a:ext cx="8018833" cy="2649817"/>
            <a:chOff x="2032000" y="2356961"/>
            <a:chExt cx="8018833" cy="2649817"/>
          </a:xfrm>
        </p:grpSpPr>
        <p:sp>
          <p:nvSpPr>
            <p:cNvPr id="15" name="Block Arc 14">
              <a:extLst>
                <a:ext uri="{FF2B5EF4-FFF2-40B4-BE49-F238E27FC236}">
                  <a16:creationId xmlns:a16="http://schemas.microsoft.com/office/drawing/2014/main" id="{79694D16-3844-409A-8C1F-1B15D7272326}"/>
                </a:ext>
              </a:extLst>
            </p:cNvPr>
            <p:cNvSpPr/>
            <p:nvPr/>
          </p:nvSpPr>
          <p:spPr>
            <a:xfrm rot="5400000">
              <a:off x="2032203" y="2356758"/>
              <a:ext cx="2649817" cy="2650224"/>
            </a:xfrm>
            <a:prstGeom prst="blockArc">
              <a:avLst>
                <a:gd name="adj1" fmla="val 13500000"/>
                <a:gd name="adj2" fmla="val 18900000"/>
                <a:gd name="adj3" fmla="val 496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6" name="Block Arc 15">
              <a:extLst>
                <a:ext uri="{FF2B5EF4-FFF2-40B4-BE49-F238E27FC236}">
                  <a16:creationId xmlns:a16="http://schemas.microsoft.com/office/drawing/2014/main" id="{7D761D17-7BC6-499E-9E8B-5A6D6657BD16}"/>
                </a:ext>
              </a:extLst>
            </p:cNvPr>
            <p:cNvSpPr/>
            <p:nvPr/>
          </p:nvSpPr>
          <p:spPr>
            <a:xfrm rot="16200000">
              <a:off x="4759409" y="2356758"/>
              <a:ext cx="2649817" cy="2650224"/>
            </a:xfrm>
            <a:prstGeom prst="blockArc">
              <a:avLst>
                <a:gd name="adj1" fmla="val 13500000"/>
                <a:gd name="adj2" fmla="val 18900000"/>
                <a:gd name="adj3" fmla="val 4960"/>
              </a:avLst>
            </a:prstGeom>
            <a:solidFill>
              <a:schemeClr val="tx1"/>
            </a:solidFill>
          </p:spPr>
          <p:style>
            <a:lnRef idx="2">
              <a:schemeClr val="lt1">
                <a:hueOff val="0"/>
                <a:satOff val="0"/>
                <a:lumOff val="0"/>
                <a:alphaOff val="0"/>
              </a:schemeClr>
            </a:lnRef>
            <a:fillRef idx="1">
              <a:schemeClr val="accent5">
                <a:hueOff val="2079079"/>
                <a:satOff val="-1338"/>
                <a:lumOff val="915"/>
                <a:alphaOff val="0"/>
              </a:schemeClr>
            </a:fillRef>
            <a:effectRef idx="0">
              <a:schemeClr val="accent5">
                <a:hueOff val="2079079"/>
                <a:satOff val="-1338"/>
                <a:lumOff val="915"/>
                <a:alphaOff val="0"/>
              </a:schemeClr>
            </a:effectRef>
            <a:fontRef idx="minor">
              <a:schemeClr val="lt1"/>
            </a:fontRef>
          </p:style>
        </p:sp>
        <p:sp>
          <p:nvSpPr>
            <p:cNvPr id="18" name="Block Arc 17">
              <a:extLst>
                <a:ext uri="{FF2B5EF4-FFF2-40B4-BE49-F238E27FC236}">
                  <a16:creationId xmlns:a16="http://schemas.microsoft.com/office/drawing/2014/main" id="{A438115B-CE84-4E7A-A02E-BBD485DD7E7D}"/>
                </a:ext>
              </a:extLst>
            </p:cNvPr>
            <p:cNvSpPr/>
            <p:nvPr/>
          </p:nvSpPr>
          <p:spPr>
            <a:xfrm rot="5400000">
              <a:off x="4674409" y="2356758"/>
              <a:ext cx="2649817" cy="2650224"/>
            </a:xfrm>
            <a:prstGeom prst="blockArc">
              <a:avLst>
                <a:gd name="adj1" fmla="val 13500000"/>
                <a:gd name="adj2" fmla="val 18900000"/>
                <a:gd name="adj3" fmla="val 4960"/>
              </a:avLst>
            </a:prstGeom>
          </p:spPr>
          <p:style>
            <a:lnRef idx="2">
              <a:schemeClr val="lt1">
                <a:hueOff val="0"/>
                <a:satOff val="0"/>
                <a:lumOff val="0"/>
                <a:alphaOff val="0"/>
              </a:schemeClr>
            </a:lnRef>
            <a:fillRef idx="1">
              <a:schemeClr val="accent5">
                <a:hueOff val="4158159"/>
                <a:satOff val="-2675"/>
                <a:lumOff val="1829"/>
                <a:alphaOff val="0"/>
              </a:schemeClr>
            </a:fillRef>
            <a:effectRef idx="0">
              <a:schemeClr val="accent5">
                <a:hueOff val="4158159"/>
                <a:satOff val="-2675"/>
                <a:lumOff val="1829"/>
                <a:alphaOff val="0"/>
              </a:schemeClr>
            </a:effectRef>
            <a:fontRef idx="minor">
              <a:schemeClr val="lt1"/>
            </a:fontRef>
          </p:style>
        </p:sp>
        <p:sp>
          <p:nvSpPr>
            <p:cNvPr id="19" name="Block Arc 18">
              <a:extLst>
                <a:ext uri="{FF2B5EF4-FFF2-40B4-BE49-F238E27FC236}">
                  <a16:creationId xmlns:a16="http://schemas.microsoft.com/office/drawing/2014/main" id="{81D31516-8C29-41C1-AAE7-E76A95FB0127}"/>
                </a:ext>
              </a:extLst>
            </p:cNvPr>
            <p:cNvSpPr/>
            <p:nvPr/>
          </p:nvSpPr>
          <p:spPr>
            <a:xfrm rot="16200000">
              <a:off x="7400812" y="2356758"/>
              <a:ext cx="2649817" cy="2650224"/>
            </a:xfrm>
            <a:prstGeom prst="blockArc">
              <a:avLst>
                <a:gd name="adj1" fmla="val 13500000"/>
                <a:gd name="adj2" fmla="val 18900000"/>
                <a:gd name="adj3" fmla="val 4960"/>
              </a:avLst>
            </a:prstGeom>
            <a:noFill/>
          </p:spPr>
          <p:style>
            <a:lnRef idx="2">
              <a:schemeClr val="lt1">
                <a:hueOff val="0"/>
                <a:satOff val="0"/>
                <a:lumOff val="0"/>
                <a:alphaOff val="0"/>
              </a:schemeClr>
            </a:lnRef>
            <a:fillRef idx="1">
              <a:schemeClr val="accent5">
                <a:hueOff val="6237238"/>
                <a:satOff val="-4013"/>
                <a:lumOff val="2744"/>
                <a:alphaOff val="0"/>
              </a:schemeClr>
            </a:fillRef>
            <a:effectRef idx="0">
              <a:schemeClr val="accent5">
                <a:hueOff val="6237238"/>
                <a:satOff val="-4013"/>
                <a:lumOff val="2744"/>
                <a:alphaOff val="0"/>
              </a:schemeClr>
            </a:effectRef>
            <a:fontRef idx="minor">
              <a:schemeClr val="lt1"/>
            </a:fontRef>
          </p:style>
        </p:sp>
        <p:sp>
          <p:nvSpPr>
            <p:cNvPr id="21" name="Freeform: Shape 20">
              <a:extLst>
                <a:ext uri="{FF2B5EF4-FFF2-40B4-BE49-F238E27FC236}">
                  <a16:creationId xmlns:a16="http://schemas.microsoft.com/office/drawing/2014/main" id="{BEF2DD3A-13A5-4CC8-8260-113543F38B8C}"/>
                </a:ext>
              </a:extLst>
            </p:cNvPr>
            <p:cNvSpPr/>
            <p:nvPr/>
          </p:nvSpPr>
          <p:spPr>
            <a:xfrm>
              <a:off x="5008094" y="3117307"/>
              <a:ext cx="1087905" cy="1034391"/>
            </a:xfrm>
            <a:custGeom>
              <a:avLst/>
              <a:gdLst>
                <a:gd name="connsiteX0" fmla="*/ 0 w 1214083"/>
                <a:gd name="connsiteY0" fmla="*/ 607042 h 1214083"/>
                <a:gd name="connsiteX1" fmla="*/ 607042 w 1214083"/>
                <a:gd name="connsiteY1" fmla="*/ 0 h 1214083"/>
                <a:gd name="connsiteX2" fmla="*/ 1214084 w 1214083"/>
                <a:gd name="connsiteY2" fmla="*/ 607042 h 1214083"/>
                <a:gd name="connsiteX3" fmla="*/ 607042 w 1214083"/>
                <a:gd name="connsiteY3" fmla="*/ 1214084 h 1214083"/>
                <a:gd name="connsiteX4" fmla="*/ 0 w 1214083"/>
                <a:gd name="connsiteY4" fmla="*/ 607042 h 1214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083" h="1214083">
                  <a:moveTo>
                    <a:pt x="0" y="607042"/>
                  </a:moveTo>
                  <a:cubicBezTo>
                    <a:pt x="0" y="271782"/>
                    <a:pt x="271782" y="0"/>
                    <a:pt x="607042" y="0"/>
                  </a:cubicBezTo>
                  <a:cubicBezTo>
                    <a:pt x="942302" y="0"/>
                    <a:pt x="1214084" y="271782"/>
                    <a:pt x="1214084" y="607042"/>
                  </a:cubicBezTo>
                  <a:cubicBezTo>
                    <a:pt x="1214084" y="942302"/>
                    <a:pt x="942302" y="1214084"/>
                    <a:pt x="607042" y="1214084"/>
                  </a:cubicBezTo>
                  <a:cubicBezTo>
                    <a:pt x="271782" y="1214084"/>
                    <a:pt x="0" y="942302"/>
                    <a:pt x="0" y="607042"/>
                  </a:cubicBezTo>
                  <a:close/>
                </a:path>
              </a:pathLst>
            </a:custGeom>
          </p:spPr>
          <p:style>
            <a:lnRef idx="2">
              <a:schemeClr val="lt1">
                <a:hueOff val="0"/>
                <a:satOff val="0"/>
                <a:lumOff val="0"/>
                <a:alphaOff val="0"/>
              </a:schemeClr>
            </a:lnRef>
            <a:fillRef idx="1">
              <a:schemeClr val="accent5">
                <a:alpha val="50000"/>
                <a:hueOff val="0"/>
                <a:satOff val="0"/>
                <a:lumOff val="0"/>
                <a:alphaOff val="0"/>
              </a:schemeClr>
            </a:fillRef>
            <a:effectRef idx="0">
              <a:schemeClr val="accent5">
                <a:alpha val="50000"/>
                <a:hueOff val="0"/>
                <a:satOff val="0"/>
                <a:lumOff val="0"/>
                <a:alphaOff val="0"/>
              </a:schemeClr>
            </a:effectRef>
            <a:fontRef idx="minor">
              <a:schemeClr val="tx1"/>
            </a:fontRef>
          </p:style>
          <p:txBody>
            <a:bodyPr spcFirstLastPara="0" vert="horz" wrap="square" lIns="169534" tIns="143167" rIns="344537" bIns="143166" numCol="1" spcCol="1270" anchor="ctr" anchorCtr="0">
              <a:noAutofit/>
            </a:bodyPr>
            <a:lstStyle/>
            <a:p>
              <a:pPr marL="0" lvl="0" indent="0" algn="ctr" defTabSz="933450">
                <a:lnSpc>
                  <a:spcPct val="90000"/>
                </a:lnSpc>
                <a:spcBef>
                  <a:spcPct val="0"/>
                </a:spcBef>
                <a:spcAft>
                  <a:spcPct val="35000"/>
                </a:spcAft>
                <a:buNone/>
              </a:pPr>
              <a:endParaRPr lang="en-US" sz="2100" kern="1200"/>
            </a:p>
          </p:txBody>
        </p:sp>
        <p:sp>
          <p:nvSpPr>
            <p:cNvPr id="22" name="Freeform: Shape 21">
              <a:extLst>
                <a:ext uri="{FF2B5EF4-FFF2-40B4-BE49-F238E27FC236}">
                  <a16:creationId xmlns:a16="http://schemas.microsoft.com/office/drawing/2014/main" id="{91BE38C0-399C-4435-96D3-F402E095AD4E}"/>
                </a:ext>
              </a:extLst>
            </p:cNvPr>
            <p:cNvSpPr/>
            <p:nvPr/>
          </p:nvSpPr>
          <p:spPr>
            <a:xfrm>
              <a:off x="5883109" y="3117307"/>
              <a:ext cx="1087905" cy="1034391"/>
            </a:xfrm>
            <a:custGeom>
              <a:avLst/>
              <a:gdLst>
                <a:gd name="connsiteX0" fmla="*/ 0 w 1214083"/>
                <a:gd name="connsiteY0" fmla="*/ 607042 h 1214083"/>
                <a:gd name="connsiteX1" fmla="*/ 607042 w 1214083"/>
                <a:gd name="connsiteY1" fmla="*/ 0 h 1214083"/>
                <a:gd name="connsiteX2" fmla="*/ 1214084 w 1214083"/>
                <a:gd name="connsiteY2" fmla="*/ 607042 h 1214083"/>
                <a:gd name="connsiteX3" fmla="*/ 607042 w 1214083"/>
                <a:gd name="connsiteY3" fmla="*/ 1214084 h 1214083"/>
                <a:gd name="connsiteX4" fmla="*/ 0 w 1214083"/>
                <a:gd name="connsiteY4" fmla="*/ 607042 h 1214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083" h="1214083">
                  <a:moveTo>
                    <a:pt x="0" y="607042"/>
                  </a:moveTo>
                  <a:cubicBezTo>
                    <a:pt x="0" y="271782"/>
                    <a:pt x="271782" y="0"/>
                    <a:pt x="607042" y="0"/>
                  </a:cubicBezTo>
                  <a:cubicBezTo>
                    <a:pt x="942302" y="0"/>
                    <a:pt x="1214084" y="271782"/>
                    <a:pt x="1214084" y="607042"/>
                  </a:cubicBezTo>
                  <a:cubicBezTo>
                    <a:pt x="1214084" y="942302"/>
                    <a:pt x="942302" y="1214084"/>
                    <a:pt x="607042" y="1214084"/>
                  </a:cubicBezTo>
                  <a:cubicBezTo>
                    <a:pt x="271782" y="1214084"/>
                    <a:pt x="0" y="942302"/>
                    <a:pt x="0" y="607042"/>
                  </a:cubicBezTo>
                  <a:close/>
                </a:path>
              </a:pathLst>
            </a:custGeom>
            <a:solidFill>
              <a:schemeClr val="bg2">
                <a:lumMod val="60000"/>
                <a:lumOff val="40000"/>
                <a:alpha val="50000"/>
              </a:schemeClr>
            </a:solidFill>
          </p:spPr>
          <p:style>
            <a:lnRef idx="2">
              <a:schemeClr val="lt1">
                <a:hueOff val="0"/>
                <a:satOff val="0"/>
                <a:lumOff val="0"/>
                <a:alphaOff val="0"/>
              </a:schemeClr>
            </a:lnRef>
            <a:fillRef idx="1">
              <a:schemeClr val="accent5">
                <a:alpha val="50000"/>
                <a:hueOff val="891034"/>
                <a:satOff val="-573"/>
                <a:lumOff val="392"/>
                <a:alphaOff val="0"/>
              </a:schemeClr>
            </a:fillRef>
            <a:effectRef idx="0">
              <a:schemeClr val="accent5">
                <a:alpha val="50000"/>
                <a:hueOff val="891034"/>
                <a:satOff val="-573"/>
                <a:lumOff val="392"/>
                <a:alphaOff val="0"/>
              </a:schemeClr>
            </a:effectRef>
            <a:fontRef idx="minor">
              <a:schemeClr val="tx1"/>
            </a:fontRef>
          </p:style>
          <p:txBody>
            <a:bodyPr spcFirstLastPara="0" vert="horz" wrap="square" lIns="344537" tIns="143167" rIns="169534" bIns="143166" numCol="1" spcCol="1270" anchor="ctr" anchorCtr="0">
              <a:noAutofit/>
            </a:bodyPr>
            <a:lstStyle/>
            <a:p>
              <a:pPr marL="0" lvl="0" indent="0" algn="ctr" defTabSz="933450">
                <a:lnSpc>
                  <a:spcPct val="90000"/>
                </a:lnSpc>
                <a:spcBef>
                  <a:spcPct val="0"/>
                </a:spcBef>
                <a:spcAft>
                  <a:spcPct val="35000"/>
                </a:spcAft>
                <a:buNone/>
              </a:pPr>
              <a:endParaRPr lang="en-US" sz="2100" kern="1200"/>
            </a:p>
          </p:txBody>
        </p:sp>
        <p:sp>
          <p:nvSpPr>
            <p:cNvPr id="23" name="Freeform: Shape 22">
              <a:extLst>
                <a:ext uri="{FF2B5EF4-FFF2-40B4-BE49-F238E27FC236}">
                  <a16:creationId xmlns:a16="http://schemas.microsoft.com/office/drawing/2014/main" id="{BAD0D0CF-108A-4712-A9CB-6B655BB3042B}"/>
                </a:ext>
              </a:extLst>
            </p:cNvPr>
            <p:cNvSpPr/>
            <p:nvPr/>
          </p:nvSpPr>
          <p:spPr>
            <a:xfrm>
              <a:off x="2796332" y="2924381"/>
              <a:ext cx="722921" cy="674477"/>
            </a:xfrm>
            <a:custGeom>
              <a:avLst/>
              <a:gdLst>
                <a:gd name="connsiteX0" fmla="*/ 0 w 839618"/>
                <a:gd name="connsiteY0" fmla="*/ 419819 h 839637"/>
                <a:gd name="connsiteX1" fmla="*/ 419809 w 839618"/>
                <a:gd name="connsiteY1" fmla="*/ 0 h 839637"/>
                <a:gd name="connsiteX2" fmla="*/ 839618 w 839618"/>
                <a:gd name="connsiteY2" fmla="*/ 419819 h 839637"/>
                <a:gd name="connsiteX3" fmla="*/ 419809 w 839618"/>
                <a:gd name="connsiteY3" fmla="*/ 839638 h 839637"/>
                <a:gd name="connsiteX4" fmla="*/ 0 w 839618"/>
                <a:gd name="connsiteY4" fmla="*/ 419819 h 839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9618" h="839637">
                  <a:moveTo>
                    <a:pt x="0" y="419819"/>
                  </a:moveTo>
                  <a:cubicBezTo>
                    <a:pt x="0" y="187959"/>
                    <a:pt x="187955" y="0"/>
                    <a:pt x="419809" y="0"/>
                  </a:cubicBezTo>
                  <a:cubicBezTo>
                    <a:pt x="651663" y="0"/>
                    <a:pt x="839618" y="187959"/>
                    <a:pt x="839618" y="419819"/>
                  </a:cubicBezTo>
                  <a:cubicBezTo>
                    <a:pt x="839618" y="651679"/>
                    <a:pt x="651663" y="839638"/>
                    <a:pt x="419809" y="839638"/>
                  </a:cubicBezTo>
                  <a:cubicBezTo>
                    <a:pt x="187955" y="839638"/>
                    <a:pt x="0" y="651679"/>
                    <a:pt x="0" y="419819"/>
                  </a:cubicBezTo>
                  <a:close/>
                </a:path>
              </a:pathLst>
            </a:custGeom>
            <a:solidFill>
              <a:srgbClr val="83ECDE"/>
            </a:solidFill>
          </p:spPr>
          <p:style>
            <a:lnRef idx="2">
              <a:schemeClr val="lt1">
                <a:hueOff val="0"/>
                <a:satOff val="0"/>
                <a:lumOff val="0"/>
                <a:alphaOff val="0"/>
              </a:schemeClr>
            </a:lnRef>
            <a:fillRef idx="1">
              <a:schemeClr val="accent5">
                <a:alpha val="50000"/>
                <a:hueOff val="1782068"/>
                <a:satOff val="-1147"/>
                <a:lumOff val="784"/>
                <a:alphaOff val="0"/>
              </a:schemeClr>
            </a:fillRef>
            <a:effectRef idx="0">
              <a:schemeClr val="accent5">
                <a:alpha val="50000"/>
                <a:hueOff val="1782068"/>
                <a:satOff val="-1147"/>
                <a:lumOff val="784"/>
                <a:alphaOff val="0"/>
              </a:schemeClr>
            </a:effectRef>
            <a:fontRef idx="minor">
              <a:schemeClr val="tx1"/>
            </a:fontRef>
          </p:style>
          <p:txBody>
            <a:bodyPr spcFirstLastPara="0" vert="horz" wrap="square" lIns="176299" tIns="176302" rIns="176299" bIns="176302" numCol="1" spcCol="1270" anchor="ctr" anchorCtr="0">
              <a:noAutofit/>
            </a:bodyPr>
            <a:lstStyle/>
            <a:p>
              <a:pPr marL="0" lvl="0" indent="0" algn="ctr" defTabSz="622300">
                <a:lnSpc>
                  <a:spcPct val="90000"/>
                </a:lnSpc>
                <a:spcBef>
                  <a:spcPct val="0"/>
                </a:spcBef>
                <a:spcAft>
                  <a:spcPct val="35000"/>
                </a:spcAft>
                <a:buNone/>
              </a:pPr>
              <a:endParaRPr lang="en-US" sz="1400" kern="1200"/>
            </a:p>
          </p:txBody>
        </p:sp>
        <p:sp>
          <p:nvSpPr>
            <p:cNvPr id="24" name="Oval 23">
              <a:extLst>
                <a:ext uri="{FF2B5EF4-FFF2-40B4-BE49-F238E27FC236}">
                  <a16:creationId xmlns:a16="http://schemas.microsoft.com/office/drawing/2014/main" id="{B3DE37E6-1C9C-4B90-96A2-6F3586D9FA6E}"/>
                </a:ext>
              </a:extLst>
            </p:cNvPr>
            <p:cNvSpPr/>
            <p:nvPr/>
          </p:nvSpPr>
          <p:spPr>
            <a:xfrm>
              <a:off x="2555832" y="3496222"/>
              <a:ext cx="412426" cy="412261"/>
            </a:xfrm>
            <a:prstGeom prst="ellipse">
              <a:avLst/>
            </a:prstGeom>
            <a:solidFill>
              <a:schemeClr val="bg2">
                <a:lumMod val="60000"/>
                <a:lumOff val="40000"/>
                <a:alpha val="50000"/>
              </a:schemeClr>
            </a:solidFill>
          </p:spPr>
          <p:style>
            <a:lnRef idx="2">
              <a:schemeClr val="lt1">
                <a:hueOff val="0"/>
                <a:satOff val="0"/>
                <a:lumOff val="0"/>
                <a:alphaOff val="0"/>
              </a:schemeClr>
            </a:lnRef>
            <a:fillRef idx="1">
              <a:schemeClr val="accent5">
                <a:alpha val="50000"/>
                <a:hueOff val="2673102"/>
                <a:satOff val="-1720"/>
                <a:lumOff val="1176"/>
                <a:alphaOff val="0"/>
              </a:schemeClr>
            </a:fillRef>
            <a:effectRef idx="0">
              <a:schemeClr val="accent5">
                <a:alpha val="50000"/>
                <a:hueOff val="2673102"/>
                <a:satOff val="-1720"/>
                <a:lumOff val="1176"/>
                <a:alphaOff val="0"/>
              </a:schemeClr>
            </a:effectRef>
            <a:fontRef idx="minor">
              <a:schemeClr val="tx1"/>
            </a:fontRef>
          </p:style>
          <p:txBody>
            <a:bodyPr/>
            <a:lstStyle/>
            <a:p>
              <a:endParaRPr lang="en-US"/>
            </a:p>
          </p:txBody>
        </p:sp>
        <p:sp>
          <p:nvSpPr>
            <p:cNvPr id="25" name="Oval 24">
              <a:extLst>
                <a:ext uri="{FF2B5EF4-FFF2-40B4-BE49-F238E27FC236}">
                  <a16:creationId xmlns:a16="http://schemas.microsoft.com/office/drawing/2014/main" id="{B276E57C-38F3-4857-AF7F-5CB3CAD51FF5}"/>
                </a:ext>
              </a:extLst>
            </p:cNvPr>
            <p:cNvSpPr/>
            <p:nvPr/>
          </p:nvSpPr>
          <p:spPr>
            <a:xfrm>
              <a:off x="3704852" y="2924381"/>
              <a:ext cx="239975" cy="239818"/>
            </a:xfrm>
            <a:prstGeom prst="ellipse">
              <a:avLst/>
            </a:prstGeom>
          </p:spPr>
          <p:style>
            <a:lnRef idx="2">
              <a:schemeClr val="lt1">
                <a:hueOff val="0"/>
                <a:satOff val="0"/>
                <a:lumOff val="0"/>
                <a:alphaOff val="0"/>
              </a:schemeClr>
            </a:lnRef>
            <a:fillRef idx="1">
              <a:schemeClr val="accent5">
                <a:alpha val="50000"/>
                <a:hueOff val="3564136"/>
                <a:satOff val="-2293"/>
                <a:lumOff val="1568"/>
                <a:alphaOff val="0"/>
              </a:schemeClr>
            </a:fillRef>
            <a:effectRef idx="0">
              <a:schemeClr val="accent5">
                <a:alpha val="50000"/>
                <a:hueOff val="3564136"/>
                <a:satOff val="-2293"/>
                <a:lumOff val="1568"/>
                <a:alphaOff val="0"/>
              </a:schemeClr>
            </a:effectRef>
            <a:fontRef idx="minor">
              <a:schemeClr val="tx1"/>
            </a:fontRef>
          </p:style>
          <p:txBody>
            <a:bodyPr/>
            <a:lstStyle/>
            <a:p>
              <a:endParaRPr lang="en-US"/>
            </a:p>
          </p:txBody>
        </p:sp>
        <p:sp>
          <p:nvSpPr>
            <p:cNvPr id="26" name="Freeform: Shape 25">
              <a:extLst>
                <a:ext uri="{FF2B5EF4-FFF2-40B4-BE49-F238E27FC236}">
                  <a16:creationId xmlns:a16="http://schemas.microsoft.com/office/drawing/2014/main" id="{5961C2A7-0B0B-427D-991E-2D308F5E17C1}"/>
                </a:ext>
              </a:extLst>
            </p:cNvPr>
            <p:cNvSpPr/>
            <p:nvPr/>
          </p:nvSpPr>
          <p:spPr>
            <a:xfrm>
              <a:off x="3368023" y="3108310"/>
              <a:ext cx="667913" cy="669741"/>
            </a:xfrm>
            <a:custGeom>
              <a:avLst/>
              <a:gdLst>
                <a:gd name="connsiteX0" fmla="*/ 0 w 839618"/>
                <a:gd name="connsiteY0" fmla="*/ 419819 h 839637"/>
                <a:gd name="connsiteX1" fmla="*/ 419809 w 839618"/>
                <a:gd name="connsiteY1" fmla="*/ 0 h 839637"/>
                <a:gd name="connsiteX2" fmla="*/ 839618 w 839618"/>
                <a:gd name="connsiteY2" fmla="*/ 419819 h 839637"/>
                <a:gd name="connsiteX3" fmla="*/ 419809 w 839618"/>
                <a:gd name="connsiteY3" fmla="*/ 839638 h 839637"/>
                <a:gd name="connsiteX4" fmla="*/ 0 w 839618"/>
                <a:gd name="connsiteY4" fmla="*/ 419819 h 839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9618" h="839637">
                  <a:moveTo>
                    <a:pt x="0" y="419819"/>
                  </a:moveTo>
                  <a:cubicBezTo>
                    <a:pt x="0" y="187959"/>
                    <a:pt x="187955" y="0"/>
                    <a:pt x="419809" y="0"/>
                  </a:cubicBezTo>
                  <a:cubicBezTo>
                    <a:pt x="651663" y="0"/>
                    <a:pt x="839618" y="187959"/>
                    <a:pt x="839618" y="419819"/>
                  </a:cubicBezTo>
                  <a:cubicBezTo>
                    <a:pt x="839618" y="651679"/>
                    <a:pt x="651663" y="839638"/>
                    <a:pt x="419809" y="839638"/>
                  </a:cubicBezTo>
                  <a:cubicBezTo>
                    <a:pt x="187955" y="839638"/>
                    <a:pt x="0" y="651679"/>
                    <a:pt x="0" y="419819"/>
                  </a:cubicBezTo>
                  <a:close/>
                </a:path>
              </a:pathLst>
            </a:custGeom>
            <a:solidFill>
              <a:schemeClr val="bg2">
                <a:lumMod val="40000"/>
                <a:lumOff val="60000"/>
                <a:alpha val="50000"/>
              </a:schemeClr>
            </a:solidFill>
          </p:spPr>
          <p:style>
            <a:lnRef idx="2">
              <a:schemeClr val="lt1">
                <a:hueOff val="0"/>
                <a:satOff val="0"/>
                <a:lumOff val="0"/>
                <a:alphaOff val="0"/>
              </a:schemeClr>
            </a:lnRef>
            <a:fillRef idx="1">
              <a:schemeClr val="accent5">
                <a:alpha val="50000"/>
                <a:hueOff val="4455170"/>
                <a:satOff val="-2866"/>
                <a:lumOff val="1960"/>
                <a:alphaOff val="0"/>
              </a:schemeClr>
            </a:fillRef>
            <a:effectRef idx="0">
              <a:schemeClr val="accent5">
                <a:alpha val="50000"/>
                <a:hueOff val="4455170"/>
                <a:satOff val="-2866"/>
                <a:lumOff val="1960"/>
                <a:alphaOff val="0"/>
              </a:schemeClr>
            </a:effectRef>
            <a:fontRef idx="minor">
              <a:schemeClr val="tx1"/>
            </a:fontRef>
          </p:style>
          <p:txBody>
            <a:bodyPr spcFirstLastPara="0" vert="horz" wrap="square" lIns="176299" tIns="176302" rIns="176299" bIns="176302" numCol="1" spcCol="1270" anchor="ctr" anchorCtr="0">
              <a:noAutofit/>
            </a:bodyPr>
            <a:lstStyle/>
            <a:p>
              <a:pPr marL="0" lvl="0" indent="0" algn="ctr" defTabSz="622300">
                <a:lnSpc>
                  <a:spcPct val="90000"/>
                </a:lnSpc>
                <a:spcBef>
                  <a:spcPct val="0"/>
                </a:spcBef>
                <a:spcAft>
                  <a:spcPct val="35000"/>
                </a:spcAft>
                <a:buNone/>
              </a:pPr>
              <a:endParaRPr lang="en-US" sz="1400" kern="1200"/>
            </a:p>
          </p:txBody>
        </p:sp>
        <p:sp>
          <p:nvSpPr>
            <p:cNvPr id="27" name="Oval 26">
              <a:extLst>
                <a:ext uri="{FF2B5EF4-FFF2-40B4-BE49-F238E27FC236}">
                  <a16:creationId xmlns:a16="http://schemas.microsoft.com/office/drawing/2014/main" id="{651A842D-C90D-4DA4-AA3C-B1ADDA5D0312}"/>
                </a:ext>
              </a:extLst>
            </p:cNvPr>
            <p:cNvSpPr/>
            <p:nvPr/>
          </p:nvSpPr>
          <p:spPr>
            <a:xfrm>
              <a:off x="3703474" y="4151698"/>
              <a:ext cx="239975" cy="239818"/>
            </a:xfrm>
            <a:prstGeom prst="ellipse">
              <a:avLst/>
            </a:prstGeom>
          </p:spPr>
          <p:style>
            <a:lnRef idx="2">
              <a:schemeClr val="lt1">
                <a:hueOff val="0"/>
                <a:satOff val="0"/>
                <a:lumOff val="0"/>
                <a:alphaOff val="0"/>
              </a:schemeClr>
            </a:lnRef>
            <a:fillRef idx="1">
              <a:schemeClr val="accent5">
                <a:alpha val="50000"/>
                <a:hueOff val="5346204"/>
                <a:satOff val="-3440"/>
                <a:lumOff val="2352"/>
                <a:alphaOff val="0"/>
              </a:schemeClr>
            </a:fillRef>
            <a:effectRef idx="0">
              <a:schemeClr val="accent5">
                <a:alpha val="50000"/>
                <a:hueOff val="5346204"/>
                <a:satOff val="-3440"/>
                <a:lumOff val="2352"/>
                <a:alphaOff val="0"/>
              </a:schemeClr>
            </a:effectRef>
            <a:fontRef idx="minor">
              <a:schemeClr val="tx1"/>
            </a:fontRef>
          </p:style>
        </p:sp>
        <p:sp>
          <p:nvSpPr>
            <p:cNvPr id="28" name="Freeform: Shape 27">
              <a:extLst>
                <a:ext uri="{FF2B5EF4-FFF2-40B4-BE49-F238E27FC236}">
                  <a16:creationId xmlns:a16="http://schemas.microsoft.com/office/drawing/2014/main" id="{37CF7212-13BE-4C02-B5DB-E1717CF89479}"/>
                </a:ext>
              </a:extLst>
            </p:cNvPr>
            <p:cNvSpPr/>
            <p:nvPr/>
          </p:nvSpPr>
          <p:spPr>
            <a:xfrm>
              <a:off x="2843503" y="3740529"/>
              <a:ext cx="722922" cy="669741"/>
            </a:xfrm>
            <a:custGeom>
              <a:avLst/>
              <a:gdLst>
                <a:gd name="connsiteX0" fmla="*/ 0 w 839618"/>
                <a:gd name="connsiteY0" fmla="*/ 419819 h 839637"/>
                <a:gd name="connsiteX1" fmla="*/ 419809 w 839618"/>
                <a:gd name="connsiteY1" fmla="*/ 0 h 839637"/>
                <a:gd name="connsiteX2" fmla="*/ 839618 w 839618"/>
                <a:gd name="connsiteY2" fmla="*/ 419819 h 839637"/>
                <a:gd name="connsiteX3" fmla="*/ 419809 w 839618"/>
                <a:gd name="connsiteY3" fmla="*/ 839638 h 839637"/>
                <a:gd name="connsiteX4" fmla="*/ 0 w 839618"/>
                <a:gd name="connsiteY4" fmla="*/ 419819 h 839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9618" h="839637">
                  <a:moveTo>
                    <a:pt x="0" y="419819"/>
                  </a:moveTo>
                  <a:cubicBezTo>
                    <a:pt x="0" y="187959"/>
                    <a:pt x="187955" y="0"/>
                    <a:pt x="419809" y="0"/>
                  </a:cubicBezTo>
                  <a:cubicBezTo>
                    <a:pt x="651663" y="0"/>
                    <a:pt x="839618" y="187959"/>
                    <a:pt x="839618" y="419819"/>
                  </a:cubicBezTo>
                  <a:cubicBezTo>
                    <a:pt x="839618" y="651679"/>
                    <a:pt x="651663" y="839638"/>
                    <a:pt x="419809" y="839638"/>
                  </a:cubicBezTo>
                  <a:cubicBezTo>
                    <a:pt x="187955" y="839638"/>
                    <a:pt x="0" y="651679"/>
                    <a:pt x="0" y="419819"/>
                  </a:cubicBezTo>
                  <a:close/>
                </a:path>
              </a:pathLst>
            </a:custGeom>
          </p:spPr>
          <p:style>
            <a:lnRef idx="2">
              <a:schemeClr val="lt1">
                <a:hueOff val="0"/>
                <a:satOff val="0"/>
                <a:lumOff val="0"/>
                <a:alphaOff val="0"/>
              </a:schemeClr>
            </a:lnRef>
            <a:fillRef idx="1">
              <a:schemeClr val="accent5">
                <a:alpha val="50000"/>
                <a:hueOff val="6237238"/>
                <a:satOff val="-4013"/>
                <a:lumOff val="2744"/>
                <a:alphaOff val="0"/>
              </a:schemeClr>
            </a:fillRef>
            <a:effectRef idx="0">
              <a:schemeClr val="accent5">
                <a:alpha val="50000"/>
                <a:hueOff val="6237238"/>
                <a:satOff val="-4013"/>
                <a:lumOff val="2744"/>
                <a:alphaOff val="0"/>
              </a:schemeClr>
            </a:effectRef>
            <a:fontRef idx="minor">
              <a:schemeClr val="tx1"/>
            </a:fontRef>
          </p:style>
          <p:txBody>
            <a:bodyPr spcFirstLastPara="0" vert="horz" wrap="square" lIns="176299" tIns="176302" rIns="176299" bIns="176302" numCol="1" spcCol="1270" anchor="ctr" anchorCtr="0">
              <a:noAutofit/>
            </a:bodyPr>
            <a:lstStyle/>
            <a:p>
              <a:pPr marL="0" lvl="0" indent="0" algn="ctr" defTabSz="622300">
                <a:lnSpc>
                  <a:spcPct val="90000"/>
                </a:lnSpc>
                <a:spcBef>
                  <a:spcPct val="0"/>
                </a:spcBef>
                <a:spcAft>
                  <a:spcPct val="35000"/>
                </a:spcAft>
                <a:buNone/>
              </a:pPr>
              <a:endParaRPr lang="en-US" sz="1400" kern="1200"/>
            </a:p>
          </p:txBody>
        </p:sp>
        <p:sp>
          <p:nvSpPr>
            <p:cNvPr id="29" name="Freeform: Shape 28">
              <a:extLst>
                <a:ext uri="{FF2B5EF4-FFF2-40B4-BE49-F238E27FC236}">
                  <a16:creationId xmlns:a16="http://schemas.microsoft.com/office/drawing/2014/main" id="{29204F8D-7F54-460B-BB15-517FBFDBEF13}"/>
                </a:ext>
              </a:extLst>
            </p:cNvPr>
            <p:cNvSpPr/>
            <p:nvPr/>
          </p:nvSpPr>
          <p:spPr>
            <a:xfrm>
              <a:off x="7749427" y="2904653"/>
              <a:ext cx="1959573" cy="1927890"/>
            </a:xfrm>
            <a:custGeom>
              <a:avLst/>
              <a:gdLst>
                <a:gd name="connsiteX0" fmla="*/ 0 w 1547634"/>
                <a:gd name="connsiteY0" fmla="*/ 773678 h 1547355"/>
                <a:gd name="connsiteX1" fmla="*/ 773817 w 1547634"/>
                <a:gd name="connsiteY1" fmla="*/ 0 h 1547355"/>
                <a:gd name="connsiteX2" fmla="*/ 1547634 w 1547634"/>
                <a:gd name="connsiteY2" fmla="*/ 773678 h 1547355"/>
                <a:gd name="connsiteX3" fmla="*/ 773817 w 1547634"/>
                <a:gd name="connsiteY3" fmla="*/ 1547356 h 1547355"/>
                <a:gd name="connsiteX4" fmla="*/ 0 w 1547634"/>
                <a:gd name="connsiteY4" fmla="*/ 773678 h 1547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634" h="1547355">
                  <a:moveTo>
                    <a:pt x="0" y="773678"/>
                  </a:moveTo>
                  <a:cubicBezTo>
                    <a:pt x="0" y="346387"/>
                    <a:pt x="346450" y="0"/>
                    <a:pt x="773817" y="0"/>
                  </a:cubicBezTo>
                  <a:cubicBezTo>
                    <a:pt x="1201184" y="0"/>
                    <a:pt x="1547634" y="346387"/>
                    <a:pt x="1547634" y="773678"/>
                  </a:cubicBezTo>
                  <a:cubicBezTo>
                    <a:pt x="1547634" y="1200969"/>
                    <a:pt x="1201184" y="1547356"/>
                    <a:pt x="773817" y="1547356"/>
                  </a:cubicBezTo>
                  <a:cubicBezTo>
                    <a:pt x="346450" y="1547356"/>
                    <a:pt x="0" y="1200969"/>
                    <a:pt x="0" y="773678"/>
                  </a:cubicBez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325706" tIns="325665" rIns="325706" bIns="325665" numCol="1" spcCol="1270" anchor="ctr" anchorCtr="0">
              <a:noAutofit/>
            </a:bodyPr>
            <a:lstStyle/>
            <a:p>
              <a:pPr marL="0" lvl="0" indent="0" algn="ctr" defTabSz="1155700">
                <a:lnSpc>
                  <a:spcPct val="90000"/>
                </a:lnSpc>
                <a:spcBef>
                  <a:spcPct val="0"/>
                </a:spcBef>
                <a:spcAft>
                  <a:spcPct val="35000"/>
                </a:spcAft>
                <a:buNone/>
              </a:pPr>
              <a:endParaRPr lang="en-US" sz="2600" kern="1200"/>
            </a:p>
          </p:txBody>
        </p:sp>
      </p:grpSp>
      <p:sp>
        <p:nvSpPr>
          <p:cNvPr id="31" name="Text Placeholder 2">
            <a:extLst>
              <a:ext uri="{FF2B5EF4-FFF2-40B4-BE49-F238E27FC236}">
                <a16:creationId xmlns:a16="http://schemas.microsoft.com/office/drawing/2014/main" id="{CAE3990F-F064-4407-BED8-AE6A11FA5D99}"/>
              </a:ext>
            </a:extLst>
          </p:cNvPr>
          <p:cNvSpPr txBox="1">
            <a:spLocks/>
          </p:cNvSpPr>
          <p:nvPr/>
        </p:nvSpPr>
        <p:spPr>
          <a:xfrm>
            <a:off x="4731473" y="1810067"/>
            <a:ext cx="2394785" cy="618045"/>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400" b="0" i="0" kern="1200">
                <a:solidFill>
                  <a:schemeClr val="bg2">
                    <a:lumMod val="40000"/>
                    <a:lumOff val="60000"/>
                  </a:schemeClr>
                </a:solidFill>
                <a:latin typeface="+mj-lt"/>
                <a:ea typeface="+mj-ea"/>
                <a:cs typeface="+mj-cs"/>
              </a:defRPr>
            </a:lvl1pPr>
            <a:lvl2pPr marL="457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1"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800" b="1"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9pPr>
          </a:lstStyle>
          <a:p>
            <a:pPr algn="ctr"/>
            <a:r>
              <a:rPr lang="en-US" b="1">
                <a:solidFill>
                  <a:schemeClr val="bg1"/>
                </a:solidFill>
                <a:latin typeface="Univers" panose="020B0503020202020204" pitchFamily="34" charset="0"/>
              </a:rPr>
              <a:t>Coalition building</a:t>
            </a:r>
          </a:p>
        </p:txBody>
      </p:sp>
      <p:sp>
        <p:nvSpPr>
          <p:cNvPr id="32" name="TextBox 31">
            <a:extLst>
              <a:ext uri="{FF2B5EF4-FFF2-40B4-BE49-F238E27FC236}">
                <a16:creationId xmlns:a16="http://schemas.microsoft.com/office/drawing/2014/main" id="{FBEAFB9D-E4F3-4A73-A743-0E45D1FF0A97}"/>
              </a:ext>
            </a:extLst>
          </p:cNvPr>
          <p:cNvSpPr txBox="1"/>
          <p:nvPr/>
        </p:nvSpPr>
        <p:spPr>
          <a:xfrm>
            <a:off x="752252" y="6350674"/>
            <a:ext cx="1236680" cy="286232"/>
          </a:xfrm>
          <a:prstGeom prst="rect">
            <a:avLst/>
          </a:prstGeom>
          <a:noFill/>
        </p:spPr>
        <p:txBody>
          <a:bodyPr wrap="square" rtlCol="0">
            <a:spAutoFit/>
          </a:bodyPr>
          <a:lstStyle/>
          <a:p>
            <a:pPr algn="r">
              <a:lnSpc>
                <a:spcPct val="90000"/>
              </a:lnSpc>
            </a:pPr>
            <a:r>
              <a:rPr lang="en-US" sz="1400" dirty="0">
                <a:solidFill>
                  <a:srgbClr val="BBEE9E"/>
                </a:solidFill>
                <a:latin typeface="Univers Condensed" panose="020B0503020202020204" pitchFamily="34" charset="0"/>
              </a:rPr>
              <a:t>Created by </a:t>
            </a:r>
          </a:p>
        </p:txBody>
      </p:sp>
      <p:sp>
        <p:nvSpPr>
          <p:cNvPr id="2" name="Rectangle 1">
            <a:extLst>
              <a:ext uri="{FF2B5EF4-FFF2-40B4-BE49-F238E27FC236}">
                <a16:creationId xmlns:a16="http://schemas.microsoft.com/office/drawing/2014/main" id="{450388E6-D53D-4C14-BC85-0E8DF33A580B}"/>
              </a:ext>
            </a:extLst>
          </p:cNvPr>
          <p:cNvSpPr/>
          <p:nvPr/>
        </p:nvSpPr>
        <p:spPr>
          <a:xfrm>
            <a:off x="4731473" y="2428112"/>
            <a:ext cx="2932955" cy="2131078"/>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B41EBE9-0427-445F-A062-2E6C79633828}"/>
              </a:ext>
            </a:extLst>
          </p:cNvPr>
          <p:cNvSpPr/>
          <p:nvPr/>
        </p:nvSpPr>
        <p:spPr>
          <a:xfrm>
            <a:off x="7664428" y="2518839"/>
            <a:ext cx="2932955" cy="2106998"/>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771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xit" presetSubtype="0" fill="hold" grpId="0" nodeType="withEffect">
                                  <p:stCondLst>
                                    <p:cond delay="0"/>
                                  </p:stCondLst>
                                  <p:childTnLst>
                                    <p:animEffect transition="out" filter="fad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par>
                                <p:cTn id="16" presetID="10" presetClass="exit" presetSubtype="0" fill="hold" grpId="0" nodeType="withEffect">
                                  <p:stCondLst>
                                    <p:cond delay="0"/>
                                  </p:stCondLst>
                                  <p:childTnLst>
                                    <p:animEffect transition="out" filter="fade">
                                      <p:cBhvr>
                                        <p:cTn id="17" dur="500"/>
                                        <p:tgtEl>
                                          <p:spTgt spid="30"/>
                                        </p:tgtEl>
                                      </p:cBhvr>
                                    </p:animEffect>
                                    <p:set>
                                      <p:cBhvr>
                                        <p:cTn id="18" dur="1" fill="hold">
                                          <p:stCondLst>
                                            <p:cond delay="499"/>
                                          </p:stCondLst>
                                        </p:cTn>
                                        <p:tgtEl>
                                          <p:spTgt spid="30"/>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500"/>
                                        <p:tgtEl>
                                          <p:spTgt spid="6">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fade">
                                      <p:cBhvr>
                                        <p:cTn id="24"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31" grpId="0"/>
      <p:bldP spid="2" grpId="0" animBg="1"/>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4" descr="A stack of colorful boxes">
            <a:extLst>
              <a:ext uri="{FF2B5EF4-FFF2-40B4-BE49-F238E27FC236}">
                <a16:creationId xmlns:a16="http://schemas.microsoft.com/office/drawing/2014/main" id="{C20A0B02-B330-481F-B7B9-DF09A022054A}"/>
              </a:ext>
            </a:extLst>
          </p:cNvPr>
          <p:cNvPicPr>
            <a:picLocks noChangeAspect="1"/>
          </p:cNvPicPr>
          <p:nvPr/>
        </p:nvPicPr>
        <p:blipFill rotWithShape="1">
          <a:blip r:embed="rId3">
            <a:alphaModFix amt="60000"/>
          </a:blip>
          <a:srcRect l="16986" r="31993" b="2"/>
          <a:stretch/>
        </p:blipFill>
        <p:spPr>
          <a:xfrm>
            <a:off x="-1" y="1"/>
            <a:ext cx="5295331" cy="6875834"/>
          </a:xfrm>
          <a:prstGeom prst="rect">
            <a:avLst/>
          </a:prstGeom>
        </p:spPr>
      </p:pic>
      <p:sp>
        <p:nvSpPr>
          <p:cNvPr id="2" name="Title 1">
            <a:extLst>
              <a:ext uri="{FF2B5EF4-FFF2-40B4-BE49-F238E27FC236}">
                <a16:creationId xmlns:a16="http://schemas.microsoft.com/office/drawing/2014/main" id="{B2037B9F-D6F3-47AA-8DDF-302D73557E4D}"/>
              </a:ext>
            </a:extLst>
          </p:cNvPr>
          <p:cNvSpPr>
            <a:spLocks noGrp="1"/>
          </p:cNvSpPr>
          <p:nvPr>
            <p:ph type="title"/>
          </p:nvPr>
        </p:nvSpPr>
        <p:spPr>
          <a:xfrm>
            <a:off x="544644" y="511838"/>
            <a:ext cx="4206039" cy="5852160"/>
          </a:xfrm>
          <a:solidFill>
            <a:srgbClr val="F9D577">
              <a:alpha val="74902"/>
            </a:srgbClr>
          </a:solidFill>
        </p:spPr>
        <p:txBody>
          <a:bodyPr>
            <a:normAutofit fontScale="90000"/>
          </a:bodyPr>
          <a:lstStyle/>
          <a:p>
            <a:pPr algn="ctr"/>
            <a:br>
              <a:rPr lang="en-US" sz="4800">
                <a:solidFill>
                  <a:schemeClr val="bg1"/>
                </a:solidFill>
                <a:latin typeface="Halyard Display"/>
              </a:rPr>
            </a:br>
            <a:br>
              <a:rPr lang="en-US" sz="4800">
                <a:solidFill>
                  <a:schemeClr val="bg1"/>
                </a:solidFill>
                <a:latin typeface="Halyard Display"/>
              </a:rPr>
            </a:br>
            <a:br>
              <a:rPr lang="en-US" sz="4800">
                <a:solidFill>
                  <a:schemeClr val="bg1"/>
                </a:solidFill>
                <a:latin typeface="Halyard Display"/>
              </a:rPr>
            </a:br>
            <a:br>
              <a:rPr lang="en-US" sz="4800">
                <a:solidFill>
                  <a:schemeClr val="bg1"/>
                </a:solidFill>
                <a:latin typeface="Halyard Display"/>
              </a:rPr>
            </a:br>
            <a:r>
              <a:rPr lang="en-US" sz="4800" b="1">
                <a:solidFill>
                  <a:schemeClr val="bg1"/>
                </a:solidFill>
                <a:latin typeface="Univers" panose="020B0503020202020204" pitchFamily="34" charset="0"/>
              </a:rPr>
              <a:t>Why </a:t>
            </a:r>
            <a:br>
              <a:rPr lang="en-US" sz="4800" b="1">
                <a:solidFill>
                  <a:schemeClr val="bg1"/>
                </a:solidFill>
                <a:latin typeface="Univers" panose="020B0503020202020204" pitchFamily="34" charset="0"/>
              </a:rPr>
            </a:br>
            <a:r>
              <a:rPr lang="en-US" sz="4800" b="1">
                <a:solidFill>
                  <a:schemeClr val="bg1"/>
                </a:solidFill>
                <a:latin typeface="Univers" panose="020B0503020202020204" pitchFamily="34" charset="0"/>
              </a:rPr>
              <a:t>Community Mapping Matters</a:t>
            </a:r>
          </a:p>
        </p:txBody>
      </p:sp>
      <p:sp>
        <p:nvSpPr>
          <p:cNvPr id="3" name="Content Placeholder 2">
            <a:extLst>
              <a:ext uri="{FF2B5EF4-FFF2-40B4-BE49-F238E27FC236}">
                <a16:creationId xmlns:a16="http://schemas.microsoft.com/office/drawing/2014/main" id="{EEB1212C-8F84-4E91-98C2-97DE2BA82BF9}"/>
              </a:ext>
            </a:extLst>
          </p:cNvPr>
          <p:cNvSpPr>
            <a:spLocks noGrp="1"/>
          </p:cNvSpPr>
          <p:nvPr>
            <p:ph idx="1"/>
          </p:nvPr>
        </p:nvSpPr>
        <p:spPr>
          <a:xfrm>
            <a:off x="6096000" y="876300"/>
            <a:ext cx="5219700" cy="5105400"/>
          </a:xfrm>
        </p:spPr>
        <p:txBody>
          <a:bodyPr vert="horz" lIns="91440" tIns="45720" rIns="91440" bIns="45720" rtlCol="0" anchor="t">
            <a:normAutofit/>
          </a:bodyPr>
          <a:lstStyle/>
          <a:p>
            <a:pPr>
              <a:lnSpc>
                <a:spcPct val="140000"/>
              </a:lnSpc>
            </a:pPr>
            <a:r>
              <a:rPr lang="en-US">
                <a:solidFill>
                  <a:schemeClr val="bg1"/>
                </a:solidFill>
                <a:latin typeface="Univers"/>
              </a:rPr>
              <a:t>Communities: </a:t>
            </a:r>
            <a:r>
              <a:rPr lang="en-US" b="1">
                <a:solidFill>
                  <a:schemeClr val="bg1"/>
                </a:solidFill>
                <a:latin typeface="Univers"/>
              </a:rPr>
              <a:t>building blocks </a:t>
            </a:r>
            <a:r>
              <a:rPr lang="en-US">
                <a:solidFill>
                  <a:schemeClr val="bg1"/>
                </a:solidFill>
                <a:latin typeface="Univers"/>
              </a:rPr>
              <a:t>of redistricting. </a:t>
            </a:r>
          </a:p>
          <a:p>
            <a:pPr>
              <a:lnSpc>
                <a:spcPct val="140000"/>
              </a:lnSpc>
              <a:buClr>
                <a:srgbClr val="A2B5AF"/>
              </a:buClr>
            </a:pPr>
            <a:r>
              <a:rPr lang="en-US">
                <a:solidFill>
                  <a:schemeClr val="bg1"/>
                </a:solidFill>
                <a:latin typeface="Univers"/>
              </a:rPr>
              <a:t>Compelling community stories shift narrative from politicians and parties to </a:t>
            </a:r>
            <a:r>
              <a:rPr lang="en-US" b="1">
                <a:solidFill>
                  <a:schemeClr val="bg1"/>
                </a:solidFill>
                <a:latin typeface="Univers"/>
              </a:rPr>
              <a:t>everyday people</a:t>
            </a:r>
            <a:r>
              <a:rPr lang="en-US">
                <a:solidFill>
                  <a:schemeClr val="bg1"/>
                </a:solidFill>
                <a:latin typeface="Univers"/>
              </a:rPr>
              <a:t>. </a:t>
            </a:r>
            <a:endParaRPr lang="en-US">
              <a:solidFill>
                <a:schemeClr val="bg1"/>
              </a:solidFill>
              <a:latin typeface="Univers" panose="020B0503020202020204" pitchFamily="34" charset="0"/>
            </a:endParaRPr>
          </a:p>
          <a:p>
            <a:pPr>
              <a:lnSpc>
                <a:spcPct val="140000"/>
              </a:lnSpc>
              <a:buClr>
                <a:srgbClr val="A2B5AF"/>
              </a:buClr>
            </a:pPr>
            <a:r>
              <a:rPr lang="en-US">
                <a:solidFill>
                  <a:schemeClr val="bg1"/>
                </a:solidFill>
                <a:latin typeface="Univers" panose="020B0503020202020204" pitchFamily="34" charset="0"/>
                <a:ea typeface="+mn-lt"/>
                <a:cs typeface="+mn-lt"/>
              </a:rPr>
              <a:t>Community stories are important for:</a:t>
            </a:r>
          </a:p>
          <a:p>
            <a:pPr lvl="1">
              <a:lnSpc>
                <a:spcPct val="140000"/>
              </a:lnSpc>
              <a:buClr>
                <a:srgbClr val="A2B5AF"/>
              </a:buClr>
            </a:pPr>
            <a:r>
              <a:rPr lang="en-US" sz="2000">
                <a:solidFill>
                  <a:schemeClr val="bg1"/>
                </a:solidFill>
                <a:latin typeface="Univers" panose="020B0503020202020204" pitchFamily="34" charset="0"/>
                <a:ea typeface="+mn-lt"/>
                <a:cs typeface="+mn-lt"/>
              </a:rPr>
              <a:t>The </a:t>
            </a:r>
            <a:r>
              <a:rPr lang="en-US" sz="2000" b="1">
                <a:solidFill>
                  <a:schemeClr val="bg1"/>
                </a:solidFill>
                <a:latin typeface="Univers" panose="020B0503020202020204" pitchFamily="34" charset="0"/>
                <a:ea typeface="+mn-lt"/>
                <a:cs typeface="+mn-lt"/>
              </a:rPr>
              <a:t>media</a:t>
            </a:r>
            <a:r>
              <a:rPr lang="en-US" sz="2000">
                <a:solidFill>
                  <a:schemeClr val="bg1"/>
                </a:solidFill>
                <a:latin typeface="Univers" panose="020B0503020202020204" pitchFamily="34" charset="0"/>
                <a:ea typeface="+mn-lt"/>
                <a:cs typeface="+mn-lt"/>
              </a:rPr>
              <a:t> to cover</a:t>
            </a:r>
          </a:p>
          <a:p>
            <a:pPr lvl="1">
              <a:lnSpc>
                <a:spcPct val="140000"/>
              </a:lnSpc>
              <a:buClr>
                <a:srgbClr val="A2B5AF"/>
              </a:buClr>
            </a:pPr>
            <a:r>
              <a:rPr lang="en-US" sz="2000" b="1">
                <a:solidFill>
                  <a:schemeClr val="bg1"/>
                </a:solidFill>
                <a:latin typeface="Univers" panose="020B0503020202020204" pitchFamily="34" charset="0"/>
                <a:ea typeface="+mn-lt"/>
                <a:cs typeface="+mn-lt"/>
              </a:rPr>
              <a:t>Lawmakers </a:t>
            </a:r>
            <a:r>
              <a:rPr lang="en-US" sz="2000">
                <a:solidFill>
                  <a:schemeClr val="bg1"/>
                </a:solidFill>
                <a:latin typeface="Univers" panose="020B0503020202020204" pitchFamily="34" charset="0"/>
                <a:ea typeface="+mn-lt"/>
                <a:cs typeface="+mn-lt"/>
              </a:rPr>
              <a:t>or </a:t>
            </a:r>
            <a:r>
              <a:rPr lang="en-US" sz="2000" b="1">
                <a:solidFill>
                  <a:schemeClr val="bg1"/>
                </a:solidFill>
                <a:latin typeface="Univers" panose="020B0503020202020204" pitchFamily="34" charset="0"/>
                <a:ea typeface="+mn-lt"/>
                <a:cs typeface="+mn-lt"/>
              </a:rPr>
              <a:t>commissioners </a:t>
            </a:r>
            <a:r>
              <a:rPr lang="en-US" sz="2000">
                <a:solidFill>
                  <a:schemeClr val="bg1"/>
                </a:solidFill>
                <a:latin typeface="Univers" panose="020B0503020202020204" pitchFamily="34" charset="0"/>
                <a:ea typeface="+mn-lt"/>
                <a:cs typeface="+mn-lt"/>
              </a:rPr>
              <a:t>who are drawing maps to hear</a:t>
            </a:r>
          </a:p>
          <a:p>
            <a:pPr lvl="1">
              <a:lnSpc>
                <a:spcPct val="140000"/>
              </a:lnSpc>
              <a:buClr>
                <a:srgbClr val="A2B5AF"/>
              </a:buClr>
            </a:pPr>
            <a:r>
              <a:rPr lang="en-US" sz="2000">
                <a:solidFill>
                  <a:schemeClr val="bg1"/>
                </a:solidFill>
                <a:latin typeface="Univers" panose="020B0503020202020204" pitchFamily="34" charset="0"/>
                <a:ea typeface="+mn-lt"/>
                <a:cs typeface="+mn-lt"/>
              </a:rPr>
              <a:t>For </a:t>
            </a:r>
            <a:r>
              <a:rPr lang="en-US" sz="2000" b="1">
                <a:solidFill>
                  <a:schemeClr val="bg1"/>
                </a:solidFill>
                <a:latin typeface="Univers" panose="020B0503020202020204" pitchFamily="34" charset="0"/>
                <a:ea typeface="+mn-lt"/>
                <a:cs typeface="+mn-lt"/>
              </a:rPr>
              <a:t>courts</a:t>
            </a:r>
            <a:r>
              <a:rPr lang="en-US" sz="2000">
                <a:solidFill>
                  <a:schemeClr val="bg1"/>
                </a:solidFill>
                <a:latin typeface="Univers" panose="020B0503020202020204" pitchFamily="34" charset="0"/>
                <a:ea typeface="+mn-lt"/>
                <a:cs typeface="+mn-lt"/>
              </a:rPr>
              <a:t> to consider</a:t>
            </a:r>
          </a:p>
        </p:txBody>
      </p:sp>
      <p:pic>
        <p:nvPicPr>
          <p:cNvPr id="8" name="Picture 7" descr="Diagram&#10;&#10;Description automatically generated">
            <a:extLst>
              <a:ext uri="{FF2B5EF4-FFF2-40B4-BE49-F238E27FC236}">
                <a16:creationId xmlns:a16="http://schemas.microsoft.com/office/drawing/2014/main" id="{8F50C35A-9AC4-485A-8235-8C21BAD727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110" y="876300"/>
            <a:ext cx="3116370" cy="2177104"/>
          </a:xfrm>
          <a:prstGeom prst="rect">
            <a:avLst/>
          </a:prstGeom>
        </p:spPr>
      </p:pic>
      <p:pic>
        <p:nvPicPr>
          <p:cNvPr id="9" name="Picture 7">
            <a:extLst>
              <a:ext uri="{FF2B5EF4-FFF2-40B4-BE49-F238E27FC236}">
                <a16:creationId xmlns:a16="http://schemas.microsoft.com/office/drawing/2014/main" id="{01670DFA-2AF1-438E-91D6-361DE2B93236}"/>
              </a:ext>
            </a:extLst>
          </p:cNvPr>
          <p:cNvPicPr>
            <a:picLocks noChangeAspect="1"/>
          </p:cNvPicPr>
          <p:nvPr/>
        </p:nvPicPr>
        <p:blipFill rotWithShape="1">
          <a:blip r:embed="rId5"/>
          <a:srcRect l="-1356" r="-339" b="40000"/>
          <a:stretch/>
        </p:blipFill>
        <p:spPr>
          <a:xfrm>
            <a:off x="10266276" y="6485918"/>
            <a:ext cx="1769481" cy="264555"/>
          </a:xfrm>
          <a:prstGeom prst="rect">
            <a:avLst/>
          </a:prstGeom>
        </p:spPr>
      </p:pic>
      <p:sp>
        <p:nvSpPr>
          <p:cNvPr id="11" name="TextBox 10">
            <a:extLst>
              <a:ext uri="{FF2B5EF4-FFF2-40B4-BE49-F238E27FC236}">
                <a16:creationId xmlns:a16="http://schemas.microsoft.com/office/drawing/2014/main" id="{796A6155-7925-43AD-9150-A949C442695E}"/>
              </a:ext>
            </a:extLst>
          </p:cNvPr>
          <p:cNvSpPr txBox="1"/>
          <p:nvPr/>
        </p:nvSpPr>
        <p:spPr>
          <a:xfrm>
            <a:off x="10853720" y="6267092"/>
            <a:ext cx="1236680" cy="286232"/>
          </a:xfrm>
          <a:prstGeom prst="rect">
            <a:avLst/>
          </a:prstGeom>
          <a:noFill/>
        </p:spPr>
        <p:txBody>
          <a:bodyPr wrap="square" rtlCol="0">
            <a:spAutoFit/>
          </a:bodyPr>
          <a:lstStyle/>
          <a:p>
            <a:pPr algn="r">
              <a:lnSpc>
                <a:spcPct val="90000"/>
              </a:lnSpc>
            </a:pPr>
            <a:r>
              <a:rPr lang="en-US" sz="1400">
                <a:solidFill>
                  <a:srgbClr val="BBEE9E"/>
                </a:solidFill>
                <a:latin typeface="Univers Condensed" panose="020B0503020202020204" pitchFamily="34" charset="0"/>
              </a:rPr>
              <a:t>Created by </a:t>
            </a:r>
          </a:p>
        </p:txBody>
      </p:sp>
    </p:spTree>
    <p:extLst>
      <p:ext uri="{BB962C8B-B14F-4D97-AF65-F5344CB8AC3E}">
        <p14:creationId xmlns:p14="http://schemas.microsoft.com/office/powerpoint/2010/main" val="27784725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2fab460-b7af-426f-a923-c3a19893cc1e">
      <UserInfo>
        <DisplayName>SharingLinks.86d3632a-0b8d-4add-9009-03d929e44884.OrganizationEdit.9181d217-2489-4a27-bc70-df8dcb4b042a</DisplayName>
        <AccountId>17</AccountId>
        <AccountType/>
      </UserInfo>
      <UserInfo>
        <DisplayName>Suzanne Almeida</DisplayName>
        <AccountId>13</AccountId>
        <AccountType/>
      </UserInfo>
      <UserInfo>
        <DisplayName>Alexandra Leal Silva</DisplayName>
        <AccountId>955</AccountId>
        <AccountType/>
      </UserInfo>
      <UserInfo>
        <DisplayName>Dan Vicuna</DisplayName>
        <AccountId>6</AccountId>
        <AccountType/>
      </UserInfo>
      <UserInfo>
        <DisplayName>Quentin Turner</DisplayName>
        <AccountId>874</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E76BF1925B0724892DF8A563C59A3B3" ma:contentTypeVersion="12" ma:contentTypeDescription="Create a new document." ma:contentTypeScope="" ma:versionID="2dbdab20be61cca4e1ae5decd753b2d9">
  <xsd:schema xmlns:xsd="http://www.w3.org/2001/XMLSchema" xmlns:xs="http://www.w3.org/2001/XMLSchema" xmlns:p="http://schemas.microsoft.com/office/2006/metadata/properties" xmlns:ns2="44107751-9086-40a1-9789-feb1ce683737" xmlns:ns3="72fab460-b7af-426f-a923-c3a19893cc1e" targetNamespace="http://schemas.microsoft.com/office/2006/metadata/properties" ma:root="true" ma:fieldsID="4a6733b0c16ac13c2b1a7ccda767baf4" ns2:_="" ns3:_="">
    <xsd:import namespace="44107751-9086-40a1-9789-feb1ce683737"/>
    <xsd:import namespace="72fab460-b7af-426f-a923-c3a19893cc1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107751-9086-40a1-9789-feb1ce6837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2fab460-b7af-426f-a923-c3a19893cc1e"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326FBE4-6288-4C27-9CC9-B8A4386A9BBF}">
  <ds:schemaRefs>
    <ds:schemaRef ds:uri="44107751-9086-40a1-9789-feb1ce683737"/>
    <ds:schemaRef ds:uri="72fab460-b7af-426f-a923-c3a19893cc1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19D5F66-171F-468A-B384-AE1476CA2CDB}">
  <ds:schemaRefs>
    <ds:schemaRef ds:uri="44107751-9086-40a1-9789-feb1ce683737"/>
    <ds:schemaRef ds:uri="72fab460-b7af-426f-a923-c3a19893cc1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BB15C2C-F94A-4433-A447-04575CAEB7A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Ion</Template>
  <TotalTime>6</TotalTime>
  <Words>3324</Words>
  <Application>Microsoft Office PowerPoint</Application>
  <PresentationFormat>Widescreen</PresentationFormat>
  <Paragraphs>239</Paragraphs>
  <Slides>17</Slides>
  <Notes>17</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17</vt:i4>
      </vt:variant>
    </vt:vector>
  </HeadingPairs>
  <TitlesOfParts>
    <vt:vector size="32" baseType="lpstr">
      <vt:lpstr>Arial</vt:lpstr>
      <vt:lpstr>Arial Narrow</vt:lpstr>
      <vt:lpstr>Calibri</vt:lpstr>
      <vt:lpstr>Century Gothic</vt:lpstr>
      <vt:lpstr>Comic Sans MS</vt:lpstr>
      <vt:lpstr>Halyard Display</vt:lpstr>
      <vt:lpstr>Nunito</vt:lpstr>
      <vt:lpstr>Nunito Light</vt:lpstr>
      <vt:lpstr>Symbol</vt:lpstr>
      <vt:lpstr>Univers</vt:lpstr>
      <vt:lpstr>Univers Condensed</vt:lpstr>
      <vt:lpstr>Univers Condensed Light</vt:lpstr>
      <vt:lpstr>Univers Light</vt:lpstr>
      <vt:lpstr>Wingdings 3</vt:lpstr>
      <vt:lpstr>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Why  Community Mapping Matters</vt:lpstr>
      <vt:lpstr>A Role for Everyone </vt:lpstr>
      <vt:lpstr>PowerPoint Presentation</vt:lpstr>
      <vt:lpstr>PowerPoint Presentation</vt:lpstr>
      <vt:lpstr>PowerPoint Presentation</vt:lpstr>
      <vt:lpstr>PowerPoint Presentation</vt:lpstr>
      <vt:lpstr>How to describe your Community</vt:lpstr>
      <vt:lpstr>How to describe your Community</vt:lpstr>
      <vt:lpstr>How to describe your Community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Kathay Feng</dc:creator>
  <cp:lastModifiedBy>Kathay Feng</cp:lastModifiedBy>
  <cp:revision>1</cp:revision>
  <dcterms:created xsi:type="dcterms:W3CDTF">2021-02-17T22:54:28Z</dcterms:created>
  <dcterms:modified xsi:type="dcterms:W3CDTF">2021-04-28T21:42:14Z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0x010100BE76BF1925B0724892DF8A563C59A3B3</vt:lpwstr>
  </property>
</Properties>
</file>