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76" r:id="rId5"/>
    <p:sldId id="266" r:id="rId6"/>
    <p:sldId id="277" r:id="rId7"/>
    <p:sldId id="283" r:id="rId8"/>
    <p:sldId id="275" r:id="rId9"/>
    <p:sldId id="268" r:id="rId10"/>
    <p:sldId id="269" r:id="rId11"/>
    <p:sldId id="270" r:id="rId12"/>
    <p:sldId id="273" r:id="rId13"/>
    <p:sldId id="285" r:id="rId14"/>
    <p:sldId id="286" r:id="rId15"/>
    <p:sldId id="274" r:id="rId16"/>
    <p:sldId id="288" r:id="rId17"/>
    <p:sldId id="287" r:id="rId18"/>
    <p:sldId id="264" r:id="rId19"/>
    <p:sldId id="263" r:id="rId20"/>
    <p:sldId id="257" r:id="rId21"/>
    <p:sldId id="258" r:id="rId22"/>
    <p:sldId id="282"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Chin" initials="JC" lastIdx="1" clrIdx="0">
    <p:extLst>
      <p:ext uri="{19B8F6BF-5375-455C-9EA6-DF929625EA0E}">
        <p15:presenceInfo xmlns:p15="http://schemas.microsoft.com/office/powerpoint/2012/main" userId="S::jchin@latinojustice.org::b4e93a55-153d-474d-ad37-ea5ad6848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7"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sorterViewPr>
    <p:cViewPr>
      <p:scale>
        <a:sx n="50" d="100"/>
        <a:sy n="50" d="100"/>
      </p:scale>
      <p:origin x="0" y="-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59930-57D4-43AF-AF2E-3152EECB4040}"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66EDB-35E1-464C-BDF0-CEA3A3AEFFAC}" type="slidenum">
              <a:rPr lang="en-US" smtClean="0"/>
              <a:t>‹#›</a:t>
            </a:fld>
            <a:endParaRPr lang="en-US"/>
          </a:p>
        </p:txBody>
      </p:sp>
    </p:spTree>
    <p:extLst>
      <p:ext uri="{BB962C8B-B14F-4D97-AF65-F5344CB8AC3E}">
        <p14:creationId xmlns:p14="http://schemas.microsoft.com/office/powerpoint/2010/main" val="218198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3c5b3e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77800" lvl="0" indent="-114300" algn="l" rtl="0">
              <a:spcBef>
                <a:spcPts val="0"/>
              </a:spcBef>
              <a:spcAft>
                <a:spcPts val="0"/>
              </a:spcAft>
              <a:buClr>
                <a:schemeClr val="dk1"/>
              </a:buClr>
              <a:buSzPts val="1200"/>
              <a:buChar char="•"/>
            </a:pPr>
            <a:endParaRPr sz="1200" dirty="0"/>
          </a:p>
        </p:txBody>
      </p:sp>
      <p:sp>
        <p:nvSpPr>
          <p:cNvPr id="135" name="Google Shape;135;g35e3c5b3e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05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3c5b3e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77800" lvl="0" indent="-114300" algn="l" rtl="0">
              <a:spcBef>
                <a:spcPts val="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Main parts of a VR program-Ariel</a:t>
            </a:r>
            <a:endParaRPr sz="1200">
              <a:solidFill>
                <a:schemeClr val="dk1"/>
              </a:solidFill>
              <a:latin typeface="Calibri"/>
              <a:ea typeface="Calibri"/>
              <a:cs typeface="Calibri"/>
              <a:sym typeface="Calibri"/>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Setting up clipboard/materials-Ariel</a:t>
            </a:r>
            <a:endParaRPr sz="1200">
              <a:solidFill>
                <a:schemeClr val="dk1"/>
              </a:solidFill>
              <a:latin typeface="Calibri"/>
              <a:ea typeface="Calibri"/>
              <a:cs typeface="Calibri"/>
              <a:sym typeface="Calibri"/>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The rap-Amy</a:t>
            </a:r>
            <a:endParaRPr sz="1200">
              <a:solidFill>
                <a:schemeClr val="dk1"/>
              </a:solidFill>
              <a:latin typeface="Calibri"/>
              <a:ea typeface="Calibri"/>
              <a:cs typeface="Calibri"/>
              <a:sym typeface="Calibri"/>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Overcoming objections-Amy</a:t>
            </a:r>
            <a:endParaRPr sz="1200">
              <a:solidFill>
                <a:schemeClr val="dk1"/>
              </a:solidFill>
              <a:latin typeface="Calibri"/>
              <a:ea typeface="Calibri"/>
              <a:cs typeface="Calibri"/>
              <a:sym typeface="Calibri"/>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ROLEPLAY-Amy and Ariel</a:t>
            </a:r>
            <a:endParaRPr sz="1200">
              <a:solidFill>
                <a:schemeClr val="dk1"/>
              </a:solidFill>
              <a:latin typeface="Calibri"/>
              <a:ea typeface="Calibri"/>
              <a:cs typeface="Calibri"/>
              <a:sym typeface="Calibri"/>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Understanding the Numbers-Amy</a:t>
            </a:r>
            <a:endParaRPr sz="1200">
              <a:solidFill>
                <a:schemeClr val="dk1"/>
              </a:solidFill>
              <a:latin typeface="Century Gothic"/>
              <a:ea typeface="Century Gothic"/>
              <a:cs typeface="Century Gothic"/>
              <a:sym typeface="Century Gothic"/>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Pitfalls-Ariel</a:t>
            </a:r>
            <a:endParaRPr sz="1200">
              <a:solidFill>
                <a:schemeClr val="dk1"/>
              </a:solidFill>
              <a:latin typeface="Calibri"/>
              <a:ea typeface="Calibri"/>
              <a:cs typeface="Calibri"/>
              <a:sym typeface="Calibri"/>
            </a:endParaRPr>
          </a:p>
          <a:p>
            <a:pPr marL="177800" lvl="0" indent="-114300" algn="l" rtl="0">
              <a:spcBef>
                <a:spcPts val="1200"/>
              </a:spcBef>
              <a:spcAft>
                <a:spcPts val="0"/>
              </a:spcAft>
              <a:buClr>
                <a:schemeClr val="dk1"/>
              </a:buClr>
              <a:buSzPts val="1200"/>
              <a:buChar char="•"/>
            </a:pPr>
            <a:r>
              <a:rPr lang="en" sz="1200">
                <a:solidFill>
                  <a:schemeClr val="dk1"/>
                </a:solidFill>
                <a:latin typeface="Century Gothic"/>
                <a:ea typeface="Century Gothic"/>
                <a:cs typeface="Century Gothic"/>
                <a:sym typeface="Century Gothic"/>
              </a:rPr>
              <a:t>De-escalation-Ariel</a:t>
            </a:r>
            <a:endParaRPr sz="1200"/>
          </a:p>
        </p:txBody>
      </p:sp>
      <p:sp>
        <p:nvSpPr>
          <p:cNvPr id="135" name="Google Shape;135;g35e3c5b3e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16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3c5b3e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77800" lvl="0" indent="-114300" algn="l" rtl="0">
              <a:spcBef>
                <a:spcPts val="0"/>
              </a:spcBef>
              <a:spcAft>
                <a:spcPts val="0"/>
              </a:spcAft>
              <a:buClr>
                <a:schemeClr val="dk1"/>
              </a:buClr>
              <a:buSzPts val="1200"/>
              <a:buChar char="•"/>
            </a:pPr>
            <a:endParaRPr sz="1200" dirty="0"/>
          </a:p>
        </p:txBody>
      </p:sp>
      <p:sp>
        <p:nvSpPr>
          <p:cNvPr id="135" name="Google Shape;135;g35e3c5b3e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03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3c5b3e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77800" lvl="0" indent="-114300" algn="l" rtl="0">
              <a:spcBef>
                <a:spcPts val="0"/>
              </a:spcBef>
              <a:spcAft>
                <a:spcPts val="0"/>
              </a:spcAft>
              <a:buClr>
                <a:schemeClr val="dk1"/>
              </a:buClr>
              <a:buSzPts val="1200"/>
              <a:buChar char="•"/>
            </a:pPr>
            <a:endParaRPr sz="1200" dirty="0"/>
          </a:p>
        </p:txBody>
      </p:sp>
      <p:sp>
        <p:nvSpPr>
          <p:cNvPr id="135" name="Google Shape;135;g35e3c5b3e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505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20</a:t>
            </a:fld>
            <a:endParaRPr lang="en-US"/>
          </a:p>
        </p:txBody>
      </p:sp>
    </p:spTree>
    <p:extLst>
      <p:ext uri="{BB962C8B-B14F-4D97-AF65-F5344CB8AC3E}">
        <p14:creationId xmlns:p14="http://schemas.microsoft.com/office/powerpoint/2010/main" val="179744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21</a:t>
            </a:fld>
            <a:endParaRPr lang="en-US"/>
          </a:p>
        </p:txBody>
      </p:sp>
    </p:spTree>
    <p:extLst>
      <p:ext uri="{BB962C8B-B14F-4D97-AF65-F5344CB8AC3E}">
        <p14:creationId xmlns:p14="http://schemas.microsoft.com/office/powerpoint/2010/main" val="63304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22</a:t>
            </a:fld>
            <a:endParaRPr lang="en-US"/>
          </a:p>
        </p:txBody>
      </p:sp>
    </p:spTree>
    <p:extLst>
      <p:ext uri="{BB962C8B-B14F-4D97-AF65-F5344CB8AC3E}">
        <p14:creationId xmlns:p14="http://schemas.microsoft.com/office/powerpoint/2010/main" val="3365851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23</a:t>
            </a:fld>
            <a:endParaRPr lang="en-US"/>
          </a:p>
        </p:txBody>
      </p:sp>
    </p:spTree>
    <p:extLst>
      <p:ext uri="{BB962C8B-B14F-4D97-AF65-F5344CB8AC3E}">
        <p14:creationId xmlns:p14="http://schemas.microsoft.com/office/powerpoint/2010/main" val="75599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3c5b3e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77800" lvl="0" indent="-114300" algn="l" rtl="0">
              <a:spcBef>
                <a:spcPts val="0"/>
              </a:spcBef>
              <a:spcAft>
                <a:spcPts val="0"/>
              </a:spcAft>
              <a:buClr>
                <a:schemeClr val="dk1"/>
              </a:buClr>
              <a:buSzPts val="1200"/>
              <a:buChar char="•"/>
            </a:pPr>
            <a:endParaRPr sz="1200" dirty="0"/>
          </a:p>
        </p:txBody>
      </p:sp>
      <p:sp>
        <p:nvSpPr>
          <p:cNvPr id="135" name="Google Shape;135;g35e3c5b3e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82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7</a:t>
            </a:fld>
            <a:endParaRPr lang="en-US"/>
          </a:p>
        </p:txBody>
      </p:sp>
    </p:spTree>
    <p:extLst>
      <p:ext uri="{BB962C8B-B14F-4D97-AF65-F5344CB8AC3E}">
        <p14:creationId xmlns:p14="http://schemas.microsoft.com/office/powerpoint/2010/main" val="310623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8</a:t>
            </a:fld>
            <a:endParaRPr lang="en-US"/>
          </a:p>
        </p:txBody>
      </p:sp>
    </p:spTree>
    <p:extLst>
      <p:ext uri="{BB962C8B-B14F-4D97-AF65-F5344CB8AC3E}">
        <p14:creationId xmlns:p14="http://schemas.microsoft.com/office/powerpoint/2010/main" val="176341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9</a:t>
            </a:fld>
            <a:endParaRPr lang="en-US"/>
          </a:p>
        </p:txBody>
      </p:sp>
    </p:spTree>
    <p:extLst>
      <p:ext uri="{BB962C8B-B14F-4D97-AF65-F5344CB8AC3E}">
        <p14:creationId xmlns:p14="http://schemas.microsoft.com/office/powerpoint/2010/main" val="504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10</a:t>
            </a:fld>
            <a:endParaRPr lang="en-US"/>
          </a:p>
        </p:txBody>
      </p:sp>
    </p:spTree>
    <p:extLst>
      <p:ext uri="{BB962C8B-B14F-4D97-AF65-F5344CB8AC3E}">
        <p14:creationId xmlns:p14="http://schemas.microsoft.com/office/powerpoint/2010/main" val="115388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11</a:t>
            </a:fld>
            <a:endParaRPr lang="en-US"/>
          </a:p>
        </p:txBody>
      </p:sp>
    </p:spTree>
    <p:extLst>
      <p:ext uri="{BB962C8B-B14F-4D97-AF65-F5344CB8AC3E}">
        <p14:creationId xmlns:p14="http://schemas.microsoft.com/office/powerpoint/2010/main" val="43883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7DD-F487-4618-AEB9-3258A762B07A}" type="slidenum">
              <a:rPr lang="en-US" smtClean="0"/>
              <a:t>12</a:t>
            </a:fld>
            <a:endParaRPr lang="en-US"/>
          </a:p>
        </p:txBody>
      </p:sp>
    </p:spTree>
    <p:extLst>
      <p:ext uri="{BB962C8B-B14F-4D97-AF65-F5344CB8AC3E}">
        <p14:creationId xmlns:p14="http://schemas.microsoft.com/office/powerpoint/2010/main" val="293624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3c5b3e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77800" lvl="0" indent="-114300" algn="l" rtl="0">
              <a:spcBef>
                <a:spcPts val="0"/>
              </a:spcBef>
              <a:spcAft>
                <a:spcPts val="0"/>
              </a:spcAft>
              <a:buClr>
                <a:schemeClr val="dk1"/>
              </a:buClr>
              <a:buSzPts val="1200"/>
              <a:buChar char="•"/>
            </a:pPr>
            <a:r>
              <a:rPr lang="en-US" sz="1200" b="1" dirty="0"/>
              <a:t>Arizon</a:t>
            </a:r>
            <a:r>
              <a:rPr lang="en-US" sz="1200" b="1" baseline="0" dirty="0"/>
              <a:t>a - District 3</a:t>
            </a:r>
            <a:endParaRPr sz="1200" b="1" dirty="0"/>
          </a:p>
        </p:txBody>
      </p:sp>
      <p:sp>
        <p:nvSpPr>
          <p:cNvPr id="135" name="Google Shape;135;g35e3c5b3e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68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A1ED-16C2-458A-875D-4535D396E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3BB2-5E65-4859-BA10-AB039887B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2B1F70-7FDE-47A6-A600-15FE6BEFD93A}"/>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5" name="Footer Placeholder 4">
            <a:extLst>
              <a:ext uri="{FF2B5EF4-FFF2-40B4-BE49-F238E27FC236}">
                <a16:creationId xmlns:a16="http://schemas.microsoft.com/office/drawing/2014/main" id="{AD7D7DFA-EC0B-48D8-AF7F-FF7158A41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FBA9B-8590-40CC-BD9E-A35AD1C1731A}"/>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204208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F354-D661-4062-9017-888D11C67A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2BB70-54AA-4795-9A2F-CB063F9E77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6D33C-C692-46BE-B33C-67499E8C1D02}"/>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5" name="Footer Placeholder 4">
            <a:extLst>
              <a:ext uri="{FF2B5EF4-FFF2-40B4-BE49-F238E27FC236}">
                <a16:creationId xmlns:a16="http://schemas.microsoft.com/office/drawing/2014/main" id="{D2A25C74-A2F9-4053-8374-49C6ACFA4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3D741-0005-42F5-B92C-C041CAC73372}"/>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113835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CE7D-A1EB-4711-BB93-452A2C7D4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FBFD8-D985-44EE-BF72-718CE50B20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F9761-9260-4CB7-90F7-DBD10DC1E68B}"/>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5" name="Footer Placeholder 4">
            <a:extLst>
              <a:ext uri="{FF2B5EF4-FFF2-40B4-BE49-F238E27FC236}">
                <a16:creationId xmlns:a16="http://schemas.microsoft.com/office/drawing/2014/main" id="{33C375F9-42BA-45C4-AA3B-F44A7C8C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D244E-9D1D-43FB-BA26-CF0312AEB3B7}"/>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38419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E4B7-23E2-4C5C-9DEF-99B71DB85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129A5A-F71A-4A41-A957-D0FD0BCAF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D4791-281C-4217-8AEE-2B64161A9FD5}"/>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5" name="Footer Placeholder 4">
            <a:extLst>
              <a:ext uri="{FF2B5EF4-FFF2-40B4-BE49-F238E27FC236}">
                <a16:creationId xmlns:a16="http://schemas.microsoft.com/office/drawing/2014/main" id="{2AC7243F-4AF6-4772-B1D5-4A07A69CF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1E4C8-D5BD-4A1C-BB3F-00A952132391}"/>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291121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C704-57BC-4734-9DB5-C0445A2058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5DD097-01A3-4843-B4D7-CC56879BBB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79E70E-8568-4213-BDC0-D5212C60B5D6}"/>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5" name="Footer Placeholder 4">
            <a:extLst>
              <a:ext uri="{FF2B5EF4-FFF2-40B4-BE49-F238E27FC236}">
                <a16:creationId xmlns:a16="http://schemas.microsoft.com/office/drawing/2014/main" id="{64C0E7BB-043B-4EBC-99D2-E5724E91A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024B5-4752-44C9-8FBE-39C18686C286}"/>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135337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E943-FBA7-40C0-90D9-97CF54DEE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8B041-A592-4F36-80E9-5027BFEC7E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DE998-17E9-4E02-AE05-EDB11C18BE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0221AD-CF95-41AB-BDA5-D30F0281A59D}"/>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6" name="Footer Placeholder 5">
            <a:extLst>
              <a:ext uri="{FF2B5EF4-FFF2-40B4-BE49-F238E27FC236}">
                <a16:creationId xmlns:a16="http://schemas.microsoft.com/office/drawing/2014/main" id="{61D156A2-75F1-4A63-8C0F-7038C7ACF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A4323-D122-4E86-9B55-700E8B4F0F18}"/>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84409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A5B3-95E1-42A2-8D01-5CE33BDA09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3137C-5E44-492D-8695-A5F416658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7CC166-7DF8-48C2-994D-9652E066D4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60A14-07D6-4BAA-9A5A-F9FA768AF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AD8536-0A60-4EFF-8823-F1328653FF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C219C-49ED-4766-A65B-4159C50C140C}"/>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8" name="Footer Placeholder 7">
            <a:extLst>
              <a:ext uri="{FF2B5EF4-FFF2-40B4-BE49-F238E27FC236}">
                <a16:creationId xmlns:a16="http://schemas.microsoft.com/office/drawing/2014/main" id="{310AA585-68F9-45CE-B36E-305DFB7D2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B78F7-68F8-458A-947F-311C3725D945}"/>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278381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F9DF-E46A-470F-8A7A-8B9693BE91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FC3E-F88F-48F7-80A5-CAA40746B561}"/>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4" name="Footer Placeholder 3">
            <a:extLst>
              <a:ext uri="{FF2B5EF4-FFF2-40B4-BE49-F238E27FC236}">
                <a16:creationId xmlns:a16="http://schemas.microsoft.com/office/drawing/2014/main" id="{5BAF06E3-76F3-4044-8D33-11676B11F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E4244-6639-4531-873E-8398E3ABC62F}"/>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155172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28B41-121D-4E5A-8061-3D7597DACE77}"/>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3" name="Footer Placeholder 2">
            <a:extLst>
              <a:ext uri="{FF2B5EF4-FFF2-40B4-BE49-F238E27FC236}">
                <a16:creationId xmlns:a16="http://schemas.microsoft.com/office/drawing/2014/main" id="{1EB15A21-D929-4AB3-9366-BAC48B93D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4204F-7D3A-426D-AAAE-3208410DDF4B}"/>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139111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29A6-29B1-4B4F-AEBF-8935627B1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F5A19-D42F-47B4-BFD4-DA78BAFF9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8BA688-DB62-4E5C-9333-4B4E8494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DF9D9C-A728-4614-B12D-D742FCBF3A71}"/>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6" name="Footer Placeholder 5">
            <a:extLst>
              <a:ext uri="{FF2B5EF4-FFF2-40B4-BE49-F238E27FC236}">
                <a16:creationId xmlns:a16="http://schemas.microsoft.com/office/drawing/2014/main" id="{8D30EE37-94E6-4C55-BBF1-905F87A7A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7A609-6D36-4556-AA4E-4A56EAABF90D}"/>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175924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4BB9-60D8-4561-A64C-3CE0FE380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6AA2F-1B20-4413-A005-5EA02EE60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7E0C7B-878C-4E63-8D37-5C91EFE4A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E0A9EB-1A23-4FBD-B3E8-74D77C1E407D}"/>
              </a:ext>
            </a:extLst>
          </p:cNvPr>
          <p:cNvSpPr>
            <a:spLocks noGrp="1"/>
          </p:cNvSpPr>
          <p:nvPr>
            <p:ph type="dt" sz="half" idx="10"/>
          </p:nvPr>
        </p:nvSpPr>
        <p:spPr/>
        <p:txBody>
          <a:bodyPr/>
          <a:lstStyle/>
          <a:p>
            <a:fld id="{091DD107-9426-44F4-9FEF-8353AFE8003E}" type="datetimeFigureOut">
              <a:rPr lang="en-US" smtClean="0"/>
              <a:t>4/29/2021</a:t>
            </a:fld>
            <a:endParaRPr lang="en-US"/>
          </a:p>
        </p:txBody>
      </p:sp>
      <p:sp>
        <p:nvSpPr>
          <p:cNvPr id="6" name="Footer Placeholder 5">
            <a:extLst>
              <a:ext uri="{FF2B5EF4-FFF2-40B4-BE49-F238E27FC236}">
                <a16:creationId xmlns:a16="http://schemas.microsoft.com/office/drawing/2014/main" id="{C819F1B0-EAD4-4D25-B724-BE38B4AEA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FF35B-ADF7-474A-957D-9D4AD014B6EF}"/>
              </a:ext>
            </a:extLst>
          </p:cNvPr>
          <p:cNvSpPr>
            <a:spLocks noGrp="1"/>
          </p:cNvSpPr>
          <p:nvPr>
            <p:ph type="sldNum" sz="quarter" idx="12"/>
          </p:nvPr>
        </p:nvSpPr>
        <p:spPr/>
        <p:txBody>
          <a:bodyPr/>
          <a:lstStyle/>
          <a:p>
            <a:fld id="{FA04D332-4D50-4B0F-B7AA-92CD82CF0FD8}" type="slidenum">
              <a:rPr lang="en-US" smtClean="0"/>
              <a:t>‹#›</a:t>
            </a:fld>
            <a:endParaRPr lang="en-US"/>
          </a:p>
        </p:txBody>
      </p:sp>
    </p:spTree>
    <p:extLst>
      <p:ext uri="{BB962C8B-B14F-4D97-AF65-F5344CB8AC3E}">
        <p14:creationId xmlns:p14="http://schemas.microsoft.com/office/powerpoint/2010/main" val="138324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FA7B1-356E-4525-A041-CA0D4C808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9558FB-FDDE-48AD-A1C5-B15B6EBEB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9264A-E0CF-46EC-BA17-1729BF1AE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DD107-9426-44F4-9FEF-8353AFE8003E}" type="datetimeFigureOut">
              <a:rPr lang="en-US" smtClean="0"/>
              <a:t>4/29/2021</a:t>
            </a:fld>
            <a:endParaRPr lang="en-US"/>
          </a:p>
        </p:txBody>
      </p:sp>
      <p:sp>
        <p:nvSpPr>
          <p:cNvPr id="5" name="Footer Placeholder 4">
            <a:extLst>
              <a:ext uri="{FF2B5EF4-FFF2-40B4-BE49-F238E27FC236}">
                <a16:creationId xmlns:a16="http://schemas.microsoft.com/office/drawing/2014/main" id="{A09C0193-DC51-4908-85BD-4F8A51C95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42D84-0377-41C5-8D7C-A0351B47F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332-4D50-4B0F-B7AA-92CD82CF0FD8}" type="slidenum">
              <a:rPr lang="en-US" smtClean="0"/>
              <a:t>‹#›</a:t>
            </a:fld>
            <a:endParaRPr lang="en-US"/>
          </a:p>
        </p:txBody>
      </p:sp>
    </p:spTree>
    <p:extLst>
      <p:ext uri="{BB962C8B-B14F-4D97-AF65-F5344CB8AC3E}">
        <p14:creationId xmlns:p14="http://schemas.microsoft.com/office/powerpoint/2010/main" val="332594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ballotpedia.org/Arizona%27s_3rd_Congressional_District#cite_note-2" TargetMode="External"/><Relationship Id="rId4" Type="http://schemas.openxmlformats.org/officeDocument/2006/relationships/hyperlink" Target="https://ballotpedia.org/Arizona%27s_3rd_Congressional_District#cite_note-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6" name="Rectangle 5"/>
          <p:cNvSpPr/>
          <p:nvPr/>
        </p:nvSpPr>
        <p:spPr>
          <a:xfrm>
            <a:off x="113575" y="593565"/>
            <a:ext cx="5448928" cy="2369880"/>
          </a:xfrm>
          <a:prstGeom prst="rect">
            <a:avLst/>
          </a:prstGeom>
        </p:spPr>
        <p:txBody>
          <a:bodyPr wrap="none">
            <a:spAutoFit/>
          </a:bodyPr>
          <a:lstStyle/>
          <a:p>
            <a:pPr marL="6350" indent="0" algn="ctr">
              <a:lnSpc>
                <a:spcPct val="100000"/>
              </a:lnSpc>
              <a:spcBef>
                <a:spcPts val="0"/>
              </a:spcBef>
              <a:buClr>
                <a:schemeClr val="dk1"/>
              </a:buClr>
              <a:buSzPts val="2100"/>
              <a:buNone/>
            </a:pPr>
            <a:r>
              <a:rPr lang="en" sz="4000" b="1" dirty="0">
                <a:solidFill>
                  <a:srgbClr val="FFC000"/>
                </a:solidFill>
                <a:latin typeface="Univers" panose="020B0503020202020204" pitchFamily="34" charset="0"/>
                <a:ea typeface="Century Gothic"/>
                <a:cs typeface="Century Gothic"/>
                <a:sym typeface="Century Gothic"/>
              </a:rPr>
              <a:t>REDISTRICTING:</a:t>
            </a:r>
          </a:p>
          <a:p>
            <a:pPr marL="6350" indent="0" algn="ctr">
              <a:lnSpc>
                <a:spcPct val="100000"/>
              </a:lnSpc>
              <a:spcBef>
                <a:spcPts val="0"/>
              </a:spcBef>
              <a:buClr>
                <a:schemeClr val="dk1"/>
              </a:buClr>
              <a:buSzPts val="2100"/>
              <a:buNone/>
            </a:pPr>
            <a:r>
              <a:rPr lang="en" sz="3600" b="1" i="1" dirty="0">
                <a:solidFill>
                  <a:schemeClr val="bg1">
                    <a:lumMod val="65000"/>
                  </a:schemeClr>
                </a:solidFill>
                <a:latin typeface="Univers" panose="020B0503020202020204" pitchFamily="34" charset="0"/>
                <a:ea typeface="Century Gothic"/>
                <a:cs typeface="Century Gothic"/>
                <a:sym typeface="Century Gothic"/>
              </a:rPr>
              <a:t>UNDERSTANDING THE </a:t>
            </a:r>
          </a:p>
          <a:p>
            <a:pPr marL="6350" indent="0" algn="ctr">
              <a:lnSpc>
                <a:spcPct val="100000"/>
              </a:lnSpc>
              <a:spcBef>
                <a:spcPts val="0"/>
              </a:spcBef>
              <a:buClr>
                <a:schemeClr val="dk1"/>
              </a:buClr>
              <a:buSzPts val="2100"/>
              <a:buNone/>
            </a:pPr>
            <a:r>
              <a:rPr lang="en" sz="3600" b="1" i="1" dirty="0">
                <a:solidFill>
                  <a:schemeClr val="bg1">
                    <a:lumMod val="65000"/>
                  </a:schemeClr>
                </a:solidFill>
                <a:latin typeface="Univers" panose="020B0503020202020204" pitchFamily="34" charset="0"/>
                <a:ea typeface="Century Gothic"/>
                <a:cs typeface="Century Gothic"/>
                <a:sym typeface="Century Gothic"/>
              </a:rPr>
              <a:t>INTERSECTION OF THE</a:t>
            </a:r>
          </a:p>
          <a:p>
            <a:pPr marL="6350" indent="0" algn="ctr">
              <a:lnSpc>
                <a:spcPct val="100000"/>
              </a:lnSpc>
              <a:spcBef>
                <a:spcPts val="0"/>
              </a:spcBef>
              <a:buClr>
                <a:schemeClr val="dk1"/>
              </a:buClr>
              <a:buSzPts val="2100"/>
              <a:buNone/>
            </a:pPr>
            <a:r>
              <a:rPr lang="en" sz="3600" b="1" i="1" dirty="0">
                <a:solidFill>
                  <a:schemeClr val="bg1">
                    <a:lumMod val="65000"/>
                  </a:schemeClr>
                </a:solidFill>
                <a:latin typeface="Univers" panose="020B0503020202020204" pitchFamily="34" charset="0"/>
                <a:ea typeface="Century Gothic"/>
                <a:cs typeface="Century Gothic"/>
                <a:sym typeface="Century Gothic"/>
              </a:rPr>
              <a:t>VOTING RIGHTS ACT</a:t>
            </a:r>
          </a:p>
        </p:txBody>
      </p:sp>
      <p:pic>
        <p:nvPicPr>
          <p:cNvPr id="8" name="Picture 7"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010" y="2797029"/>
            <a:ext cx="5198782" cy="3631882"/>
          </a:xfrm>
          <a:prstGeom prst="rect">
            <a:avLst/>
          </a:prstGeom>
        </p:spPr>
      </p:pic>
    </p:spTree>
    <p:extLst>
      <p:ext uri="{BB962C8B-B14F-4D97-AF65-F5344CB8AC3E}">
        <p14:creationId xmlns:p14="http://schemas.microsoft.com/office/powerpoint/2010/main" val="258492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00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Protection From the Voting Rights Act …</a:t>
            </a:r>
          </a:p>
        </p:txBody>
      </p:sp>
      <p:sp>
        <p:nvSpPr>
          <p:cNvPr id="6" name="Subtitle 2">
            <a:extLst>
              <a:ext uri="{FF2B5EF4-FFF2-40B4-BE49-F238E27FC236}">
                <a16:creationId xmlns:a16="http://schemas.microsoft.com/office/drawing/2014/main" id="{C8876B14-9E1F-4097-B421-3ED5A07FD7DF}"/>
              </a:ext>
            </a:extLst>
          </p:cNvPr>
          <p:cNvSpPr txBox="1">
            <a:spLocks/>
          </p:cNvSpPr>
          <p:nvPr/>
        </p:nvSpPr>
        <p:spPr>
          <a:xfrm>
            <a:off x="729916" y="1688122"/>
            <a:ext cx="10732168" cy="4744761"/>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fontAlgn="base">
              <a:buClr>
                <a:srgbClr val="FF9900"/>
              </a:buClr>
              <a:buFont typeface="Wingdings 3" panose="05040102010807070707" pitchFamily="18" charset="2"/>
              <a:buChar char="u"/>
            </a:pPr>
            <a:r>
              <a:rPr lang="en-US" sz="1800" dirty="0">
                <a:latin typeface="Univers" panose="020B0503020202020204" pitchFamily="34" charset="0"/>
              </a:rPr>
              <a:t>As amended in 1982, Section 2 now provides that a voting process or requirement that </a:t>
            </a:r>
            <a:r>
              <a:rPr lang="en-US" sz="1800" i="1" dirty="0">
                <a:latin typeface="Univers" panose="020B0503020202020204" pitchFamily="34" charset="0"/>
              </a:rPr>
              <a:t>results in</a:t>
            </a:r>
            <a:r>
              <a:rPr lang="en-US" sz="1800" dirty="0">
                <a:latin typeface="Univers" panose="020B0503020202020204" pitchFamily="34" charset="0"/>
              </a:rPr>
              <a:t> the abridgement of the right to vote on account of a voter’s race, color or language minority status is unlawful, whether or not an intent to discriminate can be proven. </a:t>
            </a:r>
          </a:p>
          <a:p>
            <a:pPr fontAlgn="base">
              <a:buClr>
                <a:srgbClr val="FF9900"/>
              </a:buClr>
              <a:buFont typeface="Wingdings 3" panose="05040102010807070707" pitchFamily="18" charset="2"/>
              <a:buChar char="u"/>
            </a:pPr>
            <a:r>
              <a:rPr lang="en-US" sz="1800" dirty="0">
                <a:latin typeface="Univers" panose="020B0503020202020204" pitchFamily="34" charset="0"/>
              </a:rPr>
              <a:t>The revised statute further provides that whether a discriminatory result has occurred requires considering the </a:t>
            </a:r>
            <a:r>
              <a:rPr lang="en-US" sz="1800" b="1" i="1" dirty="0">
                <a:latin typeface="Univers" panose="020B0503020202020204" pitchFamily="34" charset="0"/>
              </a:rPr>
              <a:t>“totality of the circumstances” </a:t>
            </a:r>
            <a:r>
              <a:rPr lang="en-US" sz="1800" dirty="0">
                <a:latin typeface="Univers" panose="020B0503020202020204" pitchFamily="34" charset="0"/>
              </a:rPr>
              <a:t>to determine whether the challenged voting restriction has abridged protected voters’ ability to participate equally in elections and to elect representatives of their choice.</a:t>
            </a:r>
          </a:p>
          <a:p>
            <a:pPr fontAlgn="base">
              <a:buClr>
                <a:srgbClr val="FF9900"/>
              </a:buClr>
              <a:buFont typeface="Wingdings 3" panose="05040102010807070707" pitchFamily="18" charset="2"/>
              <a:buChar char="u"/>
            </a:pPr>
            <a:r>
              <a:rPr lang="en-US" sz="1800" dirty="0">
                <a:latin typeface="Univers" panose="020B0503020202020204" pitchFamily="34" charset="0"/>
              </a:rPr>
              <a:t>Section 2 has given rise to both </a:t>
            </a:r>
            <a:r>
              <a:rPr lang="en-US" sz="1800" b="1" i="1" dirty="0">
                <a:solidFill>
                  <a:srgbClr val="FF9900"/>
                </a:solidFill>
                <a:latin typeface="Univers" panose="020B0503020202020204" pitchFamily="34" charset="0"/>
              </a:rPr>
              <a:t>“vote dilution” </a:t>
            </a:r>
            <a:r>
              <a:rPr lang="en-US" sz="1800" dirty="0">
                <a:latin typeface="Univers" panose="020B0503020202020204" pitchFamily="34" charset="0"/>
              </a:rPr>
              <a:t>claims and </a:t>
            </a:r>
            <a:r>
              <a:rPr lang="en-US" sz="1800" b="1" i="1" dirty="0">
                <a:solidFill>
                  <a:srgbClr val="FF9900"/>
                </a:solidFill>
                <a:latin typeface="Univers" panose="020B0503020202020204" pitchFamily="34" charset="0"/>
              </a:rPr>
              <a:t>“vote deprivation” </a:t>
            </a:r>
            <a:r>
              <a:rPr lang="en-US" sz="1800" dirty="0">
                <a:latin typeface="Univers" panose="020B0503020202020204" pitchFamily="34" charset="0"/>
              </a:rPr>
              <a:t>claims. </a:t>
            </a:r>
          </a:p>
          <a:p>
            <a:pPr fontAlgn="base">
              <a:buClr>
                <a:srgbClr val="FF9900"/>
              </a:buClr>
              <a:buFont typeface="Wingdings 3" panose="05040102010807070707" pitchFamily="18" charset="2"/>
              <a:buChar char="u"/>
            </a:pPr>
            <a:r>
              <a:rPr lang="en-US" sz="1800" dirty="0">
                <a:latin typeface="Univers" panose="020B0503020202020204" pitchFamily="34" charset="0"/>
              </a:rPr>
              <a:t>Vote dilution claims, which typically involve redistricting schemes or at-large voting systems, have produced a complicated judicial doctrine resulting from several high-profile Supreme Court decisions.</a:t>
            </a:r>
          </a:p>
          <a:p>
            <a:pPr fontAlgn="base">
              <a:buClr>
                <a:srgbClr val="FF9900"/>
              </a:buClr>
              <a:buFont typeface="Wingdings 3" panose="05040102010807070707" pitchFamily="18" charset="2"/>
              <a:buChar char="u"/>
            </a:pPr>
            <a:r>
              <a:rPr lang="en-US" sz="1800" dirty="0">
                <a:latin typeface="Univers" panose="020B0503020202020204" pitchFamily="34" charset="0"/>
              </a:rPr>
              <a:t>Legislative history of the amendment to Section 2, primarily in the form of a Senate Judiciary Committee report, offered a number of factors that courts could consider in evaluating the totality of the circumstances. </a:t>
            </a:r>
          </a:p>
          <a:p>
            <a:pPr marL="0" indent="0" fontAlgn="base">
              <a:buNone/>
            </a:pPr>
            <a:endParaRPr lang="en-US" dirty="0"/>
          </a:p>
        </p:txBody>
      </p:sp>
    </p:spTree>
    <p:extLst>
      <p:ext uri="{BB962C8B-B14F-4D97-AF65-F5344CB8AC3E}">
        <p14:creationId xmlns:p14="http://schemas.microsoft.com/office/powerpoint/2010/main" val="56640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00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Protection From the Voting Rights Act …</a:t>
            </a:r>
          </a:p>
        </p:txBody>
      </p:sp>
      <p:sp>
        <p:nvSpPr>
          <p:cNvPr id="6" name="Subtitle 2">
            <a:extLst>
              <a:ext uri="{FF2B5EF4-FFF2-40B4-BE49-F238E27FC236}">
                <a16:creationId xmlns:a16="http://schemas.microsoft.com/office/drawing/2014/main" id="{C8876B14-9E1F-4097-B421-3ED5A07FD7DF}"/>
              </a:ext>
            </a:extLst>
          </p:cNvPr>
          <p:cNvSpPr txBox="1">
            <a:spLocks/>
          </p:cNvSpPr>
          <p:nvPr/>
        </p:nvSpPr>
        <p:spPr>
          <a:xfrm>
            <a:off x="729916" y="1786596"/>
            <a:ext cx="10732168" cy="4646287"/>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fontAlgn="base">
              <a:buClr>
                <a:srgbClr val="FF9900"/>
              </a:buClr>
              <a:buFont typeface="Wingdings 3" panose="05040102010807070707" pitchFamily="18" charset="2"/>
              <a:buChar char="u"/>
            </a:pPr>
            <a:r>
              <a:rPr lang="en-US" sz="1800" dirty="0">
                <a:latin typeface="Univers" panose="020B0503020202020204" pitchFamily="34" charset="0"/>
              </a:rPr>
              <a:t>In 1986, in </a:t>
            </a:r>
            <a:r>
              <a:rPr lang="en-US" sz="1800" b="1" i="1" dirty="0">
                <a:latin typeface="Univers" panose="020B0503020202020204" pitchFamily="34" charset="0"/>
              </a:rPr>
              <a:t>Thornburg v. </a:t>
            </a:r>
            <a:r>
              <a:rPr lang="en-US" sz="1800" b="1" i="1" dirty="0" err="1">
                <a:latin typeface="Univers" panose="020B0503020202020204" pitchFamily="34" charset="0"/>
              </a:rPr>
              <a:t>Gingles</a:t>
            </a:r>
            <a:r>
              <a:rPr lang="en-US" sz="1800" dirty="0">
                <a:latin typeface="Univers" panose="020B0503020202020204" pitchFamily="34" charset="0"/>
              </a:rPr>
              <a:t>, the Supreme Court reviewed these factors in clarifying the test for a vote dilution claim. The court held that a successful claim requires showing that: </a:t>
            </a:r>
            <a:r>
              <a:rPr lang="en-US" sz="1800" b="1" dirty="0">
                <a:solidFill>
                  <a:srgbClr val="FF9900"/>
                </a:solidFill>
                <a:latin typeface="Univers" panose="020B0503020202020204" pitchFamily="34" charset="0"/>
              </a:rPr>
              <a:t>(1) </a:t>
            </a:r>
            <a:r>
              <a:rPr lang="en-US" sz="1800" dirty="0">
                <a:latin typeface="Univers" panose="020B0503020202020204" pitchFamily="34" charset="0"/>
              </a:rPr>
              <a:t>the affected minority group is sufficiently large to elect a representative of its choice; </a:t>
            </a:r>
            <a:r>
              <a:rPr lang="en-US" sz="1800" b="1" dirty="0">
                <a:solidFill>
                  <a:srgbClr val="FF9900"/>
                </a:solidFill>
                <a:latin typeface="Univers" panose="020B0503020202020204" pitchFamily="34" charset="0"/>
              </a:rPr>
              <a:t>(2) </a:t>
            </a:r>
            <a:r>
              <a:rPr lang="en-US" sz="1800" dirty="0">
                <a:latin typeface="Univers" panose="020B0503020202020204" pitchFamily="34" charset="0"/>
              </a:rPr>
              <a:t>the minority group is politically cohesive; and </a:t>
            </a:r>
            <a:r>
              <a:rPr lang="en-US" sz="1800" b="1" dirty="0">
                <a:solidFill>
                  <a:srgbClr val="FF9900"/>
                </a:solidFill>
                <a:latin typeface="Univers" panose="020B0503020202020204" pitchFamily="34" charset="0"/>
              </a:rPr>
              <a:t>(3) </a:t>
            </a:r>
            <a:r>
              <a:rPr lang="en-US" sz="1800" dirty="0">
                <a:latin typeface="Univers" panose="020B0503020202020204" pitchFamily="34" charset="0"/>
              </a:rPr>
              <a:t>white majority voters vote sufficiently as a bloc to usually defeat the minority group’s preferred candidates.</a:t>
            </a:r>
          </a:p>
          <a:p>
            <a:pPr fontAlgn="base">
              <a:buClr>
                <a:srgbClr val="FF9900"/>
              </a:buClr>
              <a:buFont typeface="Wingdings 3" panose="05040102010807070707" pitchFamily="18" charset="2"/>
              <a:buChar char="u"/>
            </a:pPr>
            <a:r>
              <a:rPr lang="en-US" sz="1800" dirty="0">
                <a:latin typeface="Univers" panose="020B0503020202020204" pitchFamily="34" charset="0"/>
              </a:rPr>
              <a:t>In subsequent cases, the court has ruled that Section 2 does not require a state to maximize the number of districts in which a minority group can elect preferred candidates </a:t>
            </a:r>
            <a:r>
              <a:rPr lang="en-US" sz="1800" b="1" i="1" dirty="0">
                <a:latin typeface="Univers" panose="020B0503020202020204" pitchFamily="34" charset="0"/>
              </a:rPr>
              <a:t>(Johnson v. </a:t>
            </a:r>
            <a:r>
              <a:rPr lang="en-US" sz="1800" b="1" i="1" dirty="0" err="1">
                <a:latin typeface="Univers" panose="020B0503020202020204" pitchFamily="34" charset="0"/>
              </a:rPr>
              <a:t>DeGrandy</a:t>
            </a:r>
            <a:r>
              <a:rPr lang="en-US" sz="1800" b="1" i="1" dirty="0">
                <a:latin typeface="Univers" panose="020B0503020202020204" pitchFamily="34" charset="0"/>
              </a:rPr>
              <a:t>, 1994), </a:t>
            </a:r>
            <a:r>
              <a:rPr lang="en-US" sz="1800" dirty="0">
                <a:latin typeface="Univers" panose="020B0503020202020204" pitchFamily="34" charset="0"/>
              </a:rPr>
              <a:t>and that, to satisfy the first </a:t>
            </a:r>
            <a:r>
              <a:rPr lang="en-US" sz="1800" dirty="0" err="1">
                <a:latin typeface="Univers" panose="020B0503020202020204" pitchFamily="34" charset="0"/>
              </a:rPr>
              <a:t>Gingles</a:t>
            </a:r>
            <a:r>
              <a:rPr lang="en-US" sz="1800" dirty="0">
                <a:latin typeface="Univers" panose="020B0503020202020204" pitchFamily="34" charset="0"/>
              </a:rPr>
              <a:t> requirement, the minority group must show that it could constitute a majority in some hypothetical district, not simply that it could serve as the swing vote in a competitive district </a:t>
            </a:r>
            <a:r>
              <a:rPr lang="en-US" sz="1800" b="1" i="1" dirty="0">
                <a:latin typeface="Univers" panose="020B0503020202020204" pitchFamily="34" charset="0"/>
              </a:rPr>
              <a:t>(Bartlett v. Strickland, 2009). </a:t>
            </a:r>
          </a:p>
          <a:p>
            <a:pPr fontAlgn="base">
              <a:buClr>
                <a:srgbClr val="FF9900"/>
              </a:buClr>
              <a:buFont typeface="Wingdings 3" panose="05040102010807070707" pitchFamily="18" charset="2"/>
              <a:buChar char="u"/>
            </a:pPr>
            <a:r>
              <a:rPr lang="en-US" sz="1800" dirty="0">
                <a:latin typeface="Univers" panose="020B0503020202020204" pitchFamily="34" charset="0"/>
              </a:rPr>
              <a:t>Other cases </a:t>
            </a:r>
            <a:r>
              <a:rPr lang="en-US" sz="1800" b="1" i="1" dirty="0">
                <a:latin typeface="Univers" panose="020B0503020202020204" pitchFamily="34" charset="0"/>
              </a:rPr>
              <a:t>(including Bethune-Hill v. Virginia State Board of Elections and Cooper v. Harris, both in 2017) </a:t>
            </a:r>
            <a:r>
              <a:rPr lang="en-US" sz="1800" dirty="0">
                <a:latin typeface="Univers" panose="020B0503020202020204" pitchFamily="34" charset="0"/>
              </a:rPr>
              <a:t>have considered the extent to which a fear of Section 2 liability can justify drawing district lines primarily on the basis of race, when a separate line of Supreme Court jurisprudence </a:t>
            </a:r>
            <a:r>
              <a:rPr lang="en-US" sz="1800" b="1" i="1" dirty="0">
                <a:latin typeface="Univers" panose="020B0503020202020204" pitchFamily="34" charset="0"/>
              </a:rPr>
              <a:t>(beginning with Shaw v. Reno, 1993)</a:t>
            </a:r>
            <a:r>
              <a:rPr lang="en-US" sz="1800" dirty="0">
                <a:latin typeface="Univers" panose="020B0503020202020204" pitchFamily="34" charset="0"/>
              </a:rPr>
              <a:t> establishes that using race to draw districts can violate the 14th Amendment’s equal protection clause.</a:t>
            </a:r>
          </a:p>
        </p:txBody>
      </p:sp>
    </p:spTree>
    <p:extLst>
      <p:ext uri="{BB962C8B-B14F-4D97-AF65-F5344CB8AC3E}">
        <p14:creationId xmlns:p14="http://schemas.microsoft.com/office/powerpoint/2010/main" val="290403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00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Protection From the Voting Rights Act?</a:t>
            </a:r>
          </a:p>
        </p:txBody>
      </p:sp>
      <p:sp>
        <p:nvSpPr>
          <p:cNvPr id="4" name="TextBox 3">
            <a:extLst>
              <a:ext uri="{FF2B5EF4-FFF2-40B4-BE49-F238E27FC236}">
                <a16:creationId xmlns:a16="http://schemas.microsoft.com/office/drawing/2014/main" id="{939B8D68-2F32-4C31-A982-7721C4842A05}"/>
              </a:ext>
            </a:extLst>
          </p:cNvPr>
          <p:cNvSpPr txBox="1"/>
          <p:nvPr/>
        </p:nvSpPr>
        <p:spPr>
          <a:xfrm>
            <a:off x="522082" y="1363399"/>
            <a:ext cx="11117468" cy="5324535"/>
          </a:xfrm>
          <a:prstGeom prst="rect">
            <a:avLst/>
          </a:prstGeom>
          <a:noFill/>
        </p:spPr>
        <p:txBody>
          <a:bodyPr wrap="square">
            <a:spAutoFit/>
          </a:bodyPr>
          <a:lstStyle/>
          <a:p>
            <a:r>
              <a:rPr lang="en-US" sz="2000" b="1" i="0" u="none" strike="noStrike" dirty="0">
                <a:solidFill>
                  <a:srgbClr val="000000"/>
                </a:solidFill>
                <a:effectLst/>
                <a:latin typeface="Univers" panose="020B0503020202020204" pitchFamily="34" charset="0"/>
              </a:rPr>
              <a:t>Criteria for majority-minority districts: </a:t>
            </a:r>
          </a:p>
          <a:p>
            <a:endParaRPr lang="en-US" sz="2000" b="1" dirty="0">
              <a:solidFill>
                <a:srgbClr val="000000"/>
              </a:solidFill>
              <a:effectLst/>
              <a:latin typeface="Univers" panose="020B0503020202020204" pitchFamily="34" charset="0"/>
            </a:endParaRPr>
          </a:p>
          <a:p>
            <a:r>
              <a:rPr lang="en-US" sz="2000" b="0" i="0" u="none" strike="noStrike" dirty="0">
                <a:solidFill>
                  <a:srgbClr val="000000"/>
                </a:solidFill>
                <a:effectLst/>
                <a:latin typeface="Univers" panose="020B0503020202020204" pitchFamily="34" charset="0"/>
              </a:rPr>
              <a:t>(Protected under VRA, section 2) To ensure people are in districts that give them a fair chance of electing candidates of their choice, Section 2 of the Voting Rights Act protects certain criteria for drawing majority minority districts.</a:t>
            </a:r>
          </a:p>
          <a:p>
            <a:endParaRPr lang="en-US" sz="2000" dirty="0">
              <a:solidFill>
                <a:srgbClr val="000000"/>
              </a:solidFill>
              <a:effectLst/>
              <a:latin typeface="Univers" panose="020B0503020202020204" pitchFamily="34" charset="0"/>
            </a:endParaRPr>
          </a:p>
          <a:p>
            <a:pPr marL="342900" indent="-342900">
              <a:buClr>
                <a:srgbClr val="FF9900"/>
              </a:buClr>
              <a:buFont typeface="Wingdings" panose="05000000000000000000" pitchFamily="2" charset="2"/>
              <a:buChar char="ü"/>
            </a:pPr>
            <a:r>
              <a:rPr lang="en-US" sz="2000" b="0" i="0" u="none" strike="noStrike" dirty="0">
                <a:solidFill>
                  <a:srgbClr val="000000"/>
                </a:solidFill>
                <a:effectLst/>
                <a:latin typeface="Univers" panose="020B0503020202020204" pitchFamily="34" charset="0"/>
              </a:rPr>
              <a:t>The minority group is sufficiently large and geographically concentrated to make up a majority in a district.</a:t>
            </a:r>
            <a:endParaRPr lang="en-US" sz="2000" dirty="0">
              <a:latin typeface="Univers" panose="020B0503020202020204" pitchFamily="34" charset="0"/>
            </a:endParaRPr>
          </a:p>
          <a:p>
            <a:pPr marL="342900" indent="-342900">
              <a:buClr>
                <a:srgbClr val="FF9900"/>
              </a:buClr>
              <a:buFont typeface="Wingdings" panose="05000000000000000000" pitchFamily="2" charset="2"/>
              <a:buChar char="ü"/>
            </a:pPr>
            <a:r>
              <a:rPr lang="en-US" sz="2000" b="0" i="0" u="none" strike="noStrike" dirty="0">
                <a:solidFill>
                  <a:srgbClr val="000000"/>
                </a:solidFill>
                <a:effectLst/>
                <a:latin typeface="Univers" panose="020B0503020202020204" pitchFamily="34" charset="0"/>
              </a:rPr>
              <a:t>The minority group is politically cohesive. This means that the individuals that make up the group vote in similar patterns, e.g. they usually vote for the same candidates.</a:t>
            </a:r>
            <a:endParaRPr lang="en-US" sz="2000" dirty="0">
              <a:latin typeface="Univers" panose="020B0503020202020204" pitchFamily="34" charset="0"/>
            </a:endParaRPr>
          </a:p>
          <a:p>
            <a:pPr marL="342900" indent="-342900">
              <a:buClr>
                <a:srgbClr val="FF9900"/>
              </a:buClr>
              <a:buFont typeface="Wingdings" panose="05000000000000000000" pitchFamily="2" charset="2"/>
              <a:buChar char="ü"/>
            </a:pPr>
            <a:r>
              <a:rPr lang="en-US" sz="2000" b="0" i="0" u="none" strike="noStrike" dirty="0">
                <a:solidFill>
                  <a:srgbClr val="000000"/>
                </a:solidFill>
                <a:effectLst/>
                <a:latin typeface="Univers" panose="020B0503020202020204" pitchFamily="34" charset="0"/>
              </a:rPr>
              <a:t>The white majority usually votes together to defeat the minority-preferred candidates.</a:t>
            </a:r>
            <a:endParaRPr lang="en-US" sz="2000" dirty="0">
              <a:latin typeface="Univers" panose="020B0503020202020204" pitchFamily="34" charset="0"/>
            </a:endParaRPr>
          </a:p>
          <a:p>
            <a:pPr marL="342900" indent="-342900">
              <a:buClr>
                <a:srgbClr val="FF9900"/>
              </a:buClr>
              <a:buFont typeface="Wingdings" panose="05000000000000000000" pitchFamily="2" charset="2"/>
              <a:buChar char="ü"/>
            </a:pPr>
            <a:r>
              <a:rPr lang="en-US" sz="2000" b="0" i="0" u="none" strike="noStrike" dirty="0">
                <a:solidFill>
                  <a:srgbClr val="000000"/>
                </a:solidFill>
                <a:effectLst/>
                <a:latin typeface="Univers" panose="020B0503020202020204" pitchFamily="34" charset="0"/>
              </a:rPr>
              <a:t>Given the “totality of circumstances” listed above, the minority group has less opportunity than other members of the electorate to participate in the electoral process and to elect representatives of its choice.</a:t>
            </a:r>
          </a:p>
          <a:p>
            <a:pPr marL="342900" indent="-342900">
              <a:buClr>
                <a:srgbClr val="FF9900"/>
              </a:buClr>
              <a:buFont typeface="Wingdings" panose="05000000000000000000" pitchFamily="2" charset="2"/>
              <a:buChar char="ü"/>
            </a:pPr>
            <a:endParaRPr lang="en-US" sz="2000" dirty="0">
              <a:latin typeface="Univers" panose="020B0503020202020204" pitchFamily="34" charset="0"/>
            </a:endParaRPr>
          </a:p>
          <a:p>
            <a:pPr>
              <a:buClr>
                <a:srgbClr val="9184E9"/>
              </a:buClr>
            </a:pPr>
            <a:r>
              <a:rPr lang="en-US" sz="2000" b="0" i="0" u="none" strike="noStrike" dirty="0">
                <a:solidFill>
                  <a:srgbClr val="000000"/>
                </a:solidFill>
                <a:effectLst/>
                <a:latin typeface="Univers" panose="020B0503020202020204" pitchFamily="34" charset="0"/>
              </a:rPr>
              <a:t>Other types of districts include: </a:t>
            </a:r>
            <a:r>
              <a:rPr lang="en-US" sz="2000" b="0" i="0" u="none" strike="noStrike" dirty="0">
                <a:solidFill>
                  <a:srgbClr val="FF9900"/>
                </a:solidFill>
                <a:effectLst/>
                <a:latin typeface="Univers" panose="020B0503020202020204" pitchFamily="34" charset="0"/>
              </a:rPr>
              <a:t>minority-coalition districts</a:t>
            </a:r>
            <a:r>
              <a:rPr lang="en-US" sz="2000" b="0" i="0" u="none" strike="noStrike" dirty="0">
                <a:solidFill>
                  <a:srgbClr val="000000"/>
                </a:solidFill>
                <a:effectLst/>
                <a:latin typeface="Univers" panose="020B0503020202020204" pitchFamily="34" charset="0"/>
              </a:rPr>
              <a:t>, </a:t>
            </a:r>
            <a:r>
              <a:rPr lang="en-US" sz="2000" b="0" i="0" u="none" strike="noStrike" dirty="0">
                <a:solidFill>
                  <a:srgbClr val="FF9900"/>
                </a:solidFill>
                <a:effectLst/>
                <a:latin typeface="Univers" panose="020B0503020202020204" pitchFamily="34" charset="0"/>
              </a:rPr>
              <a:t>crossover districts</a:t>
            </a:r>
            <a:r>
              <a:rPr lang="en-US" sz="2000" b="0" i="0" u="none" strike="noStrike" dirty="0">
                <a:solidFill>
                  <a:srgbClr val="000000"/>
                </a:solidFill>
                <a:effectLst/>
                <a:latin typeface="Univers" panose="020B0503020202020204" pitchFamily="34" charset="0"/>
              </a:rPr>
              <a:t>, </a:t>
            </a:r>
            <a:r>
              <a:rPr lang="en-US" sz="2000" b="0" i="0" u="none" strike="noStrike" dirty="0">
                <a:solidFill>
                  <a:srgbClr val="FF9900"/>
                </a:solidFill>
                <a:effectLst/>
                <a:latin typeface="Univers" panose="020B0503020202020204" pitchFamily="34" charset="0"/>
              </a:rPr>
              <a:t>influence districts </a:t>
            </a:r>
            <a:endParaRPr lang="en-US" sz="2000" dirty="0">
              <a:solidFill>
                <a:srgbClr val="FF9900"/>
              </a:solidFill>
              <a:latin typeface="Univers" panose="020B0503020202020204" pitchFamily="34" charset="0"/>
            </a:endParaRPr>
          </a:p>
        </p:txBody>
      </p:sp>
    </p:spTree>
    <p:extLst>
      <p:ext uri="{BB962C8B-B14F-4D97-AF65-F5344CB8AC3E}">
        <p14:creationId xmlns:p14="http://schemas.microsoft.com/office/powerpoint/2010/main" val="22790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E658-2E0C-462A-9F7A-33BFCC421984}"/>
              </a:ext>
            </a:extLst>
          </p:cNvPr>
          <p:cNvSpPr>
            <a:spLocks noGrp="1"/>
          </p:cNvSpPr>
          <p:nvPr>
            <p:ph type="title"/>
          </p:nvPr>
        </p:nvSpPr>
        <p:spPr>
          <a:xfrm>
            <a:off x="0" y="2354444"/>
            <a:ext cx="12192000" cy="1325563"/>
          </a:xfrm>
          <a:solidFill>
            <a:srgbClr val="FF9900"/>
          </a:solidFill>
        </p:spPr>
        <p:txBody>
          <a:bodyPr>
            <a:normAutofit fontScale="90000"/>
          </a:bodyPr>
          <a:lstStyle/>
          <a:p>
            <a:pPr algn="ctr"/>
            <a:r>
              <a:rPr lang="en-US" sz="6000" b="1" dirty="0">
                <a:latin typeface="Univers" panose="020B0503020202020204" pitchFamily="34" charset="0"/>
              </a:rPr>
              <a:t>Arizona</a:t>
            </a:r>
            <a:r>
              <a:rPr lang="en-US" sz="6000" b="1" dirty="0">
                <a:solidFill>
                  <a:schemeClr val="bg1"/>
                </a:solidFill>
                <a:latin typeface="Univers" panose="020B0503020202020204" pitchFamily="34" charset="0"/>
              </a:rPr>
              <a:t> – Congressional District 3</a:t>
            </a:r>
          </a:p>
        </p:txBody>
      </p:sp>
      <p:sp>
        <p:nvSpPr>
          <p:cNvPr id="6" name="Rectangle 5">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Subtitle 2">
            <a:extLst>
              <a:ext uri="{FF2B5EF4-FFF2-40B4-BE49-F238E27FC236}">
                <a16:creationId xmlns:a16="http://schemas.microsoft.com/office/drawing/2014/main" id="{C8876B14-9E1F-4097-B421-3ED5A07FD7DF}"/>
              </a:ext>
            </a:extLst>
          </p:cNvPr>
          <p:cNvSpPr txBox="1">
            <a:spLocks/>
          </p:cNvSpPr>
          <p:nvPr/>
        </p:nvSpPr>
        <p:spPr>
          <a:xfrm>
            <a:off x="688846" y="2101987"/>
            <a:ext cx="10664953" cy="3564641"/>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endParaRPr lang="en-US" sz="2800" dirty="0">
              <a:solidFill>
                <a:srgbClr val="000000"/>
              </a:solidFill>
              <a:effectLst/>
              <a:latin typeface="+mn-lt"/>
            </a:endParaRPr>
          </a:p>
        </p:txBody>
      </p:sp>
    </p:spTree>
    <p:extLst>
      <p:ext uri="{BB962C8B-B14F-4D97-AF65-F5344CB8AC3E}">
        <p14:creationId xmlns:p14="http://schemas.microsoft.com/office/powerpoint/2010/main" val="103302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8912401" y="0"/>
            <a:ext cx="3279599" cy="6553200"/>
          </a:xfrm>
          <a:prstGeom prst="rect">
            <a:avLst/>
          </a:prstGeom>
          <a:solidFill>
            <a:schemeClr val="tx1"/>
          </a:solidFill>
          <a:ln>
            <a:noFill/>
          </a:ln>
        </p:spPr>
        <p:txBody>
          <a:bodyPr spcFirstLastPara="1" wrap="square" lIns="68575" tIns="34275" rIns="68575" bIns="34275" anchor="ctr" anchorCtr="0">
            <a:noAutofit/>
          </a:bodyPr>
          <a:lstStyle/>
          <a:p>
            <a:pPr algn="ctr"/>
            <a:endParaRPr dirty="0">
              <a:solidFill>
                <a:prstClr val="black"/>
              </a:solidFill>
              <a:sym typeface="Calibri"/>
            </a:endParaRPr>
          </a:p>
        </p:txBody>
      </p:sp>
      <p:sp>
        <p:nvSpPr>
          <p:cNvPr id="5" name="Rectangle 4">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2" name="TextBox 1">
            <a:extLst>
              <a:ext uri="{FF2B5EF4-FFF2-40B4-BE49-F238E27FC236}">
                <a16:creationId xmlns:a16="http://schemas.microsoft.com/office/drawing/2014/main" id="{B2E8A6D2-2866-0F4D-BF01-0EE8C0716B22}"/>
              </a:ext>
            </a:extLst>
          </p:cNvPr>
          <p:cNvSpPr txBox="1"/>
          <p:nvPr/>
        </p:nvSpPr>
        <p:spPr>
          <a:xfrm>
            <a:off x="2761958" y="351692"/>
            <a:ext cx="184731" cy="369332"/>
          </a:xfrm>
          <a:prstGeom prst="rect">
            <a:avLst/>
          </a:prstGeom>
          <a:noFill/>
        </p:spPr>
        <p:txBody>
          <a:bodyPr wrap="none" rtlCol="0">
            <a:spAutoFit/>
          </a:bodyPr>
          <a:lstStyle/>
          <a:p>
            <a:endParaRPr lang="en-US" dirty="0">
              <a:solidFill>
                <a:prstClr val="black"/>
              </a:solidFill>
            </a:endParaRPr>
          </a:p>
        </p:txBody>
      </p:sp>
      <p:sp>
        <p:nvSpPr>
          <p:cNvPr id="3" name="Rectangle 2"/>
          <p:cNvSpPr/>
          <p:nvPr/>
        </p:nvSpPr>
        <p:spPr>
          <a:xfrm>
            <a:off x="490338" y="167647"/>
            <a:ext cx="8028020"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202122"/>
                </a:solidFill>
                <a:latin typeface="Univers" panose="020B0503020202020204" pitchFamily="34" charset="0"/>
              </a:rPr>
              <a:t>Arizona's 3rd congressional district is a congressional district that contains the southwestern portions of the state, sharing the border of Mexico from Nogales to the California border. </a:t>
            </a:r>
          </a:p>
          <a:p>
            <a:pPr marL="285750" indent="-285750">
              <a:buFont typeface="Arial" panose="020B0604020202020204" pitchFamily="34" charset="0"/>
              <a:buChar char="•"/>
            </a:pPr>
            <a:r>
              <a:rPr lang="en-US" dirty="0">
                <a:solidFill>
                  <a:srgbClr val="202122"/>
                </a:solidFill>
                <a:latin typeface="Univers" panose="020B0503020202020204" pitchFamily="34" charset="0"/>
              </a:rPr>
              <a:t>Much of the district's population lives in the western third of Tucson. </a:t>
            </a:r>
          </a:p>
          <a:p>
            <a:pPr marL="285750" indent="-285750">
              <a:buFont typeface="Arial" panose="020B0604020202020204" pitchFamily="34" charset="0"/>
              <a:buChar char="•"/>
            </a:pPr>
            <a:r>
              <a:rPr lang="en-US" dirty="0">
                <a:solidFill>
                  <a:srgbClr val="202122"/>
                </a:solidFill>
                <a:latin typeface="Univers" panose="020B0503020202020204" pitchFamily="34" charset="0"/>
              </a:rPr>
              <a:t>It is currently represented by Congressman </a:t>
            </a:r>
            <a:r>
              <a:rPr lang="en-US" dirty="0" err="1">
                <a:solidFill>
                  <a:srgbClr val="202122"/>
                </a:solidFill>
                <a:latin typeface="Univers" panose="020B0503020202020204" pitchFamily="34" charset="0"/>
              </a:rPr>
              <a:t>Raúl</a:t>
            </a:r>
            <a:r>
              <a:rPr lang="en-US" dirty="0">
                <a:solidFill>
                  <a:srgbClr val="202122"/>
                </a:solidFill>
                <a:latin typeface="Univers" panose="020B0503020202020204" pitchFamily="34" charset="0"/>
              </a:rPr>
              <a:t> </a:t>
            </a:r>
            <a:r>
              <a:rPr lang="en-US" dirty="0" err="1">
                <a:solidFill>
                  <a:srgbClr val="202122"/>
                </a:solidFill>
                <a:latin typeface="Univers" panose="020B0503020202020204" pitchFamily="34" charset="0"/>
              </a:rPr>
              <a:t>Grijalva</a:t>
            </a:r>
            <a:r>
              <a:rPr lang="en-US" dirty="0">
                <a:solidFill>
                  <a:srgbClr val="202122"/>
                </a:solidFill>
                <a:latin typeface="Univers" panose="020B0503020202020204" pitchFamily="34" charset="0"/>
              </a:rPr>
              <a:t>.</a:t>
            </a:r>
            <a:endParaRPr lang="en-US" dirty="0">
              <a:latin typeface="Univers" panose="020B0503020202020204" pitchFamily="34" charset="0"/>
            </a:endParaRPr>
          </a:p>
        </p:txBody>
      </p:sp>
      <p:pic>
        <p:nvPicPr>
          <p:cNvPr id="2056" name="Picture 8" descr="Arizona's 3rd congressional district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38" y="2002458"/>
            <a:ext cx="8147683" cy="396520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816084381"/>
              </p:ext>
            </p:extLst>
          </p:nvPr>
        </p:nvGraphicFramePr>
        <p:xfrm>
          <a:off x="9239673" y="305359"/>
          <a:ext cx="2699628" cy="5685572"/>
        </p:xfrm>
        <a:graphic>
          <a:graphicData uri="http://schemas.openxmlformats.org/drawingml/2006/table">
            <a:tbl>
              <a:tblPr firstRow="1"/>
              <a:tblGrid>
                <a:gridCol w="2699628">
                  <a:extLst>
                    <a:ext uri="{9D8B030D-6E8A-4147-A177-3AD203B41FA5}">
                      <a16:colId xmlns:a16="http://schemas.microsoft.com/office/drawing/2014/main" val="20000"/>
                    </a:ext>
                  </a:extLst>
                </a:gridCol>
              </a:tblGrid>
              <a:tr h="602071">
                <a:tc>
                  <a:txBody>
                    <a:bodyPr/>
                    <a:lstStyle/>
                    <a:p>
                      <a:pPr algn="ctr" fontAlgn="t"/>
                      <a:r>
                        <a:rPr lang="en-US" sz="1400" b="1" dirty="0">
                          <a:solidFill>
                            <a:srgbClr val="F0A236"/>
                          </a:solidFill>
                          <a:effectLst/>
                        </a:rPr>
                        <a:t>U.S. Census Bureau (2010 data)</a:t>
                      </a:r>
                      <a:r>
                        <a:rPr lang="en-US" sz="1400" b="1" u="none" strike="noStrike" baseline="30000" dirty="0">
                          <a:solidFill>
                            <a:srgbClr val="337AB7"/>
                          </a:solidFill>
                          <a:effectLst/>
                          <a:hlinkClick r:id="rId4"/>
                        </a:rPr>
                        <a:t>[1]</a:t>
                      </a:r>
                      <a:endParaRPr lang="en-US" sz="1400" b="1" dirty="0">
                        <a:solidFill>
                          <a:srgbClr val="F0A236"/>
                        </a:solidFill>
                        <a:effectLst/>
                      </a:endParaRPr>
                    </a:p>
                  </a:txBody>
                  <a:tcPr marL="69482" marR="69482" marT="21713" marB="217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334AAB"/>
                    </a:solidFill>
                  </a:tcPr>
                </a:tc>
                <a:extLst>
                  <a:ext uri="{0D108BD9-81ED-4DB2-BD59-A6C34878D82A}">
                    <a16:rowId xmlns:a16="http://schemas.microsoft.com/office/drawing/2014/main" val="10000"/>
                  </a:ext>
                </a:extLst>
              </a:tr>
              <a:tr h="362208">
                <a:tc>
                  <a:txBody>
                    <a:bodyPr/>
                    <a:lstStyle/>
                    <a:p>
                      <a:pPr fontAlgn="t"/>
                      <a:r>
                        <a:rPr lang="en-US" sz="1400" b="1">
                          <a:effectLst/>
                        </a:rPr>
                        <a:t>Population</a:t>
                      </a:r>
                      <a:r>
                        <a:rPr lang="en-US" sz="1400">
                          <a:effectLst/>
                        </a:rPr>
                        <a:t>: 707,336</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635438">
                <a:tc>
                  <a:txBody>
                    <a:bodyPr/>
                    <a:lstStyle/>
                    <a:p>
                      <a:pPr fontAlgn="t"/>
                      <a:r>
                        <a:rPr lang="en-US" sz="1400" b="1" dirty="0">
                          <a:effectLst/>
                        </a:rPr>
                        <a:t>Gender</a:t>
                      </a:r>
                      <a:r>
                        <a:rPr lang="en-US" sz="1400" dirty="0">
                          <a:effectLst/>
                        </a:rPr>
                        <a:t>: 50.5% Male, 49.5% Female</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908667">
                <a:tc>
                  <a:txBody>
                    <a:bodyPr/>
                    <a:lstStyle/>
                    <a:p>
                      <a:pPr fontAlgn="t"/>
                      <a:r>
                        <a:rPr lang="en-US" sz="1400" b="1">
                          <a:effectLst/>
                        </a:rPr>
                        <a:t>Race</a:t>
                      </a:r>
                      <a:r>
                        <a:rPr lang="en-US" sz="1400" u="none" strike="noStrike" baseline="30000">
                          <a:solidFill>
                            <a:srgbClr val="337AB7"/>
                          </a:solidFill>
                          <a:effectLst/>
                          <a:hlinkClick r:id="rId5"/>
                        </a:rPr>
                        <a:t>[2]</a:t>
                      </a:r>
                      <a:r>
                        <a:rPr lang="en-US" sz="1400">
                          <a:effectLst/>
                        </a:rPr>
                        <a:t>: 71.9% White, 5.3% Native Am., 4.5% Black, 1.5% Asian</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362208">
                <a:tc>
                  <a:txBody>
                    <a:bodyPr/>
                    <a:lstStyle/>
                    <a:p>
                      <a:pPr fontAlgn="t"/>
                      <a:r>
                        <a:rPr lang="en-US" sz="1400" b="1">
                          <a:effectLst/>
                        </a:rPr>
                        <a:t>Ethnicity</a:t>
                      </a:r>
                      <a:r>
                        <a:rPr lang="en-US" sz="1400">
                          <a:effectLst/>
                        </a:rPr>
                        <a:t>: 61.1% Hispanic</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362208">
                <a:tc>
                  <a:txBody>
                    <a:bodyPr/>
                    <a:lstStyle/>
                    <a:p>
                      <a:pPr fontAlgn="t"/>
                      <a:r>
                        <a:rPr lang="en-US" sz="1400" b="1">
                          <a:effectLst/>
                        </a:rPr>
                        <a:t>Unemployment</a:t>
                      </a:r>
                      <a:r>
                        <a:rPr lang="en-US" sz="1400">
                          <a:effectLst/>
                        </a:rPr>
                        <a:t>: 14.8%</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908667">
                <a:tc>
                  <a:txBody>
                    <a:bodyPr/>
                    <a:lstStyle/>
                    <a:p>
                      <a:pPr fontAlgn="t"/>
                      <a:r>
                        <a:rPr lang="en-US" sz="1400" b="1" dirty="0">
                          <a:effectLst/>
                        </a:rPr>
                        <a:t>Median household income</a:t>
                      </a:r>
                      <a:br>
                        <a:rPr lang="en-US" sz="1400" dirty="0">
                          <a:effectLst/>
                        </a:rPr>
                      </a:br>
                      <a:r>
                        <a:rPr lang="en-US" sz="1400" dirty="0">
                          <a:effectLst/>
                        </a:rPr>
                        <a:t>$37,771</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908667">
                <a:tc>
                  <a:txBody>
                    <a:bodyPr/>
                    <a:lstStyle/>
                    <a:p>
                      <a:pPr fontAlgn="t"/>
                      <a:r>
                        <a:rPr lang="en-US" sz="1400" b="1">
                          <a:effectLst/>
                        </a:rPr>
                        <a:t>High school graduation rate</a:t>
                      </a:r>
                      <a:br>
                        <a:rPr lang="en-US" sz="1400">
                          <a:effectLst/>
                        </a:rPr>
                      </a:br>
                      <a:r>
                        <a:rPr lang="en-US" sz="1400">
                          <a:effectLst/>
                        </a:rPr>
                        <a:t>73.3%</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635438">
                <a:tc>
                  <a:txBody>
                    <a:bodyPr/>
                    <a:lstStyle/>
                    <a:p>
                      <a:pPr fontAlgn="t"/>
                      <a:r>
                        <a:rPr lang="en-US" sz="1400" b="1" dirty="0">
                          <a:effectLst/>
                        </a:rPr>
                        <a:t>College graduation rate</a:t>
                      </a:r>
                      <a:br>
                        <a:rPr lang="en-US" sz="1400" dirty="0">
                          <a:effectLst/>
                        </a:rPr>
                      </a:br>
                      <a:r>
                        <a:rPr lang="en-US" sz="1400" dirty="0">
                          <a:effectLst/>
                        </a:rPr>
                        <a:t>15.8%</a:t>
                      </a:r>
                    </a:p>
                  </a:txBody>
                  <a:tcPr marL="69482" marR="69482" marT="34741" marB="347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5843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8912401" y="0"/>
            <a:ext cx="3279599" cy="6553200"/>
          </a:xfrm>
          <a:prstGeom prst="rect">
            <a:avLst/>
          </a:prstGeom>
          <a:solidFill>
            <a:schemeClr val="tx1"/>
          </a:solidFill>
          <a:ln>
            <a:noFill/>
          </a:ln>
        </p:spPr>
        <p:txBody>
          <a:bodyPr spcFirstLastPara="1" wrap="square" lIns="68575" tIns="34275" rIns="68575" bIns="34275" anchor="ctr" anchorCtr="0">
            <a:noAutofit/>
          </a:bodyPr>
          <a:lstStyle/>
          <a:p>
            <a:pPr algn="ctr"/>
            <a:endParaRPr dirty="0">
              <a:sym typeface="Calibri"/>
            </a:endParaRPr>
          </a:p>
        </p:txBody>
      </p:sp>
      <p:sp>
        <p:nvSpPr>
          <p:cNvPr id="139" name="Google Shape;139;p26"/>
          <p:cNvSpPr txBox="1">
            <a:spLocks noGrp="1"/>
          </p:cNvSpPr>
          <p:nvPr>
            <p:ph type="body" idx="1"/>
          </p:nvPr>
        </p:nvSpPr>
        <p:spPr>
          <a:xfrm>
            <a:off x="683404" y="64709"/>
            <a:ext cx="6299287" cy="6423781"/>
          </a:xfrm>
          <a:prstGeom prst="rect">
            <a:avLst/>
          </a:prstGeom>
          <a:noFill/>
          <a:ln>
            <a:noFill/>
          </a:ln>
        </p:spPr>
        <p:txBody>
          <a:bodyPr spcFirstLastPara="1" vert="horz" wrap="square" lIns="68575" tIns="34275" rIns="68575" bIns="34275" rtlCol="0" anchor="t" anchorCtr="0">
            <a:noAutofit/>
          </a:bodyPr>
          <a:lstStyle/>
          <a:p>
            <a:pPr marL="6350" indent="0">
              <a:lnSpc>
                <a:spcPct val="100000"/>
              </a:lnSpc>
              <a:spcBef>
                <a:spcPts val="0"/>
              </a:spcBef>
              <a:buClr>
                <a:schemeClr val="dk1"/>
              </a:buClr>
              <a:buSzPts val="2100"/>
              <a:buNone/>
            </a:pPr>
            <a:r>
              <a:rPr lang="en" sz="3200" b="1" i="1" dirty="0">
                <a:latin typeface="Univers" panose="020B0503020202020204" pitchFamily="34" charset="0"/>
                <a:ea typeface="Century Gothic"/>
                <a:cs typeface="Century Gothic"/>
                <a:sym typeface="Century Gothic"/>
              </a:rPr>
              <a:t>Fair Maps Objectives:</a:t>
            </a:r>
          </a:p>
          <a:p>
            <a:pPr marL="6350" indent="0">
              <a:lnSpc>
                <a:spcPct val="100000"/>
              </a:lnSpc>
              <a:spcBef>
                <a:spcPts val="0"/>
              </a:spcBef>
              <a:buClr>
                <a:schemeClr val="dk1"/>
              </a:buClr>
              <a:buSzPts val="2100"/>
              <a:buNone/>
            </a:pPr>
            <a:r>
              <a:rPr lang="en" sz="3200" b="1" i="1" dirty="0">
                <a:latin typeface="Univers" panose="020B0503020202020204" pitchFamily="34" charset="0"/>
                <a:ea typeface="Century Gothic"/>
                <a:cs typeface="Century Gothic"/>
                <a:sym typeface="Century Gothic"/>
              </a:rPr>
              <a:t> </a:t>
            </a:r>
          </a:p>
          <a:p>
            <a:pPr marL="349250" indent="-342900">
              <a:lnSpc>
                <a:spcPct val="100000"/>
              </a:lnSpc>
              <a:spcBef>
                <a:spcPts val="0"/>
              </a:spcBef>
              <a:buClr>
                <a:srgbClr val="FF9900"/>
              </a:buClr>
              <a:buSzPts val="2100"/>
              <a:buFont typeface="Wingdings 3" panose="05040102010807070707" pitchFamily="18" charset="2"/>
              <a:buChar char="u"/>
            </a:pPr>
            <a:r>
              <a:rPr lang="en-US" sz="2400" dirty="0">
                <a:latin typeface="Univers" panose="020B0503020202020204" pitchFamily="34" charset="0"/>
                <a:ea typeface="Century Gothic"/>
                <a:cs typeface="Century Gothic"/>
                <a:sym typeface="Century Gothic"/>
              </a:rPr>
              <a:t>Draw equitable and inclusive maps that ensure that voters of color have an opportunity to elect candidates of their choice</a:t>
            </a:r>
          </a:p>
          <a:p>
            <a:pPr marL="349250" indent="-342900">
              <a:lnSpc>
                <a:spcPct val="100000"/>
              </a:lnSpc>
              <a:spcBef>
                <a:spcPts val="0"/>
              </a:spcBef>
              <a:buClr>
                <a:srgbClr val="FF9900"/>
              </a:buClr>
              <a:buSzPts val="2100"/>
              <a:buFont typeface="Wingdings 3" panose="05040102010807070707" pitchFamily="18" charset="2"/>
              <a:buChar char="u"/>
            </a:pPr>
            <a:endParaRPr lang="en-US" sz="2400" dirty="0">
              <a:latin typeface="Univers" panose="020B0503020202020204" pitchFamily="34" charset="0"/>
              <a:ea typeface="Century Gothic"/>
              <a:cs typeface="Century Gothic"/>
              <a:sym typeface="Century Gothic"/>
            </a:endParaRPr>
          </a:p>
          <a:p>
            <a:pPr marL="349250" indent="-342900">
              <a:lnSpc>
                <a:spcPct val="100000"/>
              </a:lnSpc>
              <a:spcBef>
                <a:spcPts val="0"/>
              </a:spcBef>
              <a:buClr>
                <a:srgbClr val="FF9900"/>
              </a:buClr>
              <a:buSzPts val="2100"/>
              <a:buFont typeface="Wingdings 3" panose="05040102010807070707" pitchFamily="18" charset="2"/>
              <a:buChar char="u"/>
            </a:pPr>
            <a:r>
              <a:rPr lang="en-US" sz="2400" dirty="0">
                <a:latin typeface="Univers" panose="020B0503020202020204" pitchFamily="34" charset="0"/>
                <a:ea typeface="Century Gothic"/>
                <a:cs typeface="Century Gothic"/>
                <a:sym typeface="Century Gothic"/>
              </a:rPr>
              <a:t>Change the Rules Where Possible</a:t>
            </a:r>
          </a:p>
          <a:p>
            <a:pPr marL="349250" indent="-342900">
              <a:lnSpc>
                <a:spcPct val="100000"/>
              </a:lnSpc>
              <a:spcBef>
                <a:spcPts val="0"/>
              </a:spcBef>
              <a:buClr>
                <a:srgbClr val="FF9900"/>
              </a:buClr>
              <a:buSzPts val="2100"/>
              <a:buFont typeface="Wingdings 3" panose="05040102010807070707" pitchFamily="18" charset="2"/>
              <a:buChar char="u"/>
            </a:pPr>
            <a:endParaRPr lang="en-US" sz="2400" dirty="0">
              <a:latin typeface="Univers" panose="020B0503020202020204" pitchFamily="34" charset="0"/>
              <a:ea typeface="Century Gothic"/>
              <a:cs typeface="Century Gothic"/>
              <a:sym typeface="Century Gothic"/>
            </a:endParaRPr>
          </a:p>
          <a:p>
            <a:pPr marL="349250" indent="-342900">
              <a:lnSpc>
                <a:spcPct val="100000"/>
              </a:lnSpc>
              <a:spcBef>
                <a:spcPts val="0"/>
              </a:spcBef>
              <a:buClr>
                <a:srgbClr val="FF9900"/>
              </a:buClr>
              <a:buSzPts val="2100"/>
              <a:buFont typeface="Wingdings 3" panose="05040102010807070707" pitchFamily="18" charset="2"/>
              <a:buChar char="u"/>
            </a:pPr>
            <a:r>
              <a:rPr lang="en-US" sz="2400" dirty="0">
                <a:latin typeface="Univers" panose="020B0503020202020204" pitchFamily="34" charset="0"/>
                <a:ea typeface="Century Gothic"/>
                <a:cs typeface="Century Gothic"/>
                <a:sym typeface="Century Gothic"/>
              </a:rPr>
              <a:t>Defend the Rules Where Necessary (Litigation)</a:t>
            </a:r>
          </a:p>
          <a:p>
            <a:pPr marL="349250" indent="-342900">
              <a:lnSpc>
                <a:spcPct val="100000"/>
              </a:lnSpc>
              <a:spcBef>
                <a:spcPts val="0"/>
              </a:spcBef>
              <a:buClr>
                <a:srgbClr val="FF9900"/>
              </a:buClr>
              <a:buSzPts val="2100"/>
              <a:buFont typeface="Wingdings 3" panose="05040102010807070707" pitchFamily="18" charset="2"/>
              <a:buChar char="u"/>
            </a:pPr>
            <a:endParaRPr lang="en-US" sz="2400" dirty="0">
              <a:latin typeface="Univers" panose="020B0503020202020204" pitchFamily="34" charset="0"/>
              <a:ea typeface="Century Gothic"/>
              <a:cs typeface="Century Gothic"/>
              <a:sym typeface="Century Gothic"/>
            </a:endParaRPr>
          </a:p>
          <a:p>
            <a:pPr marL="349250" indent="-342900">
              <a:lnSpc>
                <a:spcPct val="100000"/>
              </a:lnSpc>
              <a:spcBef>
                <a:spcPts val="0"/>
              </a:spcBef>
              <a:buClr>
                <a:srgbClr val="FF9900"/>
              </a:buClr>
              <a:buSzPts val="2100"/>
              <a:buFont typeface="Wingdings 3" panose="05040102010807070707" pitchFamily="18" charset="2"/>
              <a:buChar char="u"/>
            </a:pPr>
            <a:r>
              <a:rPr lang="en-US" sz="2400" dirty="0">
                <a:latin typeface="Univers" panose="020B0503020202020204" pitchFamily="34" charset="0"/>
                <a:ea typeface="Century Gothic"/>
                <a:cs typeface="Century Gothic"/>
                <a:sym typeface="Century Gothic"/>
              </a:rPr>
              <a:t>Advocate and Agitate to Shape the Debate, Create a Political Demand and Push the Right Narrative</a:t>
            </a:r>
          </a:p>
        </p:txBody>
      </p:sp>
      <p:sp>
        <p:nvSpPr>
          <p:cNvPr id="5" name="Rectangle 4">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2" name="TextBox 1">
            <a:extLst>
              <a:ext uri="{FF2B5EF4-FFF2-40B4-BE49-F238E27FC236}">
                <a16:creationId xmlns:a16="http://schemas.microsoft.com/office/drawing/2014/main" id="{B2E8A6D2-2866-0F4D-BF01-0EE8C0716B22}"/>
              </a:ext>
            </a:extLst>
          </p:cNvPr>
          <p:cNvSpPr txBox="1"/>
          <p:nvPr/>
        </p:nvSpPr>
        <p:spPr>
          <a:xfrm>
            <a:off x="2761958" y="351692"/>
            <a:ext cx="184731" cy="369332"/>
          </a:xfrm>
          <a:prstGeom prst="rect">
            <a:avLst/>
          </a:prstGeom>
          <a:noFill/>
        </p:spPr>
        <p:txBody>
          <a:bodyPr wrap="none" rtlCol="0">
            <a:spAutoFit/>
          </a:bodyPr>
          <a:lstStyle/>
          <a:p>
            <a:endParaRPr lang="en-US" dirty="0"/>
          </a:p>
        </p:txBody>
      </p:sp>
      <p:pic>
        <p:nvPicPr>
          <p:cNvPr id="7" name="Picture 6"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010" y="2797029"/>
            <a:ext cx="5198782" cy="3631882"/>
          </a:xfrm>
          <a:prstGeom prst="rect">
            <a:avLst/>
          </a:prstGeom>
        </p:spPr>
      </p:pic>
    </p:spTree>
    <p:extLst>
      <p:ext uri="{BB962C8B-B14F-4D97-AF65-F5344CB8AC3E}">
        <p14:creationId xmlns:p14="http://schemas.microsoft.com/office/powerpoint/2010/main" val="194308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8912401" y="0"/>
            <a:ext cx="3279599" cy="6553200"/>
          </a:xfrm>
          <a:prstGeom prst="rect">
            <a:avLst/>
          </a:prstGeom>
          <a:solidFill>
            <a:schemeClr val="tx1"/>
          </a:solidFill>
          <a:ln>
            <a:noFill/>
          </a:ln>
        </p:spPr>
        <p:txBody>
          <a:bodyPr spcFirstLastPara="1" wrap="square" lIns="68575" tIns="34275" rIns="68575" bIns="34275" anchor="ctr" anchorCtr="0">
            <a:noAutofit/>
          </a:bodyPr>
          <a:lstStyle/>
          <a:p>
            <a:pPr algn="ctr"/>
            <a:endParaRPr dirty="0">
              <a:sym typeface="Calibri"/>
            </a:endParaRPr>
          </a:p>
        </p:txBody>
      </p:sp>
      <p:sp>
        <p:nvSpPr>
          <p:cNvPr id="139" name="Google Shape;139;p26"/>
          <p:cNvSpPr txBox="1">
            <a:spLocks noGrp="1"/>
          </p:cNvSpPr>
          <p:nvPr>
            <p:ph type="body" idx="1"/>
          </p:nvPr>
        </p:nvSpPr>
        <p:spPr>
          <a:xfrm>
            <a:off x="401157" y="216416"/>
            <a:ext cx="6599325" cy="6423781"/>
          </a:xfrm>
          <a:prstGeom prst="rect">
            <a:avLst/>
          </a:prstGeom>
          <a:noFill/>
          <a:ln>
            <a:noFill/>
          </a:ln>
        </p:spPr>
        <p:txBody>
          <a:bodyPr spcFirstLastPara="1" vert="horz" wrap="square" lIns="68575" tIns="34275" rIns="68575" bIns="34275" rtlCol="0" anchor="t" anchorCtr="0">
            <a:noAutofit/>
          </a:bodyPr>
          <a:lstStyle/>
          <a:p>
            <a:pPr marL="6350" indent="0">
              <a:lnSpc>
                <a:spcPct val="100000"/>
              </a:lnSpc>
              <a:spcBef>
                <a:spcPts val="0"/>
              </a:spcBef>
              <a:buClr>
                <a:schemeClr val="dk1"/>
              </a:buClr>
              <a:buSzPts val="2100"/>
              <a:buNone/>
            </a:pPr>
            <a:r>
              <a:rPr lang="en-US" sz="2000" b="1" dirty="0">
                <a:ea typeface="Century Gothic"/>
                <a:cs typeface="Century Gothic"/>
                <a:sym typeface="Century Gothic"/>
              </a:rPr>
              <a:t>EDUCATION - </a:t>
            </a:r>
            <a:r>
              <a:rPr lang="en-US" sz="2000" dirty="0">
                <a:ea typeface="Century Gothic"/>
                <a:cs typeface="Century Gothic"/>
                <a:sym typeface="Century Gothic"/>
              </a:rPr>
              <a:t>To engage the general public, advocates and activist through our various channels on how to impact the drawing of equitable maps through understanding the state and local political and demographic landscape, leveraging community partnership spaces and approaches like Communities of interest. </a:t>
            </a:r>
          </a:p>
          <a:p>
            <a:pPr marL="6350" indent="0">
              <a:lnSpc>
                <a:spcPct val="100000"/>
              </a:lnSpc>
              <a:spcBef>
                <a:spcPts val="0"/>
              </a:spcBef>
              <a:buClr>
                <a:schemeClr val="dk1"/>
              </a:buClr>
              <a:buSzPts val="2100"/>
              <a:buNone/>
            </a:pPr>
            <a:endParaRPr lang="en-US" sz="2000" b="1" dirty="0">
              <a:ea typeface="Century Gothic"/>
              <a:cs typeface="Century Gothic"/>
              <a:sym typeface="Century Gothic"/>
            </a:endParaRPr>
          </a:p>
          <a:p>
            <a:pPr marL="6350" indent="0">
              <a:lnSpc>
                <a:spcPct val="100000"/>
              </a:lnSpc>
              <a:spcBef>
                <a:spcPts val="0"/>
              </a:spcBef>
              <a:buClr>
                <a:schemeClr val="dk1"/>
              </a:buClr>
              <a:buSzPts val="2100"/>
              <a:buNone/>
            </a:pPr>
            <a:r>
              <a:rPr lang="en-US" sz="2000" b="1" dirty="0">
                <a:ea typeface="Century Gothic"/>
                <a:cs typeface="Century Gothic"/>
                <a:sym typeface="Century Gothic"/>
              </a:rPr>
              <a:t>TRAINING - </a:t>
            </a:r>
            <a:r>
              <a:rPr lang="en-US" sz="2000" dirty="0">
                <a:ea typeface="Century Gothic"/>
                <a:cs typeface="Century Gothic"/>
                <a:sym typeface="Century Gothic"/>
              </a:rPr>
              <a:t>Provide technical training on the use of the tabular data and other data sets to assess and draw maps. This will be for a niche grouping but understanding the range of tools and resources are essential to empowering community engagement.</a:t>
            </a:r>
          </a:p>
          <a:p>
            <a:pPr marL="6350" indent="0">
              <a:lnSpc>
                <a:spcPct val="100000"/>
              </a:lnSpc>
              <a:spcBef>
                <a:spcPts val="0"/>
              </a:spcBef>
              <a:buClr>
                <a:schemeClr val="dk1"/>
              </a:buClr>
              <a:buSzPts val="2100"/>
              <a:buNone/>
            </a:pPr>
            <a:endParaRPr lang="en-US" sz="2000" b="1" dirty="0">
              <a:ea typeface="Century Gothic"/>
              <a:cs typeface="Century Gothic"/>
              <a:sym typeface="Century Gothic"/>
            </a:endParaRPr>
          </a:p>
          <a:p>
            <a:pPr marL="6350" indent="0">
              <a:lnSpc>
                <a:spcPct val="100000"/>
              </a:lnSpc>
              <a:spcBef>
                <a:spcPts val="0"/>
              </a:spcBef>
              <a:buClr>
                <a:schemeClr val="dk1"/>
              </a:buClr>
              <a:buSzPts val="2100"/>
              <a:buNone/>
            </a:pPr>
            <a:r>
              <a:rPr lang="en-US" sz="2000" b="1" dirty="0">
                <a:ea typeface="Century Gothic"/>
                <a:cs typeface="Century Gothic"/>
                <a:sym typeface="Century Gothic"/>
              </a:rPr>
              <a:t>ADVOCACY - </a:t>
            </a:r>
            <a:r>
              <a:rPr lang="en-US" sz="2000" dirty="0">
                <a:ea typeface="Century Gothic"/>
                <a:cs typeface="Century Gothic"/>
                <a:sym typeface="Century Gothic"/>
              </a:rPr>
              <a:t>To continue to advocate for fair and inclusive maps, and the end of packing, cracking and prison gerrymandering. To lift up redistricting community engagement at the grassroots and </a:t>
            </a:r>
            <a:r>
              <a:rPr lang="en-US" sz="2000" dirty="0" err="1">
                <a:ea typeface="Century Gothic"/>
                <a:cs typeface="Century Gothic"/>
                <a:sym typeface="Century Gothic"/>
              </a:rPr>
              <a:t>grasstops</a:t>
            </a:r>
            <a:r>
              <a:rPr lang="en-US" sz="2000" dirty="0">
                <a:ea typeface="Century Gothic"/>
                <a:cs typeface="Century Gothic"/>
                <a:sym typeface="Century Gothic"/>
              </a:rPr>
              <a:t> level.</a:t>
            </a:r>
          </a:p>
          <a:p>
            <a:pPr marL="6350" indent="0">
              <a:lnSpc>
                <a:spcPct val="100000"/>
              </a:lnSpc>
              <a:spcBef>
                <a:spcPts val="0"/>
              </a:spcBef>
              <a:buClr>
                <a:schemeClr val="dk1"/>
              </a:buClr>
              <a:buSzPts val="2100"/>
              <a:buNone/>
            </a:pPr>
            <a:endParaRPr lang="en-US" sz="2000" dirty="0">
              <a:ea typeface="Century Gothic"/>
              <a:cs typeface="Century Gothic"/>
              <a:sym typeface="Century Gothic"/>
            </a:endParaRPr>
          </a:p>
          <a:p>
            <a:pPr marL="6350" indent="0">
              <a:lnSpc>
                <a:spcPct val="100000"/>
              </a:lnSpc>
              <a:spcBef>
                <a:spcPts val="0"/>
              </a:spcBef>
              <a:buClr>
                <a:schemeClr val="dk1"/>
              </a:buClr>
              <a:buSzPts val="2100"/>
              <a:buNone/>
            </a:pPr>
            <a:r>
              <a:rPr lang="en-US" sz="2000" b="1" dirty="0">
                <a:ea typeface="Century Gothic"/>
                <a:cs typeface="Century Gothic"/>
                <a:sym typeface="Century Gothic"/>
              </a:rPr>
              <a:t>LITIGATION</a:t>
            </a:r>
            <a:r>
              <a:rPr lang="en-US" sz="2000" dirty="0">
                <a:ea typeface="Century Gothic"/>
                <a:cs typeface="Century Gothic"/>
                <a:sym typeface="Century Gothic"/>
              </a:rPr>
              <a:t> – To intervene through the courts when and where necessary.</a:t>
            </a:r>
          </a:p>
          <a:p>
            <a:pPr marL="6350" indent="0">
              <a:lnSpc>
                <a:spcPct val="100000"/>
              </a:lnSpc>
              <a:spcBef>
                <a:spcPts val="0"/>
              </a:spcBef>
              <a:buClr>
                <a:schemeClr val="dk1"/>
              </a:buClr>
              <a:buSzPts val="2100"/>
              <a:buNone/>
            </a:pPr>
            <a:endParaRPr lang="en-US" sz="2000" dirty="0">
              <a:ea typeface="Century Gothic"/>
              <a:cs typeface="Century Gothic"/>
              <a:sym typeface="Century Gothic"/>
            </a:endParaRPr>
          </a:p>
        </p:txBody>
      </p:sp>
      <p:sp>
        <p:nvSpPr>
          <p:cNvPr id="5" name="Rectangle 4">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2" name="TextBox 1">
            <a:extLst>
              <a:ext uri="{FF2B5EF4-FFF2-40B4-BE49-F238E27FC236}">
                <a16:creationId xmlns:a16="http://schemas.microsoft.com/office/drawing/2014/main" id="{B2E8A6D2-2866-0F4D-BF01-0EE8C0716B22}"/>
              </a:ext>
            </a:extLst>
          </p:cNvPr>
          <p:cNvSpPr txBox="1"/>
          <p:nvPr/>
        </p:nvSpPr>
        <p:spPr>
          <a:xfrm>
            <a:off x="2761958" y="351692"/>
            <a:ext cx="184731" cy="369332"/>
          </a:xfrm>
          <a:prstGeom prst="rect">
            <a:avLst/>
          </a:prstGeom>
          <a:noFill/>
        </p:spPr>
        <p:txBody>
          <a:bodyPr wrap="none" rtlCol="0">
            <a:spAutoFit/>
          </a:bodyPr>
          <a:lstStyle/>
          <a:p>
            <a:endParaRPr lang="en-US" dirty="0"/>
          </a:p>
        </p:txBody>
      </p:sp>
      <p:pic>
        <p:nvPicPr>
          <p:cNvPr id="8" name="Picture 7"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010" y="2797029"/>
            <a:ext cx="5198782" cy="3631882"/>
          </a:xfrm>
          <a:prstGeom prst="rect">
            <a:avLst/>
          </a:prstGeom>
        </p:spPr>
      </p:pic>
    </p:spTree>
    <p:extLst>
      <p:ext uri="{BB962C8B-B14F-4D97-AF65-F5344CB8AC3E}">
        <p14:creationId xmlns:p14="http://schemas.microsoft.com/office/powerpoint/2010/main" val="1578463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0B04-39CA-44F4-B2DB-148CCD916325}"/>
              </a:ext>
            </a:extLst>
          </p:cNvPr>
          <p:cNvSpPr>
            <a:spLocks noGrp="1"/>
          </p:cNvSpPr>
          <p:nvPr>
            <p:ph type="title"/>
          </p:nvPr>
        </p:nvSpPr>
        <p:spPr>
          <a:xfrm>
            <a:off x="838200" y="365125"/>
            <a:ext cx="10515600" cy="1325563"/>
          </a:xfrm>
        </p:spPr>
        <p:txBody>
          <a:bodyPr>
            <a:normAutofit fontScale="90000"/>
          </a:bodyPr>
          <a:lstStyle/>
          <a:p>
            <a:r>
              <a:rPr lang="en-US" b="1" dirty="0"/>
              <a:t>Focus of Ongoing Efforts:</a:t>
            </a:r>
            <a:r>
              <a:rPr lang="en-US" dirty="0"/>
              <a:t> Independent redistricting based on “communities of interest</a:t>
            </a:r>
            <a:r>
              <a:rPr lang="en-US" b="1" dirty="0"/>
              <a:t>”</a:t>
            </a:r>
            <a:br>
              <a:rPr lang="en-US" sz="2800" dirty="0"/>
            </a:br>
            <a:endParaRPr lang="en-US" sz="2800" dirty="0"/>
          </a:p>
        </p:txBody>
      </p:sp>
      <p:sp>
        <p:nvSpPr>
          <p:cNvPr id="3" name="Content Placeholder 2">
            <a:extLst>
              <a:ext uri="{FF2B5EF4-FFF2-40B4-BE49-F238E27FC236}">
                <a16:creationId xmlns:a16="http://schemas.microsoft.com/office/drawing/2014/main" id="{A32068FB-194E-454E-A3A1-8E51D0217FE6}"/>
              </a:ext>
            </a:extLst>
          </p:cNvPr>
          <p:cNvSpPr>
            <a:spLocks noGrp="1"/>
          </p:cNvSpPr>
          <p:nvPr>
            <p:ph idx="1"/>
          </p:nvPr>
        </p:nvSpPr>
        <p:spPr>
          <a:xfrm>
            <a:off x="838200" y="1825625"/>
            <a:ext cx="3797807" cy="4351338"/>
          </a:xfrm>
        </p:spPr>
        <p:txBody>
          <a:bodyPr>
            <a:normAutofit lnSpcReduction="10000"/>
          </a:bodyPr>
          <a:lstStyle/>
          <a:p>
            <a:pPr>
              <a:buClr>
                <a:srgbClr val="FF9900"/>
              </a:buClr>
              <a:buFont typeface="Wingdings 3" panose="05040102010807070707" pitchFamily="18" charset="2"/>
              <a:buChar char="u"/>
            </a:pPr>
            <a:r>
              <a:rPr lang="en-US" sz="2000" b="1" dirty="0"/>
              <a:t>Community of Interest – </a:t>
            </a:r>
            <a:r>
              <a:rPr lang="en-US" sz="2000" dirty="0"/>
              <a:t>A neighborhood, community, or group of people who have common policy concerns and would benefit from being maintained in a single district.</a:t>
            </a:r>
          </a:p>
          <a:p>
            <a:pPr>
              <a:buClr>
                <a:srgbClr val="FF9900"/>
              </a:buClr>
              <a:buFont typeface="Wingdings 3" panose="05040102010807070707" pitchFamily="18" charset="2"/>
              <a:buChar char="u"/>
            </a:pPr>
            <a:r>
              <a:rPr lang="en-US" sz="2000" dirty="0"/>
              <a:t>Focus of a lot of state efforts, and currently in H.R. 1, Reflected in S1</a:t>
            </a:r>
          </a:p>
          <a:p>
            <a:pPr>
              <a:buClr>
                <a:srgbClr val="FF9900"/>
              </a:buClr>
              <a:buFont typeface="Wingdings 3" panose="05040102010807070707" pitchFamily="18" charset="2"/>
              <a:buChar char="u"/>
            </a:pPr>
            <a:r>
              <a:rPr lang="en-US" sz="2000" dirty="0"/>
              <a:t>Would be a big step forward in:</a:t>
            </a:r>
          </a:p>
          <a:p>
            <a:pPr lvl="1"/>
            <a:r>
              <a:rPr lang="en-US" sz="2000" dirty="0"/>
              <a:t>preventing extreme, intentional minority vote dilution; and, </a:t>
            </a:r>
          </a:p>
          <a:p>
            <a:pPr lvl="1"/>
            <a:r>
              <a:rPr lang="en-US" sz="2000" dirty="0"/>
              <a:t>helping to mobilize communities.</a:t>
            </a:r>
          </a:p>
        </p:txBody>
      </p:sp>
      <p:sp>
        <p:nvSpPr>
          <p:cNvPr id="6" name="Rectangle 5">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pic>
        <p:nvPicPr>
          <p:cNvPr id="2050" name="Picture 2" descr="https://i2.wp.com/demcastusa.com/wp-content/uploads/2021/04/left-out-e1619039966611.png?fit=1200%2C526&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007" y="1825625"/>
            <a:ext cx="7253639" cy="317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80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E658-2E0C-462A-9F7A-33BFCC421984}"/>
              </a:ext>
            </a:extLst>
          </p:cNvPr>
          <p:cNvSpPr>
            <a:spLocks noGrp="1"/>
          </p:cNvSpPr>
          <p:nvPr>
            <p:ph type="title"/>
          </p:nvPr>
        </p:nvSpPr>
        <p:spPr>
          <a:xfrm>
            <a:off x="838200" y="365125"/>
            <a:ext cx="10515600" cy="1325563"/>
          </a:xfrm>
        </p:spPr>
        <p:txBody>
          <a:bodyPr>
            <a:normAutofit/>
          </a:bodyPr>
          <a:lstStyle/>
          <a:p>
            <a:r>
              <a:rPr lang="en-US" sz="3600" dirty="0">
                <a:latin typeface="Univers" panose="020B0503020202020204" pitchFamily="34" charset="0"/>
              </a:rPr>
              <a:t>However, this approach isn’t a guaranteed fix for racial exclusion …</a:t>
            </a:r>
          </a:p>
        </p:txBody>
      </p:sp>
      <p:sp>
        <p:nvSpPr>
          <p:cNvPr id="3" name="Content Placeholder 2">
            <a:extLst>
              <a:ext uri="{FF2B5EF4-FFF2-40B4-BE49-F238E27FC236}">
                <a16:creationId xmlns:a16="http://schemas.microsoft.com/office/drawing/2014/main" id="{A456502C-8968-4D4E-A7C8-3F479911850E}"/>
              </a:ext>
            </a:extLst>
          </p:cNvPr>
          <p:cNvSpPr>
            <a:spLocks noGrp="1"/>
          </p:cNvSpPr>
          <p:nvPr>
            <p:ph idx="1"/>
          </p:nvPr>
        </p:nvSpPr>
        <p:spPr>
          <a:xfrm>
            <a:off x="838200" y="1825625"/>
            <a:ext cx="3797807" cy="4351338"/>
          </a:xfrm>
        </p:spPr>
        <p:txBody>
          <a:bodyPr>
            <a:normAutofit lnSpcReduction="10000"/>
          </a:bodyPr>
          <a:lstStyle/>
          <a:p>
            <a:pPr>
              <a:buClr>
                <a:srgbClr val="CC00FF"/>
              </a:buClr>
              <a:buFont typeface="Wingdings 3" panose="05040102010807070707" pitchFamily="18" charset="2"/>
              <a:buChar char="u"/>
            </a:pPr>
            <a:r>
              <a:rPr lang="en-US" sz="2000" dirty="0"/>
              <a:t>Communities of color are clustered in cities while their white counterparts are more spread out in rural areas</a:t>
            </a:r>
          </a:p>
          <a:p>
            <a:pPr>
              <a:buClr>
                <a:srgbClr val="CC00FF"/>
              </a:buClr>
              <a:buFont typeface="Wingdings 3" panose="05040102010807070707" pitchFamily="18" charset="2"/>
              <a:buChar char="u"/>
            </a:pPr>
            <a:r>
              <a:rPr lang="en-US" sz="2000" dirty="0"/>
              <a:t>That means that an approach centered on compact, community-based districts that does not take demographics data into account will produce unintentional racialized gerrymanders.</a:t>
            </a:r>
          </a:p>
          <a:p>
            <a:pPr>
              <a:buClr>
                <a:srgbClr val="CC00FF"/>
              </a:buClr>
              <a:buFont typeface="Wingdings 3" panose="05040102010807070707" pitchFamily="18" charset="2"/>
              <a:buChar char="u"/>
            </a:pPr>
            <a:r>
              <a:rPr lang="en-US" sz="2000" dirty="0"/>
              <a:t>Pennsylvania, for example, would likely look the same way it does now: heavily skewed towards white voting blocks.</a:t>
            </a:r>
          </a:p>
        </p:txBody>
      </p:sp>
      <p:pic>
        <p:nvPicPr>
          <p:cNvPr id="4" name="Picture 3">
            <a:extLst>
              <a:ext uri="{FF2B5EF4-FFF2-40B4-BE49-F238E27FC236}">
                <a16:creationId xmlns:a16="http://schemas.microsoft.com/office/drawing/2014/main" id="{5B4834BE-A866-42D7-9E0B-70A872074FDC}"/>
              </a:ext>
            </a:extLst>
          </p:cNvPr>
          <p:cNvPicPr>
            <a:picLocks noChangeAspect="1"/>
          </p:cNvPicPr>
          <p:nvPr/>
        </p:nvPicPr>
        <p:blipFill rotWithShape="1">
          <a:blip r:embed="rId2"/>
          <a:srcRect l="69" r="2" b="2"/>
          <a:stretch/>
        </p:blipFill>
        <p:spPr>
          <a:xfrm>
            <a:off x="5120640" y="1856155"/>
            <a:ext cx="6233160" cy="4272681"/>
          </a:xfrm>
          <a:prstGeom prst="rect">
            <a:avLst/>
          </a:prstGeom>
        </p:spPr>
      </p:pic>
      <p:sp>
        <p:nvSpPr>
          <p:cNvPr id="5" name="TextBox 4">
            <a:extLst>
              <a:ext uri="{FF2B5EF4-FFF2-40B4-BE49-F238E27FC236}">
                <a16:creationId xmlns:a16="http://schemas.microsoft.com/office/drawing/2014/main" id="{66B33A88-1070-489E-875A-5BA1B9517F3E}"/>
              </a:ext>
            </a:extLst>
          </p:cNvPr>
          <p:cNvSpPr txBox="1"/>
          <p:nvPr/>
        </p:nvSpPr>
        <p:spPr>
          <a:xfrm>
            <a:off x="5295900" y="2959100"/>
            <a:ext cx="5867400" cy="1200329"/>
          </a:xfrm>
          <a:prstGeom prst="rect">
            <a:avLst/>
          </a:prstGeom>
          <a:noFill/>
        </p:spPr>
        <p:txBody>
          <a:bodyPr wrap="square" rtlCol="0">
            <a:spAutoFit/>
          </a:bodyPr>
          <a:lstStyle/>
          <a:p>
            <a:pPr algn="ctr"/>
            <a:r>
              <a:rPr lang="en-US" sz="2400" b="1" dirty="0"/>
              <a:t>Pennsylvania with compact districts that don’t split communities: </a:t>
            </a:r>
          </a:p>
          <a:p>
            <a:pPr algn="ctr"/>
            <a:r>
              <a:rPr lang="en-US" sz="2400" b="1" u="sng" dirty="0"/>
              <a:t>Still disadvantages communities of color</a:t>
            </a:r>
            <a:r>
              <a:rPr lang="en-US" sz="2400" b="1" dirty="0"/>
              <a:t>.</a:t>
            </a:r>
          </a:p>
        </p:txBody>
      </p:sp>
      <p:sp>
        <p:nvSpPr>
          <p:cNvPr id="6" name="Rectangle 5">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255443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8912401" y="0"/>
            <a:ext cx="3279599" cy="6553200"/>
          </a:xfrm>
          <a:prstGeom prst="rect">
            <a:avLst/>
          </a:prstGeom>
          <a:solidFill>
            <a:schemeClr val="tx1"/>
          </a:solidFill>
          <a:ln>
            <a:noFill/>
          </a:ln>
        </p:spPr>
        <p:txBody>
          <a:bodyPr spcFirstLastPara="1" wrap="square" lIns="68575" tIns="34275" rIns="68575" bIns="34275" anchor="ctr" anchorCtr="0">
            <a:noAutofit/>
          </a:bodyPr>
          <a:lstStyle/>
          <a:p>
            <a:pPr algn="ctr"/>
            <a:endParaRPr dirty="0">
              <a:solidFill>
                <a:prstClr val="black"/>
              </a:solidFill>
              <a:sym typeface="Calibri"/>
            </a:endParaRPr>
          </a:p>
        </p:txBody>
      </p:sp>
      <p:sp>
        <p:nvSpPr>
          <p:cNvPr id="139" name="Google Shape;139;p26"/>
          <p:cNvSpPr txBox="1">
            <a:spLocks noGrp="1"/>
          </p:cNvSpPr>
          <p:nvPr>
            <p:ph type="body" idx="1"/>
          </p:nvPr>
        </p:nvSpPr>
        <p:spPr>
          <a:xfrm>
            <a:off x="332022" y="351692"/>
            <a:ext cx="11859978" cy="2737068"/>
          </a:xfrm>
          <a:prstGeom prst="rect">
            <a:avLst/>
          </a:prstGeom>
          <a:noFill/>
          <a:ln>
            <a:noFill/>
          </a:ln>
        </p:spPr>
        <p:txBody>
          <a:bodyPr spcFirstLastPara="1" vert="horz" wrap="square" lIns="68575" tIns="34275" rIns="68575" bIns="34275" rtlCol="0" anchor="t" anchorCtr="0">
            <a:noAutofit/>
          </a:bodyPr>
          <a:lstStyle/>
          <a:p>
            <a:pPr marL="6350" indent="0">
              <a:lnSpc>
                <a:spcPct val="100000"/>
              </a:lnSpc>
              <a:spcBef>
                <a:spcPts val="0"/>
              </a:spcBef>
              <a:buClr>
                <a:schemeClr val="dk1"/>
              </a:buClr>
              <a:buSzPts val="2100"/>
              <a:buNone/>
            </a:pPr>
            <a:r>
              <a:rPr lang="en" sz="3200" b="1" dirty="0">
                <a:solidFill>
                  <a:srgbClr val="FFC000"/>
                </a:solidFill>
                <a:latin typeface="Univers" panose="020B0503020202020204" pitchFamily="34" charset="0"/>
                <a:ea typeface="Century Gothic"/>
                <a:cs typeface="Century Gothic"/>
                <a:sym typeface="Century Gothic"/>
              </a:rPr>
              <a:t>RESOURCES:</a:t>
            </a:r>
          </a:p>
          <a:p>
            <a:pPr marL="6350" indent="0">
              <a:lnSpc>
                <a:spcPct val="100000"/>
              </a:lnSpc>
              <a:spcBef>
                <a:spcPts val="0"/>
              </a:spcBef>
              <a:buClr>
                <a:schemeClr val="dk1"/>
              </a:buClr>
              <a:buSzPts val="2100"/>
              <a:buNone/>
            </a:pPr>
            <a:endParaRPr lang="en" sz="3200" b="1" dirty="0">
              <a:solidFill>
                <a:srgbClr val="FFC000"/>
              </a:solidFill>
              <a:latin typeface="Univers" panose="020B0503020202020204" pitchFamily="34" charset="0"/>
              <a:ea typeface="Century Gothic"/>
              <a:cs typeface="Century Gothic"/>
              <a:sym typeface="Century Gothic"/>
            </a:endParaRPr>
          </a:p>
          <a:p>
            <a:pPr marL="6350" indent="0">
              <a:lnSpc>
                <a:spcPct val="100000"/>
              </a:lnSpc>
              <a:spcBef>
                <a:spcPts val="0"/>
              </a:spcBef>
              <a:buClr>
                <a:schemeClr val="dk1"/>
              </a:buClr>
              <a:buSzPts val="2100"/>
              <a:buNone/>
            </a:pPr>
            <a:r>
              <a:rPr lang="en-US" sz="3200" dirty="0">
                <a:latin typeface="Univers" panose="020B0503020202020204" pitchFamily="34" charset="0"/>
                <a:ea typeface="Century Gothic"/>
                <a:cs typeface="Century Gothic"/>
                <a:sym typeface="Century Gothic"/>
              </a:rPr>
              <a:t>www.redistrictingcommunitycollege.com</a:t>
            </a:r>
          </a:p>
          <a:p>
            <a:pPr marL="6350" indent="0">
              <a:lnSpc>
                <a:spcPct val="100000"/>
              </a:lnSpc>
              <a:spcBef>
                <a:spcPts val="0"/>
              </a:spcBef>
              <a:buClr>
                <a:schemeClr val="dk1"/>
              </a:buClr>
              <a:buSzPts val="2100"/>
              <a:buNone/>
            </a:pPr>
            <a:endParaRPr lang="en" sz="4000" b="1" dirty="0">
              <a:solidFill>
                <a:srgbClr val="FFC000"/>
              </a:solidFill>
              <a:ea typeface="Century Gothic"/>
              <a:cs typeface="Century Gothic"/>
              <a:sym typeface="Century Gothic"/>
            </a:endParaRPr>
          </a:p>
          <a:p>
            <a:pPr marL="6350" indent="0">
              <a:lnSpc>
                <a:spcPct val="100000"/>
              </a:lnSpc>
              <a:spcBef>
                <a:spcPts val="0"/>
              </a:spcBef>
              <a:buClr>
                <a:schemeClr val="dk1"/>
              </a:buClr>
              <a:buSzPts val="2100"/>
              <a:buNone/>
            </a:pPr>
            <a:endParaRPr lang="en" sz="3200" dirty="0">
              <a:solidFill>
                <a:schemeClr val="dk1"/>
              </a:solidFill>
              <a:ea typeface="Century Gothic"/>
              <a:cs typeface="Century Gothic"/>
              <a:sym typeface="Century Gothic"/>
            </a:endParaRPr>
          </a:p>
          <a:p>
            <a:pPr marL="463550" indent="-457200">
              <a:lnSpc>
                <a:spcPct val="100000"/>
              </a:lnSpc>
              <a:spcBef>
                <a:spcPts val="0"/>
              </a:spcBef>
              <a:buClr>
                <a:schemeClr val="dk1"/>
              </a:buClr>
              <a:buSzPts val="2100"/>
              <a:buFont typeface="Wingdings" panose="05000000000000000000" pitchFamily="2" charset="2"/>
              <a:buChar char="§"/>
            </a:pPr>
            <a:endParaRPr lang="en" sz="2400" dirty="0">
              <a:solidFill>
                <a:schemeClr val="dk1"/>
              </a:solidFill>
              <a:ea typeface="Century Gothic"/>
              <a:cs typeface="Century Gothic"/>
              <a:sym typeface="Century Gothic"/>
            </a:endParaRPr>
          </a:p>
        </p:txBody>
      </p:sp>
      <p:sp>
        <p:nvSpPr>
          <p:cNvPr id="5" name="Rectangle 4">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2" name="TextBox 1">
            <a:extLst>
              <a:ext uri="{FF2B5EF4-FFF2-40B4-BE49-F238E27FC236}">
                <a16:creationId xmlns:a16="http://schemas.microsoft.com/office/drawing/2014/main" id="{B2E8A6D2-2866-0F4D-BF01-0EE8C0716B22}"/>
              </a:ext>
            </a:extLst>
          </p:cNvPr>
          <p:cNvSpPr txBox="1"/>
          <p:nvPr/>
        </p:nvSpPr>
        <p:spPr>
          <a:xfrm>
            <a:off x="2761958" y="351692"/>
            <a:ext cx="184731" cy="369332"/>
          </a:xfrm>
          <a:prstGeom prst="rect">
            <a:avLst/>
          </a:prstGeom>
          <a:noFill/>
        </p:spPr>
        <p:txBody>
          <a:bodyPr wrap="none" rtlCol="0">
            <a:spAutoFit/>
          </a:bodyPr>
          <a:lstStyle/>
          <a:p>
            <a:endParaRPr lang="en-US" dirty="0">
              <a:solidFill>
                <a:prstClr val="black"/>
              </a:solidFill>
            </a:endParaRPr>
          </a:p>
        </p:txBody>
      </p:sp>
      <p:pic>
        <p:nvPicPr>
          <p:cNvPr id="6" name="Picture 5"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010" y="2797029"/>
            <a:ext cx="5198782" cy="3631882"/>
          </a:xfrm>
          <a:prstGeom prst="rect">
            <a:avLst/>
          </a:prstGeom>
        </p:spPr>
      </p:pic>
      <p:pic>
        <p:nvPicPr>
          <p:cNvPr id="7" name="Picture 2" descr="Mi Familia Vo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22" y="4014484"/>
            <a:ext cx="2429936" cy="158336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8" name="Picture 4" descr="NAACP | 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2862" y="4399114"/>
            <a:ext cx="3427790" cy="81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38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8912401" y="0"/>
            <a:ext cx="3279599" cy="6553200"/>
          </a:xfrm>
          <a:prstGeom prst="rect">
            <a:avLst/>
          </a:prstGeom>
          <a:solidFill>
            <a:schemeClr val="tx1"/>
          </a:solidFill>
          <a:ln>
            <a:noFill/>
          </a:ln>
        </p:spPr>
        <p:txBody>
          <a:bodyPr spcFirstLastPara="1" wrap="square" lIns="68575" tIns="34275" rIns="68575" bIns="34275" anchor="ctr" anchorCtr="0">
            <a:noAutofit/>
          </a:bodyPr>
          <a:lstStyle/>
          <a:p>
            <a:pPr algn="ctr"/>
            <a:endParaRPr dirty="0">
              <a:solidFill>
                <a:prstClr val="black"/>
              </a:solidFill>
              <a:sym typeface="Calibri"/>
            </a:endParaRPr>
          </a:p>
        </p:txBody>
      </p:sp>
      <p:sp>
        <p:nvSpPr>
          <p:cNvPr id="139" name="Google Shape;139;p26"/>
          <p:cNvSpPr txBox="1">
            <a:spLocks noGrp="1"/>
          </p:cNvSpPr>
          <p:nvPr>
            <p:ph type="body" idx="1"/>
          </p:nvPr>
        </p:nvSpPr>
        <p:spPr>
          <a:xfrm>
            <a:off x="96252" y="350074"/>
            <a:ext cx="9079622" cy="5440922"/>
          </a:xfrm>
          <a:prstGeom prst="rect">
            <a:avLst/>
          </a:prstGeom>
          <a:noFill/>
          <a:ln>
            <a:noFill/>
          </a:ln>
        </p:spPr>
        <p:txBody>
          <a:bodyPr spcFirstLastPara="1" vert="horz" wrap="square" lIns="68575" tIns="34275" rIns="68575" bIns="34275" rtlCol="0" anchor="t" anchorCtr="0">
            <a:noAutofit/>
          </a:bodyPr>
          <a:lstStyle/>
          <a:p>
            <a:pPr marL="6350" indent="0">
              <a:lnSpc>
                <a:spcPct val="100000"/>
              </a:lnSpc>
              <a:spcBef>
                <a:spcPts val="0"/>
              </a:spcBef>
              <a:buClr>
                <a:schemeClr val="dk1"/>
              </a:buClr>
              <a:buSzPts val="2100"/>
              <a:buNone/>
            </a:pPr>
            <a:r>
              <a:rPr lang="en" sz="3600" b="1" dirty="0">
                <a:solidFill>
                  <a:srgbClr val="FFC000"/>
                </a:solidFill>
                <a:latin typeface="Univers" panose="020B0503020202020204" pitchFamily="34" charset="0"/>
                <a:ea typeface="Century Gothic"/>
                <a:cs typeface="Century Gothic"/>
                <a:sym typeface="Century Gothic"/>
              </a:rPr>
              <a:t>REDISTRICTING: THE ROAD TO 2022</a:t>
            </a:r>
          </a:p>
          <a:p>
            <a:pPr marL="6350" indent="0">
              <a:lnSpc>
                <a:spcPct val="100000"/>
              </a:lnSpc>
              <a:spcBef>
                <a:spcPts val="0"/>
              </a:spcBef>
              <a:buClr>
                <a:schemeClr val="dk1"/>
              </a:buClr>
              <a:buSzPts val="2100"/>
              <a:buNone/>
            </a:pPr>
            <a:endParaRPr lang="en" sz="2400" dirty="0">
              <a:solidFill>
                <a:schemeClr val="dk1"/>
              </a:solidFill>
              <a:latin typeface="Univers" panose="020B0503020202020204" pitchFamily="34" charset="0"/>
              <a:ea typeface="Century Gothic"/>
              <a:cs typeface="Century Gothic"/>
              <a:sym typeface="Century Gothic"/>
            </a:endParaRPr>
          </a:p>
          <a:p>
            <a:pPr marL="463550" indent="-457200">
              <a:lnSpc>
                <a:spcPct val="100000"/>
              </a:lnSpc>
              <a:spcBef>
                <a:spcPts val="0"/>
              </a:spcBef>
              <a:buClr>
                <a:schemeClr val="dk1"/>
              </a:buClr>
              <a:buSzPts val="2100"/>
              <a:buFont typeface="Wingdings" panose="05000000000000000000" pitchFamily="2" charset="2"/>
              <a:buChar char="§"/>
            </a:pPr>
            <a:r>
              <a:rPr lang="en" sz="2400" b="1" dirty="0">
                <a:solidFill>
                  <a:schemeClr val="dk1"/>
                </a:solidFill>
                <a:latin typeface="Univers" panose="020B0503020202020204" pitchFamily="34" charset="0"/>
                <a:ea typeface="Century Gothic"/>
                <a:cs typeface="Century Gothic"/>
                <a:sym typeface="Century Gothic"/>
              </a:rPr>
              <a:t>Minority Vote Dilution - </a:t>
            </a:r>
            <a:r>
              <a:rPr lang="en" sz="2400" i="1" dirty="0">
                <a:solidFill>
                  <a:schemeClr val="dk1"/>
                </a:solidFill>
                <a:latin typeface="Univers" panose="020B0503020202020204" pitchFamily="34" charset="0"/>
                <a:ea typeface="Century Gothic"/>
                <a:cs typeface="Century Gothic"/>
                <a:sym typeface="Century Gothic"/>
              </a:rPr>
              <a:t>Packing and Cracking </a:t>
            </a:r>
            <a:endParaRPr lang="en" sz="2400" dirty="0">
              <a:solidFill>
                <a:schemeClr val="dk1"/>
              </a:solidFill>
              <a:latin typeface="Univers" panose="020B0503020202020204" pitchFamily="34" charset="0"/>
              <a:ea typeface="Century Gothic"/>
              <a:cs typeface="Century Gothic"/>
              <a:sym typeface="Century Gothic"/>
            </a:endParaRPr>
          </a:p>
          <a:p>
            <a:pPr marL="463550" indent="-457200">
              <a:lnSpc>
                <a:spcPct val="100000"/>
              </a:lnSpc>
              <a:spcBef>
                <a:spcPts val="0"/>
              </a:spcBef>
              <a:buClr>
                <a:schemeClr val="dk1"/>
              </a:buClr>
              <a:buSzPts val="2100"/>
              <a:buFont typeface="Wingdings" panose="05000000000000000000" pitchFamily="2" charset="2"/>
              <a:buChar char="§"/>
            </a:pPr>
            <a:r>
              <a:rPr lang="en" sz="2400" b="1" dirty="0">
                <a:solidFill>
                  <a:schemeClr val="dk1"/>
                </a:solidFill>
                <a:latin typeface="Univers" panose="020B0503020202020204" pitchFamily="34" charset="0"/>
                <a:ea typeface="Century Gothic"/>
                <a:cs typeface="Century Gothic"/>
                <a:sym typeface="Century Gothic"/>
              </a:rPr>
              <a:t>Federal Protection - </a:t>
            </a:r>
            <a:r>
              <a:rPr lang="en" sz="2400" i="1" dirty="0">
                <a:solidFill>
                  <a:schemeClr val="dk1"/>
                </a:solidFill>
                <a:latin typeface="Univers" panose="020B0503020202020204" pitchFamily="34" charset="0"/>
                <a:ea typeface="Century Gothic"/>
                <a:cs typeface="Century Gothic"/>
                <a:sym typeface="Century Gothic"/>
              </a:rPr>
              <a:t>1965</a:t>
            </a:r>
            <a:r>
              <a:rPr lang="en" sz="2400" b="1" i="1" dirty="0">
                <a:solidFill>
                  <a:schemeClr val="dk1"/>
                </a:solidFill>
                <a:latin typeface="Univers" panose="020B0503020202020204" pitchFamily="34" charset="0"/>
                <a:ea typeface="Century Gothic"/>
                <a:cs typeface="Century Gothic"/>
                <a:sym typeface="Century Gothic"/>
              </a:rPr>
              <a:t> </a:t>
            </a:r>
            <a:r>
              <a:rPr lang="en" sz="2400" i="1" dirty="0">
                <a:solidFill>
                  <a:schemeClr val="dk1"/>
                </a:solidFill>
                <a:latin typeface="Univers" panose="020B0503020202020204" pitchFamily="34" charset="0"/>
                <a:ea typeface="Century Gothic"/>
                <a:cs typeface="Century Gothic"/>
                <a:sym typeface="Century Gothic"/>
              </a:rPr>
              <a:t>Voting Rights Act</a:t>
            </a:r>
          </a:p>
          <a:p>
            <a:pPr marL="463550" indent="-457200">
              <a:lnSpc>
                <a:spcPct val="100000"/>
              </a:lnSpc>
              <a:spcBef>
                <a:spcPts val="0"/>
              </a:spcBef>
              <a:buClr>
                <a:schemeClr val="dk1"/>
              </a:buClr>
              <a:buSzPts val="2100"/>
              <a:buFont typeface="Wingdings" panose="05000000000000000000" pitchFamily="2" charset="2"/>
              <a:buChar char="§"/>
            </a:pPr>
            <a:r>
              <a:rPr lang="en" sz="2400" b="1" dirty="0">
                <a:solidFill>
                  <a:schemeClr val="dk1"/>
                </a:solidFill>
                <a:latin typeface="Univers" panose="020B0503020202020204" pitchFamily="34" charset="0"/>
                <a:ea typeface="Century Gothic"/>
                <a:cs typeface="Century Gothic"/>
                <a:sym typeface="Century Gothic"/>
              </a:rPr>
              <a:t>Focus On Ongoing Efforts - </a:t>
            </a:r>
            <a:r>
              <a:rPr lang="en" sz="2400" i="1" dirty="0">
                <a:solidFill>
                  <a:schemeClr val="dk1"/>
                </a:solidFill>
                <a:latin typeface="Univers" panose="020B0503020202020204" pitchFamily="34" charset="0"/>
                <a:ea typeface="Century Gothic"/>
                <a:cs typeface="Century Gothic"/>
                <a:sym typeface="Century Gothic"/>
              </a:rPr>
              <a:t>Communities of Interest </a:t>
            </a:r>
          </a:p>
          <a:p>
            <a:pPr marL="463550" indent="-457200">
              <a:lnSpc>
                <a:spcPct val="100000"/>
              </a:lnSpc>
              <a:spcBef>
                <a:spcPts val="0"/>
              </a:spcBef>
              <a:buClr>
                <a:schemeClr val="dk1"/>
              </a:buClr>
              <a:buSzPts val="2100"/>
              <a:buFont typeface="Wingdings" panose="05000000000000000000" pitchFamily="2" charset="2"/>
              <a:buChar char="§"/>
            </a:pPr>
            <a:endParaRPr lang="en" dirty="0">
              <a:solidFill>
                <a:schemeClr val="dk1"/>
              </a:solidFill>
              <a:ea typeface="Century Gothic"/>
              <a:cs typeface="Century Gothic"/>
              <a:sym typeface="Century Gothic"/>
            </a:endParaRPr>
          </a:p>
        </p:txBody>
      </p:sp>
      <p:sp>
        <p:nvSpPr>
          <p:cNvPr id="5" name="Rectangle 4">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2" name="TextBox 1">
            <a:extLst>
              <a:ext uri="{FF2B5EF4-FFF2-40B4-BE49-F238E27FC236}">
                <a16:creationId xmlns:a16="http://schemas.microsoft.com/office/drawing/2014/main" id="{B2E8A6D2-2866-0F4D-BF01-0EE8C0716B22}"/>
              </a:ext>
            </a:extLst>
          </p:cNvPr>
          <p:cNvSpPr txBox="1"/>
          <p:nvPr/>
        </p:nvSpPr>
        <p:spPr>
          <a:xfrm>
            <a:off x="2761958" y="351692"/>
            <a:ext cx="184731" cy="369332"/>
          </a:xfrm>
          <a:prstGeom prst="rect">
            <a:avLst/>
          </a:prstGeom>
          <a:noFill/>
        </p:spPr>
        <p:txBody>
          <a:bodyPr wrap="none" rtlCol="0">
            <a:spAutoFit/>
          </a:bodyPr>
          <a:lstStyle/>
          <a:p>
            <a:endParaRPr lang="en-US" dirty="0">
              <a:solidFill>
                <a:prstClr val="black"/>
              </a:solidFill>
            </a:endParaRPr>
          </a:p>
        </p:txBody>
      </p:sp>
      <p:pic>
        <p:nvPicPr>
          <p:cNvPr id="6" name="Picture 5"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010" y="2797029"/>
            <a:ext cx="5198782" cy="3631882"/>
          </a:xfrm>
          <a:prstGeom prst="rect">
            <a:avLst/>
          </a:prstGeom>
        </p:spPr>
      </p:pic>
      <p:pic>
        <p:nvPicPr>
          <p:cNvPr id="1026" name="Picture 2" descr="Mi Familia Vo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22" y="4014484"/>
            <a:ext cx="2429936" cy="158336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028" name="Picture 4" descr="NAACP | 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2862" y="4399114"/>
            <a:ext cx="3427790" cy="81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04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9B8D68-2F32-4C31-A982-7721C4842A05}"/>
              </a:ext>
            </a:extLst>
          </p:cNvPr>
          <p:cNvSpPr txBox="1"/>
          <p:nvPr/>
        </p:nvSpPr>
        <p:spPr>
          <a:xfrm>
            <a:off x="222248" y="779919"/>
            <a:ext cx="11747503" cy="5632311"/>
          </a:xfrm>
          <a:prstGeom prst="rect">
            <a:avLst/>
          </a:prstGeom>
          <a:noFill/>
        </p:spPr>
        <p:txBody>
          <a:bodyPr wrap="square">
            <a:spAutoFit/>
          </a:bodyPr>
          <a:lstStyle/>
          <a:p>
            <a:pPr marL="285750" indent="-285750">
              <a:buClr>
                <a:srgbClr val="FF9900"/>
              </a:buClr>
              <a:buFont typeface="Wingdings 3" panose="05040102010807070707" pitchFamily="18" charset="2"/>
              <a:buChar char="u"/>
            </a:pPr>
            <a:r>
              <a:rPr lang="en-US" b="1" dirty="0">
                <a:solidFill>
                  <a:srgbClr val="000000"/>
                </a:solidFill>
              </a:rPr>
              <a:t>Census – </a:t>
            </a:r>
            <a:r>
              <a:rPr lang="en-US" dirty="0">
                <a:solidFill>
                  <a:srgbClr val="000000"/>
                </a:solidFill>
              </a:rPr>
              <a:t>The counting and survey of every person in a population. In the U.S., a census is taken every ten years. The census is required by the Constitution for reapportionment and is used in the redistricting process.</a:t>
            </a:r>
          </a:p>
          <a:p>
            <a:pPr marL="285750" indent="-285750">
              <a:buClr>
                <a:srgbClr val="FF9900"/>
              </a:buClr>
              <a:buFont typeface="Wingdings 3" panose="05040102010807070707" pitchFamily="18" charset="2"/>
              <a:buChar char="u"/>
            </a:pPr>
            <a:endParaRPr lang="en-US" b="1" dirty="0">
              <a:solidFill>
                <a:srgbClr val="000000"/>
              </a:solidFill>
            </a:endParaRPr>
          </a:p>
          <a:p>
            <a:pPr marL="285750" indent="-285750">
              <a:buClr>
                <a:srgbClr val="FF9900"/>
              </a:buClr>
              <a:buFont typeface="Wingdings 3" panose="05040102010807070707" pitchFamily="18" charset="2"/>
              <a:buChar char="u"/>
            </a:pPr>
            <a:r>
              <a:rPr lang="en-US" b="1" dirty="0">
                <a:solidFill>
                  <a:srgbClr val="000000"/>
                </a:solidFill>
              </a:rPr>
              <a:t>Census Bureau – </a:t>
            </a:r>
            <a:r>
              <a:rPr lang="en-US" dirty="0">
                <a:solidFill>
                  <a:srgbClr val="000000"/>
                </a:solidFill>
              </a:rPr>
              <a:t>The federal government agency that administers the census. Citizen Voting Age Population (CVAP) – Citizen Voting Age Population (CVAP) is the total population age 18 and over and a citizen. (Related to VAP)</a:t>
            </a:r>
          </a:p>
          <a:p>
            <a:pPr marL="285750" indent="-285750">
              <a:buClr>
                <a:srgbClr val="FF9900"/>
              </a:buClr>
              <a:buFont typeface="Wingdings 3" panose="05040102010807070707" pitchFamily="18" charset="2"/>
              <a:buChar char="u"/>
            </a:pPr>
            <a:endParaRPr lang="en-US" b="1" dirty="0">
              <a:solidFill>
                <a:srgbClr val="000000"/>
              </a:solidFill>
            </a:endParaRPr>
          </a:p>
          <a:p>
            <a:pPr marL="285750" indent="-285750">
              <a:buClr>
                <a:srgbClr val="FF9900"/>
              </a:buClr>
              <a:buFont typeface="Wingdings 3" panose="05040102010807070707" pitchFamily="18" charset="2"/>
              <a:buChar char="u"/>
            </a:pPr>
            <a:r>
              <a:rPr lang="en-US" b="1" dirty="0">
                <a:solidFill>
                  <a:srgbClr val="000000"/>
                </a:solidFill>
              </a:rPr>
              <a:t>Coalition District – </a:t>
            </a:r>
            <a:r>
              <a:rPr lang="en-US" dirty="0">
                <a:solidFill>
                  <a:srgbClr val="000000"/>
                </a:solidFill>
              </a:rPr>
              <a:t>A district where the combined racial minorities make up a majority of the population and where the voters from these different racial groups vote together to elect the minority-preferred candidate. Coalition districts are not legally required by the Voting Rights Act. (Also called Minority Coalition District)</a:t>
            </a:r>
          </a:p>
          <a:p>
            <a:pPr marL="285750" indent="-285750">
              <a:buClr>
                <a:srgbClr val="FF9900"/>
              </a:buClr>
              <a:buFont typeface="Wingdings 3" panose="05040102010807070707" pitchFamily="18" charset="2"/>
              <a:buChar char="u"/>
            </a:pPr>
            <a:endParaRPr lang="en-US" b="1" dirty="0">
              <a:solidFill>
                <a:srgbClr val="FF0000"/>
              </a:solidFill>
            </a:endParaRPr>
          </a:p>
          <a:p>
            <a:pPr marL="285750" indent="-285750">
              <a:buClr>
                <a:srgbClr val="FF9900"/>
              </a:buClr>
              <a:buFont typeface="Wingdings 3" panose="05040102010807070707" pitchFamily="18" charset="2"/>
              <a:buChar char="u"/>
            </a:pPr>
            <a:r>
              <a:rPr lang="en-US" b="1" dirty="0"/>
              <a:t>Community of Interest – </a:t>
            </a:r>
            <a:r>
              <a:rPr lang="en-US" dirty="0"/>
              <a:t>A neighborhood, community, or group of people who have common policy concerns and would benefit from being maintained in a single district.</a:t>
            </a:r>
          </a:p>
          <a:p>
            <a:pPr marL="285750" indent="-285750">
              <a:buClr>
                <a:srgbClr val="FF9900"/>
              </a:buClr>
              <a:buFont typeface="Wingdings 3" panose="05040102010807070707" pitchFamily="18" charset="2"/>
              <a:buChar char="u"/>
            </a:pPr>
            <a:endParaRPr lang="en-US" b="1" dirty="0">
              <a:solidFill>
                <a:srgbClr val="000000"/>
              </a:solidFill>
            </a:endParaRPr>
          </a:p>
          <a:p>
            <a:pPr marL="285750" indent="-285750">
              <a:buClr>
                <a:srgbClr val="FF9900"/>
              </a:buClr>
              <a:buFont typeface="Wingdings 3" panose="05040102010807070707" pitchFamily="18" charset="2"/>
              <a:buChar char="u"/>
            </a:pPr>
            <a:r>
              <a:rPr lang="en-US" b="1" dirty="0">
                <a:solidFill>
                  <a:srgbClr val="000000"/>
                </a:solidFill>
              </a:rPr>
              <a:t>Compactness – </a:t>
            </a:r>
            <a:r>
              <a:rPr lang="en-US" dirty="0">
                <a:solidFill>
                  <a:srgbClr val="000000"/>
                </a:solidFill>
              </a:rPr>
              <a:t>Compactness refers to the shape of the district. It describes boundaries that are drawn closely and neatly packed together unless there are good reasons such as VRA compliance or following oddly shaped boundaries, like city boundaries or rivers.</a:t>
            </a:r>
          </a:p>
          <a:p>
            <a:pPr marL="285750" indent="-285750">
              <a:buClr>
                <a:srgbClr val="FF9900"/>
              </a:buClr>
              <a:buFont typeface="Wingdings 3" panose="05040102010807070707" pitchFamily="18" charset="2"/>
              <a:buChar char="u"/>
            </a:pPr>
            <a:endParaRPr lang="en-US" b="1" dirty="0">
              <a:solidFill>
                <a:srgbClr val="000000"/>
              </a:solidFill>
            </a:endParaRPr>
          </a:p>
          <a:p>
            <a:pPr marL="285750" indent="-285750">
              <a:buClr>
                <a:srgbClr val="FF9900"/>
              </a:buClr>
              <a:buFont typeface="Wingdings 3" panose="05040102010807070707" pitchFamily="18" charset="2"/>
              <a:buChar char="u"/>
            </a:pPr>
            <a:r>
              <a:rPr lang="en-US" b="1" dirty="0">
                <a:solidFill>
                  <a:srgbClr val="000000"/>
                </a:solidFill>
              </a:rPr>
              <a:t>Contiguity – </a:t>
            </a:r>
            <a:r>
              <a:rPr lang="en-US" dirty="0">
                <a:solidFill>
                  <a:srgbClr val="000000"/>
                </a:solidFill>
              </a:rPr>
              <a:t>A characteristic describing a boundary’s single and uninterrupted shape (i.e. all areas in the district are physically connected to each other).</a:t>
            </a:r>
          </a:p>
          <a:p>
            <a:endParaRPr lang="en-US" dirty="0">
              <a:solidFill>
                <a:srgbClr val="000000"/>
              </a:solidFill>
            </a:endParaRPr>
          </a:p>
        </p:txBody>
      </p:sp>
      <p:sp>
        <p:nvSpPr>
          <p:cNvPr id="5" name="Rectangle 4"/>
          <p:cNvSpPr/>
          <p:nvPr/>
        </p:nvSpPr>
        <p:spPr>
          <a:xfrm>
            <a:off x="0" y="0"/>
            <a:ext cx="12192000" cy="498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KEY TERMS - A</a:t>
            </a:r>
          </a:p>
        </p:txBody>
      </p:sp>
    </p:spTree>
    <p:extLst>
      <p:ext uri="{BB962C8B-B14F-4D97-AF65-F5344CB8AC3E}">
        <p14:creationId xmlns:p14="http://schemas.microsoft.com/office/powerpoint/2010/main" val="159860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98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KEY TERMS - B</a:t>
            </a:r>
          </a:p>
        </p:txBody>
      </p:sp>
      <p:sp>
        <p:nvSpPr>
          <p:cNvPr id="4" name="TextBox 3">
            <a:extLst>
              <a:ext uri="{FF2B5EF4-FFF2-40B4-BE49-F238E27FC236}">
                <a16:creationId xmlns:a16="http://schemas.microsoft.com/office/drawing/2014/main" id="{939B8D68-2F32-4C31-A982-7721C4842A05}"/>
              </a:ext>
            </a:extLst>
          </p:cNvPr>
          <p:cNvSpPr txBox="1"/>
          <p:nvPr/>
        </p:nvSpPr>
        <p:spPr>
          <a:xfrm>
            <a:off x="188997" y="498764"/>
            <a:ext cx="11814005" cy="7571303"/>
          </a:xfrm>
          <a:prstGeom prst="rect">
            <a:avLst/>
          </a:prstGeom>
          <a:noFill/>
        </p:spPr>
        <p:txBody>
          <a:bodyPr wrap="square">
            <a:spAutoFit/>
          </a:bodyPr>
          <a:lstStyle/>
          <a:p>
            <a:pPr marL="285750" indent="-285750">
              <a:buClr>
                <a:srgbClr val="FF9900"/>
              </a:buClr>
              <a:buFont typeface="Wingdings 3" panose="05040102010807070707" pitchFamily="18" charset="2"/>
              <a:buChar char="u"/>
            </a:pPr>
            <a:r>
              <a:rPr lang="en-US" b="1" dirty="0"/>
              <a:t>Cracking – </a:t>
            </a:r>
            <a:r>
              <a:rPr lang="en-US" dirty="0"/>
              <a:t>A splitting of a racial minority community into two or more districts so that the minority community is not a significant portion of any district. For example, cracking occurs when a minority population is big enough that it can make up 50% of one district but, instead, is divided into two or more districts so that the minority community makes up a small percentage in each district.</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Crossover or Opportunity District – </a:t>
            </a:r>
            <a:r>
              <a:rPr lang="en-US" dirty="0"/>
              <a:t>A district where some majority voters “cross over” to vote with racial minorities to elect the minority-preferred candidate. Crossover or opportunity districts are not legally required by the Voting Rights Act.</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Deviation and Deviation Range – </a:t>
            </a:r>
            <a:r>
              <a:rPr lang="en-US" dirty="0"/>
              <a:t>A district map’s Deviation is the difference (percent down or up) of a district’s population from the Ideal Population. The entire plan’s Deviation Range is the largest deviation to the smallest deviation.</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err="1"/>
              <a:t>Gingles</a:t>
            </a:r>
            <a:r>
              <a:rPr lang="en-US" b="1" dirty="0"/>
              <a:t> and Senate factors – </a:t>
            </a:r>
            <a:r>
              <a:rPr lang="en-US" dirty="0"/>
              <a:t>US Supreme Court case, </a:t>
            </a:r>
            <a:r>
              <a:rPr lang="en-US" dirty="0" err="1"/>
              <a:t>Gingles</a:t>
            </a:r>
            <a:r>
              <a:rPr lang="en-US" dirty="0"/>
              <a:t> v Thornburg, sets forth controlling legal factors and analysis in finding whether redistricting maps were racially gerrymandered, and have or have not violated the VRA </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Ideal Population – </a:t>
            </a:r>
            <a:r>
              <a:rPr lang="en-US" dirty="0"/>
              <a:t>The total population goal for districts in a redistricting plan. It is computed by taking the total population of the jurisdiction and dividing it by the total number of districts in the redistricting plan. Congressional mapping uses one absolute number.</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Incumbency (criteria) – </a:t>
            </a:r>
            <a:r>
              <a:rPr lang="en-US" dirty="0"/>
              <a:t>Making sure the current elected official’s house remains in a district.</a:t>
            </a:r>
          </a:p>
          <a:p>
            <a:pPr marL="285750" indent="-285750">
              <a:buClr>
                <a:srgbClr val="FF9900"/>
              </a:buClr>
              <a:buFont typeface="Wingdings 3" panose="05040102010807070707" pitchFamily="18" charset="2"/>
              <a:buChar char="u"/>
            </a:pPr>
            <a:endParaRPr lang="en-US" b="1" dirty="0"/>
          </a:p>
          <a:p>
            <a:pPr marL="285750" indent="-285750">
              <a:buClr>
                <a:srgbClr val="FF9900"/>
              </a:buClr>
              <a:buFont typeface="Wingdings 3" panose="05040102010807070707" pitchFamily="18" charset="2"/>
              <a:buChar char="u"/>
            </a:pPr>
            <a:r>
              <a:rPr lang="en-US" b="1" dirty="0"/>
              <a:t>Influence District – </a:t>
            </a:r>
            <a:r>
              <a:rPr lang="en-US" dirty="0"/>
              <a:t>A district where a racial or ethnic minority group does not make up a majority of voters but does have enough members of the minority group to influence substantially an election or the decisions of an elected representative.</a:t>
            </a:r>
          </a:p>
          <a:p>
            <a:pPr marL="285750" indent="-285750">
              <a:buFont typeface="Arial" panose="020B0604020202020204" pitchFamily="34" charset="0"/>
              <a:buChar char="•"/>
            </a:pPr>
            <a:endParaRPr lang="en-US" b="1" dirty="0">
              <a:solidFill>
                <a:srgbClr val="000000"/>
              </a:solidFill>
            </a:endParaRPr>
          </a:p>
          <a:p>
            <a:pPr marL="285750" indent="-285750">
              <a:buFont typeface="Arial" panose="020B0604020202020204" pitchFamily="34" charset="0"/>
              <a:buChar char="•"/>
            </a:pPr>
            <a:r>
              <a:rPr lang="en-US" b="1" dirty="0">
                <a:solidFill>
                  <a:srgbClr val="000000"/>
                </a:solidFill>
              </a:rPr>
              <a:t>Gerrymandering – </a:t>
            </a:r>
            <a:r>
              <a:rPr lang="en-US" dirty="0">
                <a:solidFill>
                  <a:srgbClr val="000000"/>
                </a:solidFill>
              </a:rPr>
              <a:t>Drawing of district lines to give one group an unfair advantage over another group. Gerrymandering is not the same as redistricting, but gerrymandering can occur during redistricting. Drawing majority-minority districts to comply with the Voting Rights Act is not gerrymandering.</a:t>
            </a:r>
            <a:endParaRPr lang="en-US" dirty="0">
              <a:solidFill>
                <a:srgbClr val="FF9900"/>
              </a:solidFill>
            </a:endParaRPr>
          </a:p>
        </p:txBody>
      </p:sp>
    </p:spTree>
    <p:extLst>
      <p:ext uri="{BB962C8B-B14F-4D97-AF65-F5344CB8AC3E}">
        <p14:creationId xmlns:p14="http://schemas.microsoft.com/office/powerpoint/2010/main" val="372176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23" y="498764"/>
            <a:ext cx="11682154" cy="6463308"/>
          </a:xfrm>
          <a:prstGeom prst="rect">
            <a:avLst/>
          </a:prstGeom>
        </p:spPr>
        <p:txBody>
          <a:bodyPr wrap="square">
            <a:spAutoFit/>
          </a:bodyPr>
          <a:lstStyle/>
          <a:p>
            <a:pPr marL="285750" indent="-285750">
              <a:buClr>
                <a:srgbClr val="FF9900"/>
              </a:buClr>
              <a:buFont typeface="Wingdings 3" panose="05040102010807070707" pitchFamily="18" charset="2"/>
              <a:buChar char="u"/>
            </a:pPr>
            <a:r>
              <a:rPr lang="en-US" b="1" dirty="0"/>
              <a:t>GIS (Geographic Information System) – </a:t>
            </a:r>
            <a:r>
              <a:rPr lang="en-US" dirty="0"/>
              <a:t>Computer software used to create redistricting maps.</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Majority-Minority District – </a:t>
            </a:r>
            <a:r>
              <a:rPr lang="en-US" dirty="0"/>
              <a:t>A district where one racial minority equals 50% or more of the citizen voting-age population. In combination with a few other factors, a majority-minority district may be required by the VRA. </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Minority vote dilution </a:t>
            </a:r>
            <a:r>
              <a:rPr lang="en-US" dirty="0"/>
              <a:t>– Drawing districts which result in minority voters having less of a fair chance of electing their “preferred candidate(s)” of choice. This is often done by “packing” or “cracking.”</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Nesting – </a:t>
            </a:r>
            <a:r>
              <a:rPr lang="en-US" dirty="0"/>
              <a:t>A redistricting rule where each upper house (such as the state senate) district is made up of two lower house districts (such as the state assembly).</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One Person, One Vote – </a:t>
            </a:r>
            <a:r>
              <a:rPr lang="en-US" dirty="0"/>
              <a:t>The Equal Population rule that describes the constitutional requirement that each district be substantially equal in total population. Each </a:t>
            </a:r>
            <a:r>
              <a:rPr lang="en-US" dirty="0" err="1"/>
              <a:t>Cogressional</a:t>
            </a:r>
            <a:r>
              <a:rPr lang="en-US" dirty="0"/>
              <a:t> district must be 100% equal in population. Typically, this means that every district in a redistricting plan should contain the same number of people, regardless of age or citizenship.</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Packing – </a:t>
            </a:r>
            <a:r>
              <a:rPr lang="en-US" dirty="0"/>
              <a:t>To manipulate lines putting a racial minority population into a suboptimal number of districts. For example, packing occurs when a minority population makes up 55-90% of the district instead of being split into two districts where the minority population makes up less than 50% of each district.</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Reapportionment – </a:t>
            </a:r>
            <a:r>
              <a:rPr lang="en-US" dirty="0"/>
              <a:t>The redistribution of seats in the U.S. House of Representatives based on changes in a state’s population. This occurs so that a state’s representation in Congress is proportional to its population. Reapportionment is not redistricting, although some states use the terms interchangeably.</a:t>
            </a:r>
          </a:p>
          <a:p>
            <a:pPr marL="285750" indent="-285750">
              <a:buFont typeface="Arial" panose="020B0604020202020204" pitchFamily="34" charset="0"/>
              <a:buChar char="•"/>
            </a:pPr>
            <a:endParaRPr lang="en-US" dirty="0"/>
          </a:p>
        </p:txBody>
      </p:sp>
      <p:sp>
        <p:nvSpPr>
          <p:cNvPr id="5" name="Rectangle 4"/>
          <p:cNvSpPr/>
          <p:nvPr/>
        </p:nvSpPr>
        <p:spPr>
          <a:xfrm>
            <a:off x="0" y="0"/>
            <a:ext cx="12192000" cy="498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KEY TERMS - C</a:t>
            </a:r>
          </a:p>
        </p:txBody>
      </p:sp>
    </p:spTree>
    <p:extLst>
      <p:ext uri="{BB962C8B-B14F-4D97-AF65-F5344CB8AC3E}">
        <p14:creationId xmlns:p14="http://schemas.microsoft.com/office/powerpoint/2010/main" val="253785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23" y="665019"/>
            <a:ext cx="11682154" cy="4247317"/>
          </a:xfrm>
          <a:prstGeom prst="rect">
            <a:avLst/>
          </a:prstGeom>
        </p:spPr>
        <p:txBody>
          <a:bodyPr wrap="square">
            <a:spAutoFit/>
          </a:bodyPr>
          <a:lstStyle/>
          <a:p>
            <a:pPr marL="285750" indent="-285750">
              <a:buClr>
                <a:srgbClr val="FF9900"/>
              </a:buClr>
              <a:buFont typeface="Wingdings 3" panose="05040102010807070707" pitchFamily="18" charset="2"/>
              <a:buChar char="u"/>
            </a:pPr>
            <a:r>
              <a:rPr lang="en-US" b="1" dirty="0"/>
              <a:t>Redistricting – </a:t>
            </a:r>
            <a:r>
              <a:rPr lang="en-US" dirty="0"/>
              <a:t>The process used by governments to redraw political district boundaries and applies to all levels of government where district elections are held. Maps are redrawn every ten years after the Census to create districts with substantially equal populations to, at minimum, account for population shifts. There are many types of Redistricting Processes.</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Totality of circumstances – </a:t>
            </a:r>
            <a:r>
              <a:rPr lang="en-US" dirty="0"/>
              <a:t>A consideration of all the circumstances to decide a case, rather than any one factor or rule.</a:t>
            </a:r>
          </a:p>
          <a:p>
            <a:pPr marL="285750" indent="-285750">
              <a:buClr>
                <a:srgbClr val="FF9900"/>
              </a:buClr>
              <a:buFont typeface="Wingdings 3" panose="05040102010807070707" pitchFamily="18" charset="2"/>
              <a:buChar char="u"/>
            </a:pPr>
            <a:endParaRPr lang="en-US" dirty="0"/>
          </a:p>
          <a:p>
            <a:pPr marL="285750" indent="-285750">
              <a:buClr>
                <a:srgbClr val="FF9900"/>
              </a:buClr>
              <a:buFont typeface="Wingdings 3" panose="05040102010807070707" pitchFamily="18" charset="2"/>
              <a:buChar char="u"/>
            </a:pPr>
            <a:r>
              <a:rPr lang="en-US" b="1" dirty="0"/>
              <a:t>Unity Map – </a:t>
            </a:r>
            <a:r>
              <a:rPr lang="en-US" dirty="0"/>
              <a:t>A proposed map drawn by a coalition of multiple community groups that demonstrates their multiple communities of interest can be simultaneously respected.</a:t>
            </a:r>
          </a:p>
          <a:p>
            <a:pPr marL="285750" indent="-285750">
              <a:buClr>
                <a:srgbClr val="FF9900"/>
              </a:buClr>
              <a:buFont typeface="Wingdings 3" panose="05040102010807070707" pitchFamily="18" charset="2"/>
              <a:buChar char="u"/>
            </a:pPr>
            <a:endParaRPr lang="en-US" b="1" dirty="0"/>
          </a:p>
          <a:p>
            <a:pPr marL="285750" indent="-285750">
              <a:buClr>
                <a:srgbClr val="FF9900"/>
              </a:buClr>
              <a:buFont typeface="Wingdings 3" panose="05040102010807070707" pitchFamily="18" charset="2"/>
              <a:buChar char="u"/>
            </a:pPr>
            <a:r>
              <a:rPr lang="en-US" b="1" dirty="0"/>
              <a:t>Voting Age Population (VAP) – </a:t>
            </a:r>
            <a:r>
              <a:rPr lang="en-US" dirty="0"/>
              <a:t>The total population ages 18 and over. (Related to CVAP)</a:t>
            </a:r>
          </a:p>
          <a:p>
            <a:pPr marL="285750" indent="-285750">
              <a:buClr>
                <a:srgbClr val="FF9900"/>
              </a:buClr>
              <a:buFont typeface="Wingdings 3" panose="05040102010807070707" pitchFamily="18" charset="2"/>
              <a:buChar char="u"/>
            </a:pPr>
            <a:endParaRPr lang="en-US" b="1" dirty="0"/>
          </a:p>
          <a:p>
            <a:pPr marL="285750" indent="-285750">
              <a:buClr>
                <a:srgbClr val="FF9900"/>
              </a:buClr>
              <a:buFont typeface="Wingdings 3" panose="05040102010807070707" pitchFamily="18" charset="2"/>
              <a:buChar char="u"/>
            </a:pPr>
            <a:r>
              <a:rPr lang="en-US" b="1" dirty="0"/>
              <a:t>Voting Rights Act (VRA) – </a:t>
            </a:r>
            <a:r>
              <a:rPr lang="en-US" dirty="0"/>
              <a:t>The federal legislation passed in 1965 to ensure state and local governments do not pass laws or policies that deny American citizens the equal right to vote based on race. Section 2 of the VRA protects voters from discrimination based on race, color, or membership in a language minority group in all election procedures.</a:t>
            </a:r>
          </a:p>
        </p:txBody>
      </p:sp>
      <p:sp>
        <p:nvSpPr>
          <p:cNvPr id="5" name="Rectangle 4"/>
          <p:cNvSpPr/>
          <p:nvPr/>
        </p:nvSpPr>
        <p:spPr>
          <a:xfrm>
            <a:off x="0" y="0"/>
            <a:ext cx="12192000" cy="498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KEY TERMS - D</a:t>
            </a:r>
          </a:p>
        </p:txBody>
      </p:sp>
    </p:spTree>
    <p:extLst>
      <p:ext uri="{BB962C8B-B14F-4D97-AF65-F5344CB8AC3E}">
        <p14:creationId xmlns:p14="http://schemas.microsoft.com/office/powerpoint/2010/main" val="427277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8912401" y="0"/>
            <a:ext cx="3279599" cy="6553200"/>
          </a:xfrm>
          <a:prstGeom prst="rect">
            <a:avLst/>
          </a:prstGeom>
          <a:solidFill>
            <a:schemeClr val="tx1"/>
          </a:solidFill>
          <a:ln>
            <a:noFill/>
          </a:ln>
        </p:spPr>
        <p:txBody>
          <a:bodyPr spcFirstLastPara="1" wrap="square" lIns="68575" tIns="34275" rIns="68575" bIns="34275" anchor="ctr" anchorCtr="0">
            <a:noAutofit/>
          </a:bodyPr>
          <a:lstStyle/>
          <a:p>
            <a:pPr algn="ctr"/>
            <a:endParaRPr dirty="0">
              <a:solidFill>
                <a:prstClr val="black"/>
              </a:solidFill>
              <a:sym typeface="Calibri"/>
            </a:endParaRPr>
          </a:p>
        </p:txBody>
      </p:sp>
      <p:sp>
        <p:nvSpPr>
          <p:cNvPr id="139" name="Google Shape;139;p26"/>
          <p:cNvSpPr txBox="1">
            <a:spLocks noGrp="1"/>
          </p:cNvSpPr>
          <p:nvPr>
            <p:ph type="body" idx="1"/>
          </p:nvPr>
        </p:nvSpPr>
        <p:spPr>
          <a:xfrm>
            <a:off x="240841" y="0"/>
            <a:ext cx="8671560" cy="5440922"/>
          </a:xfrm>
          <a:prstGeom prst="rect">
            <a:avLst/>
          </a:prstGeom>
          <a:noFill/>
          <a:ln>
            <a:noFill/>
          </a:ln>
        </p:spPr>
        <p:txBody>
          <a:bodyPr spcFirstLastPara="1" vert="horz" wrap="square" lIns="68575" tIns="34275" rIns="68575" bIns="34275" rtlCol="0" anchor="t" anchorCtr="0">
            <a:noAutofit/>
          </a:bodyPr>
          <a:lstStyle/>
          <a:p>
            <a:pPr marL="6350" indent="0">
              <a:lnSpc>
                <a:spcPct val="100000"/>
              </a:lnSpc>
              <a:spcBef>
                <a:spcPts val="0"/>
              </a:spcBef>
              <a:buClr>
                <a:schemeClr val="dk1"/>
              </a:buClr>
              <a:buSzPts val="2100"/>
              <a:buNone/>
            </a:pPr>
            <a:r>
              <a:rPr lang="en" sz="3600" b="1" dirty="0">
                <a:solidFill>
                  <a:srgbClr val="FFC000"/>
                </a:solidFill>
                <a:latin typeface="Univers" panose="020B0503020202020204" pitchFamily="34" charset="0"/>
                <a:ea typeface="Century Gothic"/>
                <a:cs typeface="Century Gothic"/>
                <a:sym typeface="Century Gothic"/>
              </a:rPr>
              <a:t>ICEBREAKER</a:t>
            </a:r>
          </a:p>
          <a:p>
            <a:pPr marL="6350" indent="0">
              <a:lnSpc>
                <a:spcPct val="100000"/>
              </a:lnSpc>
              <a:spcBef>
                <a:spcPts val="0"/>
              </a:spcBef>
              <a:buClr>
                <a:schemeClr val="dk1"/>
              </a:buClr>
              <a:buSzPts val="2100"/>
              <a:buNone/>
            </a:pPr>
            <a:endParaRPr lang="en" dirty="0">
              <a:solidFill>
                <a:schemeClr val="dk1"/>
              </a:solidFill>
              <a:latin typeface="Univers" panose="020B0503020202020204" pitchFamily="34" charset="0"/>
              <a:ea typeface="Century Gothic"/>
              <a:cs typeface="Century Gothic"/>
              <a:sym typeface="Century Gothic"/>
            </a:endParaRPr>
          </a:p>
          <a:p>
            <a:pPr marL="6350" indent="0">
              <a:lnSpc>
                <a:spcPct val="100000"/>
              </a:lnSpc>
              <a:spcBef>
                <a:spcPts val="0"/>
              </a:spcBef>
              <a:buClr>
                <a:schemeClr val="dk1"/>
              </a:buClr>
              <a:buSzPts val="2100"/>
              <a:buNone/>
            </a:pPr>
            <a:r>
              <a:rPr lang="en" sz="2400" dirty="0">
                <a:solidFill>
                  <a:schemeClr val="dk1"/>
                </a:solidFill>
                <a:latin typeface="Univers" panose="020B0503020202020204" pitchFamily="34" charset="0"/>
                <a:ea typeface="Century Gothic"/>
                <a:cs typeface="Century Gothic"/>
                <a:sym typeface="Century Gothic"/>
              </a:rPr>
              <a:t>Please take a few minutes and look up the “Districts” that you currently live in …  </a:t>
            </a:r>
          </a:p>
          <a:p>
            <a:pPr marL="6350" indent="0">
              <a:lnSpc>
                <a:spcPct val="100000"/>
              </a:lnSpc>
              <a:spcBef>
                <a:spcPts val="0"/>
              </a:spcBef>
              <a:buClr>
                <a:schemeClr val="dk1"/>
              </a:buClr>
              <a:buSzPts val="2100"/>
              <a:buNone/>
            </a:pPr>
            <a:endParaRPr lang="en" sz="2400" dirty="0">
              <a:solidFill>
                <a:schemeClr val="dk1"/>
              </a:solidFill>
              <a:latin typeface="Univers" panose="020B0503020202020204" pitchFamily="34" charset="0"/>
              <a:ea typeface="Century Gothic"/>
              <a:cs typeface="Century Gothic"/>
              <a:sym typeface="Century Gothic"/>
            </a:endParaRPr>
          </a:p>
          <a:p>
            <a:pPr marL="6350" indent="0">
              <a:lnSpc>
                <a:spcPct val="100000"/>
              </a:lnSpc>
              <a:spcBef>
                <a:spcPts val="0"/>
              </a:spcBef>
              <a:buClr>
                <a:schemeClr val="dk1"/>
              </a:buClr>
              <a:buSzPts val="2100"/>
              <a:buNone/>
            </a:pPr>
            <a:r>
              <a:rPr lang="en" sz="2400" b="1" i="1" dirty="0">
                <a:solidFill>
                  <a:schemeClr val="dk1"/>
                </a:solidFill>
                <a:latin typeface="Univers" panose="020B0503020202020204" pitchFamily="34" charset="0"/>
                <a:ea typeface="Century Gothic"/>
                <a:cs typeface="Century Gothic"/>
                <a:sym typeface="Century Gothic"/>
              </a:rPr>
              <a:t>Examples:</a:t>
            </a:r>
          </a:p>
          <a:p>
            <a:pPr marL="349250" indent="-342900">
              <a:lnSpc>
                <a:spcPct val="100000"/>
              </a:lnSpc>
              <a:spcBef>
                <a:spcPts val="0"/>
              </a:spcBef>
              <a:buClr>
                <a:schemeClr val="dk1"/>
              </a:buClr>
              <a:buSzPts val="2100"/>
            </a:pPr>
            <a:r>
              <a:rPr lang="en" sz="2400" dirty="0">
                <a:solidFill>
                  <a:schemeClr val="dk1"/>
                </a:solidFill>
                <a:latin typeface="Univers" panose="020B0503020202020204" pitchFamily="34" charset="0"/>
                <a:ea typeface="Century Gothic"/>
                <a:cs typeface="Century Gothic"/>
                <a:sym typeface="Century Gothic"/>
              </a:rPr>
              <a:t>City Council District </a:t>
            </a:r>
          </a:p>
          <a:p>
            <a:pPr marL="349250" indent="-342900">
              <a:lnSpc>
                <a:spcPct val="100000"/>
              </a:lnSpc>
              <a:spcBef>
                <a:spcPts val="0"/>
              </a:spcBef>
              <a:buClr>
                <a:schemeClr val="dk1"/>
              </a:buClr>
              <a:buSzPts val="2100"/>
            </a:pPr>
            <a:r>
              <a:rPr lang="en" sz="2400" dirty="0">
                <a:solidFill>
                  <a:schemeClr val="dk1"/>
                </a:solidFill>
                <a:latin typeface="Univers" panose="020B0503020202020204" pitchFamily="34" charset="0"/>
                <a:ea typeface="Century Gothic"/>
                <a:cs typeface="Century Gothic"/>
                <a:sym typeface="Century Gothic"/>
              </a:rPr>
              <a:t>School District </a:t>
            </a:r>
          </a:p>
          <a:p>
            <a:pPr marL="349250" indent="-342900">
              <a:lnSpc>
                <a:spcPct val="100000"/>
              </a:lnSpc>
              <a:spcBef>
                <a:spcPts val="0"/>
              </a:spcBef>
              <a:buClr>
                <a:schemeClr val="dk1"/>
              </a:buClr>
              <a:buSzPts val="2100"/>
            </a:pPr>
            <a:r>
              <a:rPr lang="en" sz="2400" dirty="0">
                <a:solidFill>
                  <a:schemeClr val="dk1"/>
                </a:solidFill>
                <a:latin typeface="Univers" panose="020B0503020202020204" pitchFamily="34" charset="0"/>
                <a:ea typeface="Century Gothic"/>
                <a:cs typeface="Century Gothic"/>
                <a:sym typeface="Century Gothic"/>
              </a:rPr>
              <a:t>County District </a:t>
            </a:r>
          </a:p>
          <a:p>
            <a:pPr marL="349250" indent="-342900">
              <a:lnSpc>
                <a:spcPct val="100000"/>
              </a:lnSpc>
              <a:spcBef>
                <a:spcPts val="0"/>
              </a:spcBef>
              <a:buClr>
                <a:schemeClr val="dk1"/>
              </a:buClr>
              <a:buSzPts val="2100"/>
            </a:pPr>
            <a:r>
              <a:rPr lang="en" sz="2400" dirty="0">
                <a:solidFill>
                  <a:schemeClr val="dk1"/>
                </a:solidFill>
                <a:latin typeface="Univers" panose="020B0503020202020204" pitchFamily="34" charset="0"/>
                <a:ea typeface="Century Gothic"/>
                <a:cs typeface="Century Gothic"/>
                <a:sym typeface="Century Gothic"/>
              </a:rPr>
              <a:t>S</a:t>
            </a:r>
            <a:r>
              <a:rPr lang="en-US" sz="2400" dirty="0">
                <a:solidFill>
                  <a:schemeClr val="dk1"/>
                </a:solidFill>
                <a:latin typeface="Univers" panose="020B0503020202020204" pitchFamily="34" charset="0"/>
                <a:ea typeface="Century Gothic"/>
                <a:cs typeface="Century Gothic"/>
                <a:sym typeface="Century Gothic"/>
              </a:rPr>
              <a:t>t</a:t>
            </a:r>
            <a:r>
              <a:rPr lang="en" sz="2400" dirty="0">
                <a:solidFill>
                  <a:schemeClr val="dk1"/>
                </a:solidFill>
                <a:latin typeface="Univers" panose="020B0503020202020204" pitchFamily="34" charset="0"/>
                <a:ea typeface="Century Gothic"/>
                <a:cs typeface="Century Gothic"/>
                <a:sym typeface="Century Gothic"/>
              </a:rPr>
              <a:t>ate House District</a:t>
            </a:r>
          </a:p>
          <a:p>
            <a:pPr marL="349250" indent="-342900">
              <a:lnSpc>
                <a:spcPct val="100000"/>
              </a:lnSpc>
              <a:spcBef>
                <a:spcPts val="0"/>
              </a:spcBef>
              <a:buClr>
                <a:schemeClr val="dk1"/>
              </a:buClr>
              <a:buSzPts val="2100"/>
            </a:pPr>
            <a:r>
              <a:rPr lang="en" sz="2400" dirty="0">
                <a:solidFill>
                  <a:schemeClr val="dk1"/>
                </a:solidFill>
                <a:latin typeface="Univers" panose="020B0503020202020204" pitchFamily="34" charset="0"/>
                <a:ea typeface="Century Gothic"/>
                <a:cs typeface="Century Gothic"/>
                <a:sym typeface="Century Gothic"/>
              </a:rPr>
              <a:t>State S</a:t>
            </a:r>
            <a:r>
              <a:rPr lang="en-US" sz="2400" dirty="0">
                <a:solidFill>
                  <a:schemeClr val="dk1"/>
                </a:solidFill>
                <a:latin typeface="Univers" panose="020B0503020202020204" pitchFamily="34" charset="0"/>
                <a:ea typeface="Century Gothic"/>
                <a:cs typeface="Century Gothic"/>
                <a:sym typeface="Century Gothic"/>
              </a:rPr>
              <a:t>e</a:t>
            </a:r>
            <a:r>
              <a:rPr lang="en" sz="2400" dirty="0">
                <a:solidFill>
                  <a:schemeClr val="dk1"/>
                </a:solidFill>
                <a:latin typeface="Univers" panose="020B0503020202020204" pitchFamily="34" charset="0"/>
                <a:ea typeface="Century Gothic"/>
                <a:cs typeface="Century Gothic"/>
                <a:sym typeface="Century Gothic"/>
              </a:rPr>
              <a:t>nate District </a:t>
            </a:r>
          </a:p>
          <a:p>
            <a:pPr marL="349250" indent="-342900">
              <a:lnSpc>
                <a:spcPct val="100000"/>
              </a:lnSpc>
              <a:spcBef>
                <a:spcPts val="0"/>
              </a:spcBef>
              <a:buClr>
                <a:schemeClr val="dk1"/>
              </a:buClr>
              <a:buSzPts val="2100"/>
            </a:pPr>
            <a:r>
              <a:rPr lang="en" sz="2400" dirty="0">
                <a:solidFill>
                  <a:schemeClr val="dk1"/>
                </a:solidFill>
                <a:latin typeface="Univers" panose="020B0503020202020204" pitchFamily="34" charset="0"/>
                <a:ea typeface="Century Gothic"/>
                <a:cs typeface="Century Gothic"/>
                <a:sym typeface="Century Gothic"/>
              </a:rPr>
              <a:t>Congressional District – US House</a:t>
            </a:r>
          </a:p>
          <a:p>
            <a:pPr marL="349250" indent="-342900">
              <a:lnSpc>
                <a:spcPct val="100000"/>
              </a:lnSpc>
              <a:spcBef>
                <a:spcPts val="0"/>
              </a:spcBef>
              <a:buClr>
                <a:schemeClr val="dk1"/>
              </a:buClr>
              <a:buSzPts val="2100"/>
            </a:pPr>
            <a:r>
              <a:rPr lang="en-US" sz="2400" dirty="0">
                <a:solidFill>
                  <a:schemeClr val="dk1"/>
                </a:solidFill>
                <a:latin typeface="Univers" panose="020B0503020202020204" pitchFamily="34" charset="0"/>
                <a:ea typeface="Century Gothic"/>
                <a:cs typeface="Century Gothic"/>
                <a:sym typeface="Century Gothic"/>
              </a:rPr>
              <a:t>Congressional – US Senate?</a:t>
            </a:r>
          </a:p>
          <a:p>
            <a:pPr marL="6350" indent="0">
              <a:lnSpc>
                <a:spcPct val="100000"/>
              </a:lnSpc>
              <a:spcBef>
                <a:spcPts val="0"/>
              </a:spcBef>
              <a:buClr>
                <a:schemeClr val="dk1"/>
              </a:buClr>
              <a:buSzPts val="2100"/>
              <a:buNone/>
            </a:pPr>
            <a:endParaRPr lang="en-US" sz="2400" dirty="0">
              <a:solidFill>
                <a:schemeClr val="dk1"/>
              </a:solidFill>
              <a:latin typeface="Univers" panose="020B0503020202020204" pitchFamily="34" charset="0"/>
              <a:ea typeface="Century Gothic"/>
              <a:cs typeface="Century Gothic"/>
              <a:sym typeface="Century Gothic"/>
            </a:endParaRPr>
          </a:p>
          <a:p>
            <a:pPr marL="6350" indent="0">
              <a:lnSpc>
                <a:spcPct val="100000"/>
              </a:lnSpc>
              <a:spcBef>
                <a:spcPts val="0"/>
              </a:spcBef>
              <a:buClr>
                <a:schemeClr val="dk1"/>
              </a:buClr>
              <a:buSzPts val="2100"/>
              <a:buNone/>
            </a:pPr>
            <a:r>
              <a:rPr lang="en-US" sz="2400" dirty="0">
                <a:solidFill>
                  <a:schemeClr val="dk1"/>
                </a:solidFill>
                <a:latin typeface="Univers" panose="020B0503020202020204" pitchFamily="34" charset="0"/>
                <a:ea typeface="Century Gothic"/>
                <a:cs typeface="Century Gothic"/>
                <a:sym typeface="Century Gothic"/>
              </a:rPr>
              <a:t>Share your thoughts about your “Districts” in the chat!</a:t>
            </a:r>
          </a:p>
          <a:p>
            <a:pPr marL="6350" indent="0">
              <a:lnSpc>
                <a:spcPct val="100000"/>
              </a:lnSpc>
              <a:spcBef>
                <a:spcPts val="0"/>
              </a:spcBef>
              <a:buClr>
                <a:schemeClr val="dk1"/>
              </a:buClr>
              <a:buSzPts val="2100"/>
              <a:buNone/>
            </a:pPr>
            <a:r>
              <a:rPr lang="en-US" sz="2400" dirty="0">
                <a:solidFill>
                  <a:schemeClr val="dk1"/>
                </a:solidFill>
                <a:latin typeface="Univers" panose="020B0503020202020204" pitchFamily="34" charset="0"/>
                <a:ea typeface="Century Gothic"/>
                <a:cs typeface="Century Gothic"/>
                <a:sym typeface="Century Gothic"/>
              </a:rPr>
              <a:t>How are they similar? Different?</a:t>
            </a:r>
          </a:p>
          <a:p>
            <a:pPr marL="6350" indent="0">
              <a:lnSpc>
                <a:spcPct val="100000"/>
              </a:lnSpc>
              <a:spcBef>
                <a:spcPts val="0"/>
              </a:spcBef>
              <a:buClr>
                <a:schemeClr val="dk1"/>
              </a:buClr>
              <a:buSzPts val="2100"/>
              <a:buNone/>
            </a:pPr>
            <a:r>
              <a:rPr lang="en-US" sz="2400" dirty="0">
                <a:solidFill>
                  <a:schemeClr val="dk1"/>
                </a:solidFill>
                <a:latin typeface="Univers" panose="020B0503020202020204" pitchFamily="34" charset="0"/>
                <a:ea typeface="Century Gothic"/>
                <a:cs typeface="Century Gothic"/>
                <a:sym typeface="Century Gothic"/>
              </a:rPr>
              <a:t>Any insights?</a:t>
            </a:r>
          </a:p>
          <a:p>
            <a:pPr marL="6350" indent="0">
              <a:lnSpc>
                <a:spcPct val="100000"/>
              </a:lnSpc>
              <a:spcBef>
                <a:spcPts val="0"/>
              </a:spcBef>
              <a:buClr>
                <a:schemeClr val="dk1"/>
              </a:buClr>
              <a:buSzPts val="2100"/>
              <a:buNone/>
            </a:pPr>
            <a:endParaRPr lang="en" sz="2400" dirty="0">
              <a:solidFill>
                <a:schemeClr val="dk1"/>
              </a:solidFill>
              <a:ea typeface="Century Gothic"/>
              <a:cs typeface="Century Gothic"/>
              <a:sym typeface="Century Gothic"/>
            </a:endParaRPr>
          </a:p>
        </p:txBody>
      </p:sp>
      <p:sp>
        <p:nvSpPr>
          <p:cNvPr id="5" name="Rectangle 4">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2" name="TextBox 1">
            <a:extLst>
              <a:ext uri="{FF2B5EF4-FFF2-40B4-BE49-F238E27FC236}">
                <a16:creationId xmlns:a16="http://schemas.microsoft.com/office/drawing/2014/main" id="{B2E8A6D2-2866-0F4D-BF01-0EE8C0716B22}"/>
              </a:ext>
            </a:extLst>
          </p:cNvPr>
          <p:cNvSpPr txBox="1"/>
          <p:nvPr/>
        </p:nvSpPr>
        <p:spPr>
          <a:xfrm>
            <a:off x="2761958" y="351692"/>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768001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E658-2E0C-462A-9F7A-33BFCC421984}"/>
              </a:ext>
            </a:extLst>
          </p:cNvPr>
          <p:cNvSpPr>
            <a:spLocks noGrp="1"/>
          </p:cNvSpPr>
          <p:nvPr>
            <p:ph type="title"/>
          </p:nvPr>
        </p:nvSpPr>
        <p:spPr>
          <a:xfrm>
            <a:off x="0" y="2354444"/>
            <a:ext cx="12192000" cy="1325563"/>
          </a:xfrm>
          <a:solidFill>
            <a:srgbClr val="FF9900"/>
          </a:solidFill>
        </p:spPr>
        <p:txBody>
          <a:bodyPr>
            <a:normAutofit/>
          </a:bodyPr>
          <a:lstStyle/>
          <a:p>
            <a:pPr algn="ctr"/>
            <a:r>
              <a:rPr lang="en-US" sz="6000" b="1" dirty="0">
                <a:solidFill>
                  <a:schemeClr val="bg1"/>
                </a:solidFill>
                <a:latin typeface="Univers" panose="020B0503020202020204" pitchFamily="34" charset="0"/>
              </a:rPr>
              <a:t>What is Minority Vote Dilution?</a:t>
            </a:r>
          </a:p>
        </p:txBody>
      </p:sp>
      <p:sp>
        <p:nvSpPr>
          <p:cNvPr id="6" name="Rectangle 5">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Subtitle 2">
            <a:extLst>
              <a:ext uri="{FF2B5EF4-FFF2-40B4-BE49-F238E27FC236}">
                <a16:creationId xmlns:a16="http://schemas.microsoft.com/office/drawing/2014/main" id="{C8876B14-9E1F-4097-B421-3ED5A07FD7DF}"/>
              </a:ext>
            </a:extLst>
          </p:cNvPr>
          <p:cNvSpPr txBox="1">
            <a:spLocks/>
          </p:cNvSpPr>
          <p:nvPr/>
        </p:nvSpPr>
        <p:spPr>
          <a:xfrm>
            <a:off x="688846" y="2101987"/>
            <a:ext cx="10664953" cy="3564641"/>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endParaRPr lang="en-US" sz="2800" dirty="0">
              <a:solidFill>
                <a:srgbClr val="000000"/>
              </a:solidFill>
              <a:effectLst/>
              <a:latin typeface="+mn-lt"/>
            </a:endParaRPr>
          </a:p>
        </p:txBody>
      </p:sp>
    </p:spTree>
    <p:extLst>
      <p:ext uri="{BB962C8B-B14F-4D97-AF65-F5344CB8AC3E}">
        <p14:creationId xmlns:p14="http://schemas.microsoft.com/office/powerpoint/2010/main" val="382114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2" name="Picture 2" descr="https://cdn.britannica.com/62/212162-050-8B31ACE5/Gerrymandering-infographic-districts-electoral-res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69" y="290376"/>
            <a:ext cx="11002352" cy="57456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1474" y="465221"/>
            <a:ext cx="3304673" cy="54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sym typeface="Wingdings" panose="05000000000000000000" pitchFamily="2" charset="2"/>
              </a:rPr>
              <a:t>Drawing Districts</a:t>
            </a:r>
            <a:endParaRPr lang="en-US" sz="3200" dirty="0">
              <a:solidFill>
                <a:schemeClr val="tx1">
                  <a:lumMod val="65000"/>
                  <a:lumOff val="35000"/>
                </a:schemeClr>
              </a:solidFill>
            </a:endParaRPr>
          </a:p>
        </p:txBody>
      </p:sp>
      <p:sp>
        <p:nvSpPr>
          <p:cNvPr id="4" name="Rectangle 3"/>
          <p:cNvSpPr/>
          <p:nvPr/>
        </p:nvSpPr>
        <p:spPr>
          <a:xfrm>
            <a:off x="3609474" y="1411705"/>
            <a:ext cx="3288632" cy="32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FAIR</a:t>
            </a:r>
          </a:p>
        </p:txBody>
      </p:sp>
      <p:sp>
        <p:nvSpPr>
          <p:cNvPr id="7" name="Rectangle 6"/>
          <p:cNvSpPr/>
          <p:nvPr/>
        </p:nvSpPr>
        <p:spPr>
          <a:xfrm>
            <a:off x="7676148" y="1411705"/>
            <a:ext cx="3288632" cy="32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NOT FAIR</a:t>
            </a:r>
          </a:p>
        </p:txBody>
      </p:sp>
    </p:spTree>
    <p:extLst>
      <p:ext uri="{BB962C8B-B14F-4D97-AF65-F5344CB8AC3E}">
        <p14:creationId xmlns:p14="http://schemas.microsoft.com/office/powerpoint/2010/main" val="77974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E658-2E0C-462A-9F7A-33BFCC421984}"/>
              </a:ext>
            </a:extLst>
          </p:cNvPr>
          <p:cNvSpPr>
            <a:spLocks noGrp="1"/>
          </p:cNvSpPr>
          <p:nvPr>
            <p:ph type="title"/>
          </p:nvPr>
        </p:nvSpPr>
        <p:spPr>
          <a:xfrm>
            <a:off x="344423" y="333138"/>
            <a:ext cx="11350272" cy="1325563"/>
          </a:xfrm>
        </p:spPr>
        <p:txBody>
          <a:bodyPr>
            <a:noAutofit/>
          </a:bodyPr>
          <a:lstStyle/>
          <a:p>
            <a:r>
              <a:rPr lang="en-US" sz="3200" dirty="0">
                <a:latin typeface="Univers" panose="020B0503020202020204" pitchFamily="34" charset="0"/>
              </a:rPr>
              <a:t>In communities of color, practices commonly known as </a:t>
            </a:r>
            <a:r>
              <a:rPr lang="en-US" sz="3200" b="1" dirty="0">
                <a:solidFill>
                  <a:srgbClr val="FF9900"/>
                </a:solidFill>
                <a:latin typeface="Univers" panose="020B0503020202020204" pitchFamily="34" charset="0"/>
              </a:rPr>
              <a:t>packing</a:t>
            </a:r>
            <a:r>
              <a:rPr lang="en-US" sz="3200" dirty="0">
                <a:latin typeface="Univers" panose="020B0503020202020204" pitchFamily="34" charset="0"/>
              </a:rPr>
              <a:t> and </a:t>
            </a:r>
            <a:r>
              <a:rPr lang="en-US" sz="3200" b="1" dirty="0">
                <a:solidFill>
                  <a:srgbClr val="FF9900"/>
                </a:solidFill>
                <a:latin typeface="Univers" panose="020B0503020202020204" pitchFamily="34" charset="0"/>
              </a:rPr>
              <a:t>cracking</a:t>
            </a:r>
            <a:r>
              <a:rPr lang="en-US" sz="3200" b="1" dirty="0">
                <a:latin typeface="Univers" panose="020B0503020202020204" pitchFamily="34" charset="0"/>
              </a:rPr>
              <a:t> </a:t>
            </a:r>
            <a:r>
              <a:rPr lang="en-US" sz="3200" dirty="0">
                <a:latin typeface="Univers" panose="020B0503020202020204" pitchFamily="34" charset="0"/>
              </a:rPr>
              <a:t>occur to dilute the voting strength of the community.</a:t>
            </a:r>
          </a:p>
        </p:txBody>
      </p:sp>
      <p:sp>
        <p:nvSpPr>
          <p:cNvPr id="6" name="Rectangle 5">
            <a:extLst>
              <a:ext uri="{FF2B5EF4-FFF2-40B4-BE49-F238E27FC236}">
                <a16:creationId xmlns:a16="http://schemas.microsoft.com/office/drawing/2014/main" id="{171109FF-5291-A342-845F-C9F3DAB9C487}"/>
              </a:ext>
            </a:extLst>
          </p:cNvPr>
          <p:cNvSpPr/>
          <p:nvPr/>
        </p:nvSpPr>
        <p:spPr>
          <a:xfrm>
            <a:off x="0" y="6553200"/>
            <a:ext cx="12192000" cy="3048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Subtitle 2">
            <a:extLst>
              <a:ext uri="{FF2B5EF4-FFF2-40B4-BE49-F238E27FC236}">
                <a16:creationId xmlns:a16="http://schemas.microsoft.com/office/drawing/2014/main" id="{C8876B14-9E1F-4097-B421-3ED5A07FD7DF}"/>
              </a:ext>
            </a:extLst>
          </p:cNvPr>
          <p:cNvSpPr txBox="1">
            <a:spLocks/>
          </p:cNvSpPr>
          <p:nvPr/>
        </p:nvSpPr>
        <p:spPr>
          <a:xfrm>
            <a:off x="688846" y="2363372"/>
            <a:ext cx="10685007" cy="371658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r>
              <a:rPr lang="en-US" sz="2400" dirty="0">
                <a:solidFill>
                  <a:srgbClr val="000000"/>
                </a:solidFill>
                <a:latin typeface="Univers" panose="020B0503020202020204" pitchFamily="34" charset="0"/>
              </a:rPr>
              <a:t>R</a:t>
            </a:r>
            <a:r>
              <a:rPr lang="en-US" sz="2400" b="0" i="0" u="none" strike="noStrike" dirty="0">
                <a:solidFill>
                  <a:srgbClr val="000000"/>
                </a:solidFill>
                <a:effectLst/>
                <a:latin typeface="Univers" panose="020B0503020202020204" pitchFamily="34" charset="0"/>
              </a:rPr>
              <a:t>edistricting has been used at times to prevent minority voters from gaining political power by drawing districts in a way that resulted in those voters having less of a chance of electing their candidate(s) of choice. </a:t>
            </a:r>
          </a:p>
          <a:p>
            <a:pPr>
              <a:buClrTx/>
              <a:buFont typeface="Arial" panose="020B0604020202020204" pitchFamily="34" charset="0"/>
              <a:buChar char="•"/>
            </a:pPr>
            <a:r>
              <a:rPr lang="en-US" sz="2400" b="0" i="0" u="none" strike="noStrike" dirty="0">
                <a:solidFill>
                  <a:srgbClr val="000000"/>
                </a:solidFill>
                <a:effectLst/>
                <a:latin typeface="Univers" panose="020B0503020202020204" pitchFamily="34" charset="0"/>
              </a:rPr>
              <a:t>This is known as </a:t>
            </a:r>
            <a:r>
              <a:rPr lang="en-US" sz="2400" b="0" i="0" u="none" strike="noStrike" dirty="0">
                <a:solidFill>
                  <a:srgbClr val="FF9900"/>
                </a:solidFill>
                <a:effectLst/>
                <a:latin typeface="Univers" panose="020B0503020202020204" pitchFamily="34" charset="0"/>
              </a:rPr>
              <a:t>minority vote dilution</a:t>
            </a:r>
            <a:r>
              <a:rPr lang="en-US" sz="2400" dirty="0">
                <a:latin typeface="Univers" panose="020B0503020202020204" pitchFamily="34" charset="0"/>
              </a:rPr>
              <a:t>, and it commonly can be seen when map drawers use techniques, such as, </a:t>
            </a:r>
            <a:r>
              <a:rPr lang="en-US" sz="2400" dirty="0">
                <a:solidFill>
                  <a:srgbClr val="FF9900"/>
                </a:solidFill>
                <a:latin typeface="Univers" panose="020B0503020202020204" pitchFamily="34" charset="0"/>
              </a:rPr>
              <a:t>packing</a:t>
            </a:r>
            <a:r>
              <a:rPr lang="en-US" sz="2400" dirty="0">
                <a:latin typeface="Univers" panose="020B0503020202020204" pitchFamily="34" charset="0"/>
              </a:rPr>
              <a:t> and </a:t>
            </a:r>
            <a:r>
              <a:rPr lang="en-US" sz="2400" dirty="0">
                <a:solidFill>
                  <a:srgbClr val="FF9900"/>
                </a:solidFill>
                <a:latin typeface="Univers" panose="020B0503020202020204" pitchFamily="34" charset="0"/>
              </a:rPr>
              <a:t>cracking</a:t>
            </a:r>
            <a:r>
              <a:rPr lang="en-US" sz="2400" dirty="0">
                <a:latin typeface="Univers" panose="020B0503020202020204" pitchFamily="34" charset="0"/>
              </a:rPr>
              <a:t>.</a:t>
            </a:r>
          </a:p>
          <a:p>
            <a:pPr>
              <a:buClrTx/>
              <a:buFont typeface="Arial" panose="020B0604020202020204" pitchFamily="34" charset="0"/>
              <a:buChar char="•"/>
            </a:pPr>
            <a:r>
              <a:rPr lang="en-US" sz="2400" dirty="0">
                <a:latin typeface="Univers" panose="020B0503020202020204" pitchFamily="34" charset="0"/>
              </a:rPr>
              <a:t>Districts are drawn based on the cohesion of like-minded groups, but shapes of districts need not be perfectly geometric.</a:t>
            </a:r>
          </a:p>
        </p:txBody>
      </p:sp>
    </p:spTree>
    <p:extLst>
      <p:ext uri="{BB962C8B-B14F-4D97-AF65-F5344CB8AC3E}">
        <p14:creationId xmlns:p14="http://schemas.microsoft.com/office/powerpoint/2010/main" val="210252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8876B14-9E1F-4097-B421-3ED5A07FD7DF}"/>
              </a:ext>
            </a:extLst>
          </p:cNvPr>
          <p:cNvSpPr txBox="1">
            <a:spLocks/>
          </p:cNvSpPr>
          <p:nvPr/>
        </p:nvSpPr>
        <p:spPr>
          <a:xfrm>
            <a:off x="424570" y="1477108"/>
            <a:ext cx="11157829" cy="1951892"/>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rgbClr val="FF9900"/>
                </a:solidFill>
                <a:latin typeface="Univers" panose="020B0503020202020204" pitchFamily="34" charset="0"/>
              </a:rPr>
              <a:t>Packing </a:t>
            </a:r>
            <a:r>
              <a:rPr lang="en-US" dirty="0">
                <a:latin typeface="Univers" panose="020B0503020202020204" pitchFamily="34" charset="0"/>
              </a:rPr>
              <a:t>is the term used when minority voters are compressed into a smaller number of districts to waste their collective strength, instead of effectively controlling one district or more. </a:t>
            </a:r>
          </a:p>
          <a:p>
            <a:pPr marL="0" indent="0">
              <a:buNone/>
            </a:pPr>
            <a:r>
              <a:rPr lang="en-US" dirty="0">
                <a:latin typeface="Univers" panose="020B0503020202020204" pitchFamily="34" charset="0"/>
              </a:rPr>
              <a:t>An example is when mapmakers draw one district that is over 90% of a single minority group (BLUE), when one could draw two districts each with 50% single minority group.</a:t>
            </a:r>
          </a:p>
        </p:txBody>
      </p:sp>
      <p:pic>
        <p:nvPicPr>
          <p:cNvPr id="11" name="Picture 10">
            <a:extLst>
              <a:ext uri="{FF2B5EF4-FFF2-40B4-BE49-F238E27FC236}">
                <a16:creationId xmlns:a16="http://schemas.microsoft.com/office/drawing/2014/main" id="{29BAFE82-5C61-46A1-871C-BBBABFADD165}"/>
              </a:ext>
            </a:extLst>
          </p:cNvPr>
          <p:cNvPicPr>
            <a:picLocks noChangeAspect="1"/>
          </p:cNvPicPr>
          <p:nvPr/>
        </p:nvPicPr>
        <p:blipFill rotWithShape="1">
          <a:blip r:embed="rId3"/>
          <a:srcRect l="26312" t="35622" r="12857" b="12769"/>
          <a:stretch/>
        </p:blipFill>
        <p:spPr>
          <a:xfrm>
            <a:off x="1193792" y="3319900"/>
            <a:ext cx="9112496" cy="3538100"/>
          </a:xfrm>
          <a:prstGeom prst="rect">
            <a:avLst/>
          </a:prstGeom>
        </p:spPr>
      </p:pic>
      <p:sp>
        <p:nvSpPr>
          <p:cNvPr id="3" name="Rectangle 2"/>
          <p:cNvSpPr/>
          <p:nvPr/>
        </p:nvSpPr>
        <p:spPr>
          <a:xfrm>
            <a:off x="0" y="0"/>
            <a:ext cx="12192000" cy="1200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Univers" panose="020B0503020202020204" pitchFamily="34" charset="0"/>
              </a:rPr>
              <a:t>What is PACKING?</a:t>
            </a:r>
          </a:p>
        </p:txBody>
      </p:sp>
      <p:sp>
        <p:nvSpPr>
          <p:cNvPr id="4" name="TextBox 3"/>
          <p:cNvSpPr txBox="1"/>
          <p:nvPr/>
        </p:nvSpPr>
        <p:spPr>
          <a:xfrm>
            <a:off x="10365219" y="6415792"/>
            <a:ext cx="1420582" cy="246221"/>
          </a:xfrm>
          <a:prstGeom prst="rect">
            <a:avLst/>
          </a:prstGeom>
          <a:noFill/>
        </p:spPr>
        <p:txBody>
          <a:bodyPr wrap="none" rtlCol="0">
            <a:spAutoFit/>
          </a:bodyPr>
          <a:lstStyle/>
          <a:p>
            <a:r>
              <a:rPr lang="en-US" sz="1000" b="1" dirty="0"/>
              <a:t>Source: </a:t>
            </a:r>
            <a:r>
              <a:rPr lang="en-US" sz="1000" dirty="0"/>
              <a:t>Common Cause</a:t>
            </a:r>
          </a:p>
        </p:txBody>
      </p:sp>
    </p:spTree>
    <p:extLst>
      <p:ext uri="{BB962C8B-B14F-4D97-AF65-F5344CB8AC3E}">
        <p14:creationId xmlns:p14="http://schemas.microsoft.com/office/powerpoint/2010/main" val="291728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00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Univers" panose="020B0503020202020204" pitchFamily="34" charset="0"/>
              </a:rPr>
              <a:t>What is CRACKING?</a:t>
            </a:r>
          </a:p>
        </p:txBody>
      </p:sp>
      <p:sp>
        <p:nvSpPr>
          <p:cNvPr id="5" name="Subtitle 2">
            <a:extLst>
              <a:ext uri="{FF2B5EF4-FFF2-40B4-BE49-F238E27FC236}">
                <a16:creationId xmlns:a16="http://schemas.microsoft.com/office/drawing/2014/main" id="{C8876B14-9E1F-4097-B421-3ED5A07FD7DF}"/>
              </a:ext>
            </a:extLst>
          </p:cNvPr>
          <p:cNvSpPr txBox="1">
            <a:spLocks/>
          </p:cNvSpPr>
          <p:nvPr/>
        </p:nvSpPr>
        <p:spPr>
          <a:xfrm>
            <a:off x="440885" y="1477108"/>
            <a:ext cx="11310229" cy="2285534"/>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0" i="0" u="none" strike="noStrike" dirty="0">
                <a:solidFill>
                  <a:srgbClr val="000000"/>
                </a:solidFill>
                <a:effectLst/>
                <a:latin typeface="Univers" panose="020B0503020202020204" pitchFamily="34" charset="0"/>
              </a:rPr>
              <a:t>Spreading </a:t>
            </a:r>
            <a:r>
              <a:rPr lang="en-US" dirty="0">
                <a:latin typeface="Univers" panose="020B0503020202020204" pitchFamily="34" charset="0"/>
              </a:rPr>
              <a:t>(splitting apart areas of) </a:t>
            </a:r>
            <a:r>
              <a:rPr lang="en-US" b="0" i="0" u="none" strike="noStrike" dirty="0">
                <a:solidFill>
                  <a:srgbClr val="000000"/>
                </a:solidFill>
                <a:effectLst/>
                <a:latin typeface="Univers" panose="020B0503020202020204" pitchFamily="34" charset="0"/>
              </a:rPr>
              <a:t>minority voters thinly into many districts is known as </a:t>
            </a:r>
            <a:r>
              <a:rPr lang="en-US" b="1" i="0" u="none" strike="noStrike" dirty="0">
                <a:solidFill>
                  <a:srgbClr val="FF9900"/>
                </a:solidFill>
                <a:effectLst/>
                <a:latin typeface="Univers" panose="020B0503020202020204" pitchFamily="34" charset="0"/>
              </a:rPr>
              <a:t>cracking</a:t>
            </a:r>
            <a:r>
              <a:rPr lang="en-US" b="0" i="0" u="none" strike="noStrike" dirty="0">
                <a:solidFill>
                  <a:srgbClr val="000000"/>
                </a:solidFill>
                <a:effectLst/>
                <a:latin typeface="Univers" panose="020B0503020202020204" pitchFamily="34" charset="0"/>
              </a:rPr>
              <a:t>, splitting, or fracturing. </a:t>
            </a:r>
          </a:p>
          <a:p>
            <a:pPr marL="0" indent="0">
              <a:buNone/>
            </a:pPr>
            <a:r>
              <a:rPr lang="en-US" b="0" i="0" u="none" strike="noStrike" dirty="0">
                <a:solidFill>
                  <a:srgbClr val="000000"/>
                </a:solidFill>
                <a:effectLst/>
                <a:latin typeface="Univers" panose="020B0503020202020204" pitchFamily="34" charset="0"/>
              </a:rPr>
              <a:t>An example of cracking can occur if three districts are created that have 40% of a single minority population in each. If the minority population (BLUE) were placed within one district where they are 70%, the minority community would have an opportunity to elect a candidate of their choice.</a:t>
            </a:r>
            <a:endParaRPr lang="en-US" dirty="0">
              <a:solidFill>
                <a:srgbClr val="000000"/>
              </a:solidFill>
              <a:effectLst/>
              <a:latin typeface="Univers" panose="020B0503020202020204" pitchFamily="34" charset="0"/>
            </a:endParaRPr>
          </a:p>
        </p:txBody>
      </p:sp>
      <p:pic>
        <p:nvPicPr>
          <p:cNvPr id="6" name="Picture 5">
            <a:extLst>
              <a:ext uri="{FF2B5EF4-FFF2-40B4-BE49-F238E27FC236}">
                <a16:creationId xmlns:a16="http://schemas.microsoft.com/office/drawing/2014/main" id="{358605BD-1E2B-4B0F-B3D4-B4CBE8CEC996}"/>
              </a:ext>
            </a:extLst>
          </p:cNvPr>
          <p:cNvPicPr>
            <a:picLocks noChangeAspect="1"/>
          </p:cNvPicPr>
          <p:nvPr/>
        </p:nvPicPr>
        <p:blipFill rotWithShape="1">
          <a:blip r:embed="rId3"/>
          <a:srcRect l="26182" t="38783" r="12280" b="17074"/>
          <a:stretch/>
        </p:blipFill>
        <p:spPr>
          <a:xfrm>
            <a:off x="1847851" y="3570113"/>
            <a:ext cx="8152470" cy="3287887"/>
          </a:xfrm>
          <a:prstGeom prst="rect">
            <a:avLst/>
          </a:prstGeom>
        </p:spPr>
      </p:pic>
      <p:sp>
        <p:nvSpPr>
          <p:cNvPr id="8" name="TextBox 7"/>
          <p:cNvSpPr txBox="1"/>
          <p:nvPr/>
        </p:nvSpPr>
        <p:spPr>
          <a:xfrm>
            <a:off x="10365219" y="6415792"/>
            <a:ext cx="1420582" cy="246221"/>
          </a:xfrm>
          <a:prstGeom prst="rect">
            <a:avLst/>
          </a:prstGeom>
          <a:noFill/>
        </p:spPr>
        <p:txBody>
          <a:bodyPr wrap="none" rtlCol="0">
            <a:spAutoFit/>
          </a:bodyPr>
          <a:lstStyle/>
          <a:p>
            <a:r>
              <a:rPr lang="en-US" sz="1000" b="1" dirty="0"/>
              <a:t>Source: </a:t>
            </a:r>
            <a:r>
              <a:rPr lang="en-US" sz="1000" dirty="0"/>
              <a:t>Common Cause</a:t>
            </a:r>
          </a:p>
        </p:txBody>
      </p:sp>
    </p:spTree>
    <p:extLst>
      <p:ext uri="{BB962C8B-B14F-4D97-AF65-F5344CB8AC3E}">
        <p14:creationId xmlns:p14="http://schemas.microsoft.com/office/powerpoint/2010/main" val="46036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00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Univers" panose="020B0503020202020204" pitchFamily="34" charset="0"/>
              </a:rPr>
              <a:t>Protection From the Voting Rights Act …</a:t>
            </a:r>
          </a:p>
        </p:txBody>
      </p:sp>
      <p:sp>
        <p:nvSpPr>
          <p:cNvPr id="6" name="Subtitle 2">
            <a:extLst>
              <a:ext uri="{FF2B5EF4-FFF2-40B4-BE49-F238E27FC236}">
                <a16:creationId xmlns:a16="http://schemas.microsoft.com/office/drawing/2014/main" id="{C8876B14-9E1F-4097-B421-3ED5A07FD7DF}"/>
              </a:ext>
            </a:extLst>
          </p:cNvPr>
          <p:cNvSpPr txBox="1">
            <a:spLocks/>
          </p:cNvSpPr>
          <p:nvPr/>
        </p:nvSpPr>
        <p:spPr>
          <a:xfrm>
            <a:off x="721894" y="1716258"/>
            <a:ext cx="10748211" cy="4764752"/>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FF9900"/>
              </a:buClr>
              <a:buFont typeface="Wingdings 3" panose="05040102010807070707" pitchFamily="18" charset="2"/>
              <a:buChar char="u"/>
            </a:pPr>
            <a:r>
              <a:rPr lang="en-US" dirty="0">
                <a:latin typeface="Univers" panose="020B0503020202020204" pitchFamily="34" charset="0"/>
              </a:rPr>
              <a:t>Passed at the height of the Civil Rights Movement in 1965, the Voting Rights Act was and is designed to prevent the systemic and widespread voter discrimination experienced by people of color. </a:t>
            </a:r>
          </a:p>
          <a:p>
            <a:pPr>
              <a:buClr>
                <a:srgbClr val="FF9900"/>
              </a:buClr>
              <a:buFont typeface="Wingdings 3" panose="05040102010807070707" pitchFamily="18" charset="2"/>
              <a:buChar char="u"/>
            </a:pPr>
            <a:r>
              <a:rPr lang="en-US" dirty="0">
                <a:latin typeface="Univers" panose="020B0503020202020204" pitchFamily="34" charset="0"/>
              </a:rPr>
              <a:t>The Voting Rights Act of 1965 is widely considered to be the single most important federal statute protecting the right to vote. </a:t>
            </a:r>
          </a:p>
          <a:p>
            <a:pPr>
              <a:buClr>
                <a:srgbClr val="FF9900"/>
              </a:buClr>
              <a:buFont typeface="Wingdings 3" panose="05040102010807070707" pitchFamily="18" charset="2"/>
              <a:buChar char="u"/>
            </a:pPr>
            <a:r>
              <a:rPr lang="en-US" dirty="0">
                <a:latin typeface="Univers" panose="020B0503020202020204" pitchFamily="34" charset="0"/>
              </a:rPr>
              <a:t>The act contains a number of important provisions, but today it is Section 2 of the act that continues to have a major impact. </a:t>
            </a:r>
          </a:p>
          <a:p>
            <a:pPr>
              <a:buClr>
                <a:srgbClr val="FF9900"/>
              </a:buClr>
              <a:buFont typeface="Wingdings 3" panose="05040102010807070707" pitchFamily="18" charset="2"/>
              <a:buChar char="u"/>
            </a:pPr>
            <a:r>
              <a:rPr lang="en-US" dirty="0">
                <a:latin typeface="Univers" panose="020B0503020202020204" pitchFamily="34" charset="0"/>
              </a:rPr>
              <a:t>Adopted essentially as an enforcement mechanism for the 15th Amendment’s guarantee that the right to vote cannot be abridged </a:t>
            </a:r>
            <a:r>
              <a:rPr lang="en-US" b="1" i="1" dirty="0">
                <a:latin typeface="Univers" panose="020B0503020202020204" pitchFamily="34" charset="0"/>
              </a:rPr>
              <a:t>“on account of race, color, or previous condition of servitude,” </a:t>
            </a:r>
            <a:r>
              <a:rPr lang="en-US" dirty="0">
                <a:latin typeface="Univers" panose="020B0503020202020204" pitchFamily="34" charset="0"/>
              </a:rPr>
              <a:t>Section 2 allows voters to seek judicial relief if they believe that a state or local government has denied or limited their voting rights on the basis of their race, color or membership in a language minority group.</a:t>
            </a:r>
          </a:p>
          <a:p>
            <a:pPr marL="0" indent="0">
              <a:buNone/>
            </a:pPr>
            <a:endParaRPr lang="en-US" dirty="0"/>
          </a:p>
        </p:txBody>
      </p:sp>
    </p:spTree>
    <p:extLst>
      <p:ext uri="{BB962C8B-B14F-4D97-AF65-F5344CB8AC3E}">
        <p14:creationId xmlns:p14="http://schemas.microsoft.com/office/powerpoint/2010/main" val="3551081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76BF1925B0724892DF8A563C59A3B3" ma:contentTypeVersion="12" ma:contentTypeDescription="Create a new document." ma:contentTypeScope="" ma:versionID="2dbdab20be61cca4e1ae5decd753b2d9">
  <xsd:schema xmlns:xsd="http://www.w3.org/2001/XMLSchema" xmlns:xs="http://www.w3.org/2001/XMLSchema" xmlns:p="http://schemas.microsoft.com/office/2006/metadata/properties" xmlns:ns2="44107751-9086-40a1-9789-feb1ce683737" xmlns:ns3="72fab460-b7af-426f-a923-c3a19893cc1e" targetNamespace="http://schemas.microsoft.com/office/2006/metadata/properties" ma:root="true" ma:fieldsID="4a6733b0c16ac13c2b1a7ccda767baf4" ns2:_="" ns3:_="">
    <xsd:import namespace="44107751-9086-40a1-9789-feb1ce683737"/>
    <xsd:import namespace="72fab460-b7af-426f-a923-c3a19893cc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07751-9086-40a1-9789-feb1ce683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fab460-b7af-426f-a923-c3a19893cc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479BB-EEC6-4629-AB39-CE705DECF9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559FF9C-32F6-412C-909F-F2E659D1179E}">
  <ds:schemaRefs>
    <ds:schemaRef ds:uri="http://schemas.microsoft.com/sharepoint/v3/contenttype/forms"/>
  </ds:schemaRefs>
</ds:datastoreItem>
</file>

<file path=customXml/itemProps3.xml><?xml version="1.0" encoding="utf-8"?>
<ds:datastoreItem xmlns:ds="http://schemas.openxmlformats.org/officeDocument/2006/customXml" ds:itemID="{AB378D8A-6B64-4106-A5C2-6F75B8556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107751-9086-40a1-9789-feb1ce683737"/>
    <ds:schemaRef ds:uri="72fab460-b7af-426f-a923-c3a19893c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1374</TotalTime>
  <Words>2800</Words>
  <Application>Microsoft Office PowerPoint</Application>
  <PresentationFormat>Widescreen</PresentationFormat>
  <Paragraphs>183</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What is Minority Vote Dilution?</vt:lpstr>
      <vt:lpstr>PowerPoint Presentation</vt:lpstr>
      <vt:lpstr>In communities of color, practices commonly known as packing and cracking occur to dilute the voting strength of the community.</vt:lpstr>
      <vt:lpstr>PowerPoint Presentation</vt:lpstr>
      <vt:lpstr>PowerPoint Presentation</vt:lpstr>
      <vt:lpstr>PowerPoint Presentation</vt:lpstr>
      <vt:lpstr>PowerPoint Presentation</vt:lpstr>
      <vt:lpstr>PowerPoint Presentation</vt:lpstr>
      <vt:lpstr>PowerPoint Presentation</vt:lpstr>
      <vt:lpstr>Arizona – Congressional District 3</vt:lpstr>
      <vt:lpstr>PowerPoint Presentation</vt:lpstr>
      <vt:lpstr>PowerPoint Presentation</vt:lpstr>
      <vt:lpstr>PowerPoint Presentation</vt:lpstr>
      <vt:lpstr>Focus of Ongoing Efforts: Independent redistricting based on “communities of interest” </vt:lpstr>
      <vt:lpstr>However, this approach isn’t a guaranteed fix for racial exclusion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Gerrymandering status quo*:</dc:title>
  <dc:creator>Alex Tausanovitch</dc:creator>
  <cp:lastModifiedBy>Kathay Feng</cp:lastModifiedBy>
  <cp:revision>63</cp:revision>
  <dcterms:created xsi:type="dcterms:W3CDTF">2019-09-30T15:17:36Z</dcterms:created>
  <dcterms:modified xsi:type="dcterms:W3CDTF">2021-04-30T05:26:34Z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0x010100BE76BF1925B0724892DF8A563C59A3B3</vt:lpwstr>
  </property>
</Properties>
</file>