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7" r:id="rId5"/>
    <p:sldId id="285" r:id="rId6"/>
    <p:sldId id="342" r:id="rId7"/>
    <p:sldId id="259" r:id="rId8"/>
    <p:sldId id="260" r:id="rId9"/>
    <p:sldId id="261" r:id="rId10"/>
    <p:sldId id="333" r:id="rId11"/>
    <p:sldId id="264" r:id="rId12"/>
    <p:sldId id="315" r:id="rId13"/>
    <p:sldId id="288" r:id="rId14"/>
    <p:sldId id="287" r:id="rId15"/>
    <p:sldId id="323" r:id="rId16"/>
    <p:sldId id="319" r:id="rId17"/>
    <p:sldId id="324" r:id="rId18"/>
    <p:sldId id="344" r:id="rId19"/>
    <p:sldId id="343" r:id="rId20"/>
    <p:sldId id="325"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ay Feng" initials="KF" lastIdx="1" clrIdx="0">
    <p:extLst>
      <p:ext uri="{19B8F6BF-5375-455C-9EA6-DF929625EA0E}">
        <p15:presenceInfo xmlns:p15="http://schemas.microsoft.com/office/powerpoint/2012/main" userId="ebd7172b0989d9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A5CC"/>
    <a:srgbClr val="94C380"/>
    <a:srgbClr val="A4E685"/>
    <a:srgbClr val="465E3D"/>
    <a:srgbClr val="5577B2"/>
    <a:srgbClr val="E3E685"/>
    <a:srgbClr val="98F4F9"/>
    <a:srgbClr val="80F2F8"/>
    <a:srgbClr val="FFC000"/>
    <a:srgbClr val="86A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DDACD-4217-40AE-BA1E-2FDF7BEC18FE}" v="10" dt="2021-04-30T01:12:50.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614" autoAdjust="0"/>
  </p:normalViewPr>
  <p:slideViewPr>
    <p:cSldViewPr snapToGrid="0">
      <p:cViewPr varScale="1">
        <p:scale>
          <a:sx n="51" d="100"/>
          <a:sy n="51" d="100"/>
        </p:scale>
        <p:origin x="14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31T20:02:24.956"/>
    </inkml:context>
    <inkml:brush xml:id="br0">
      <inkml:brushProperty name="width" value="0.1" units="cm"/>
      <inkml:brushProperty name="height" value="0.1" units="cm"/>
      <inkml:brushProperty name="color" value="#E71224"/>
    </inkml:brush>
  </inkml:definitions>
  <inkml:trace contextRef="#ctx0" brushRef="#br0">5760 1858 143 0 0,'0'0'-143'0'0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5E692D-A2AF-472E-9008-A5EFA985F7B8}"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CEA7C-CFC9-46E8-B8E5-1F6A6DC3F83E}" type="slidenum">
              <a:rPr lang="en-US" smtClean="0"/>
              <a:t>‹#›</a:t>
            </a:fld>
            <a:endParaRPr lang="en-US"/>
          </a:p>
        </p:txBody>
      </p:sp>
    </p:spTree>
    <p:extLst>
      <p:ext uri="{BB962C8B-B14F-4D97-AF65-F5344CB8AC3E}">
        <p14:creationId xmlns:p14="http://schemas.microsoft.com/office/powerpoint/2010/main" val="31935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ballotpedia.org/Nanette_Barrag&#225;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Introduce yourself.</a:t>
            </a:r>
            <a:endParaRPr lang="en-US" dirty="0"/>
          </a:p>
        </p:txBody>
      </p:sp>
      <p:sp>
        <p:nvSpPr>
          <p:cNvPr id="4" name="Slide Number Placeholder 3"/>
          <p:cNvSpPr>
            <a:spLocks noGrp="1"/>
          </p:cNvSpPr>
          <p:nvPr>
            <p:ph type="sldNum" sz="quarter" idx="5"/>
          </p:nvPr>
        </p:nvSpPr>
        <p:spPr/>
        <p:txBody>
          <a:bodyPr/>
          <a:lstStyle/>
          <a:p>
            <a:fld id="{230A6FB6-FC1F-4574-BF24-E87E9ADC047F}" type="slidenum">
              <a:rPr lang="en-US" smtClean="0"/>
              <a:t>1</a:t>
            </a:fld>
            <a:endParaRPr lang="en-US"/>
          </a:p>
        </p:txBody>
      </p:sp>
    </p:spTree>
    <p:extLst>
      <p:ext uri="{BB962C8B-B14F-4D97-AF65-F5344CB8AC3E}">
        <p14:creationId xmlns:p14="http://schemas.microsoft.com/office/powerpoint/2010/main" val="323846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solidFill>
                  <a:srgbClr val="00B050"/>
                </a:solidFill>
                <a:latin typeface="Arial Narrow"/>
              </a:rPr>
              <a:t>You see, Watts was split into </a:t>
            </a:r>
            <a:r>
              <a:rPr lang="en-US" b="1" dirty="0">
                <a:solidFill>
                  <a:srgbClr val="00B050"/>
                </a:solidFill>
                <a:latin typeface="Arial Narrow"/>
              </a:rPr>
              <a:t>three</a:t>
            </a:r>
            <a:r>
              <a:rPr lang="en-US" sz="1200" b="1" dirty="0">
                <a:solidFill>
                  <a:srgbClr val="00B050"/>
                </a:solidFill>
                <a:latin typeface="Arial Narrow"/>
              </a:rPr>
              <a:t> districts at the </a:t>
            </a:r>
            <a:r>
              <a:rPr lang="en-US" b="1" dirty="0">
                <a:solidFill>
                  <a:srgbClr val="00B050"/>
                </a:solidFill>
                <a:latin typeface="Arial Narrow"/>
              </a:rPr>
              <a:t>congressional</a:t>
            </a:r>
            <a:r>
              <a:rPr lang="en-US" sz="1200" b="1" dirty="0">
                <a:solidFill>
                  <a:srgbClr val="00B050"/>
                </a:solidFill>
                <a:latin typeface="Arial Narrow"/>
              </a:rPr>
              <a:t> level. So when community residents went to ask for help, no one congressional representative was standing up to call for federal emergency aid.</a:t>
            </a:r>
          </a:p>
          <a:p>
            <a:endParaRPr lang="en-US" b="1" dirty="0">
              <a:solidFill>
                <a:srgbClr val="00B050"/>
              </a:solidFill>
              <a:latin typeface="Arial Narrow"/>
            </a:endParaRPr>
          </a:p>
          <a:p>
            <a:r>
              <a:rPr lang="en-US" b="1" dirty="0">
                <a:solidFill>
                  <a:srgbClr val="00B050"/>
                </a:solidFill>
                <a:latin typeface="Arial Narrow"/>
                <a:cs typeface="Calibri" panose="020F0502020204030204"/>
              </a:rPr>
              <a:t>(Here, Watts is the community shaded green. The congressional lines are red, and you can see how they cut Watts into three pieces).</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A98CEA7C-CFC9-46E8-B8E5-1F6A6DC3F83E}" type="slidenum">
              <a:rPr lang="en-US" smtClean="0"/>
              <a:t>11</a:t>
            </a:fld>
            <a:endParaRPr lang="en-US"/>
          </a:p>
        </p:txBody>
      </p:sp>
    </p:spTree>
    <p:extLst>
      <p:ext uri="{BB962C8B-B14F-4D97-AF65-F5344CB8AC3E}">
        <p14:creationId xmlns:p14="http://schemas.microsoft.com/office/powerpoint/2010/main" val="186598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Watts was split at the state level into multiple Senate and assembly districts. No wonder they could not get representation.</a:t>
            </a:r>
          </a:p>
        </p:txBody>
      </p:sp>
      <p:sp>
        <p:nvSpPr>
          <p:cNvPr id="4" name="Slide Number Placeholder 3"/>
          <p:cNvSpPr>
            <a:spLocks noGrp="1"/>
          </p:cNvSpPr>
          <p:nvPr>
            <p:ph type="sldNum" sz="quarter" idx="5"/>
          </p:nvPr>
        </p:nvSpPr>
        <p:spPr/>
        <p:txBody>
          <a:bodyPr/>
          <a:lstStyle/>
          <a:p>
            <a:fld id="{A98CEA7C-CFC9-46E8-B8E5-1F6A6DC3F83E}" type="slidenum">
              <a:rPr lang="en-US" smtClean="0"/>
              <a:t>12</a:t>
            </a:fld>
            <a:endParaRPr lang="en-US"/>
          </a:p>
        </p:txBody>
      </p:sp>
    </p:spTree>
    <p:extLst>
      <p:ext uri="{BB962C8B-B14F-4D97-AF65-F5344CB8AC3E}">
        <p14:creationId xmlns:p14="http://schemas.microsoft.com/office/powerpoint/2010/main" val="250899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community leaders of Watts could not get members of Congress to declare a federal emergency to help them rebuild, because they were split into three districts. </a:t>
            </a:r>
          </a:p>
          <a:p>
            <a:endParaRPr lang="en-US" dirty="0">
              <a:cs typeface="Calibri"/>
            </a:endParaRPr>
          </a:p>
          <a:p>
            <a:r>
              <a:rPr lang="en-US" dirty="0">
                <a:cs typeface="Calibri"/>
              </a:rPr>
              <a:t>In fact, Romulo Rivera, former congressional staffer, remembers when the residents of Watts came in to ask for assistance. They were bounced from one congressional office to another because no one representative felt entirely responsible for the care of that community. </a:t>
            </a:r>
          </a:p>
          <a:p>
            <a:endParaRPr lang="en-US" dirty="0">
              <a:cs typeface="Calibri"/>
            </a:endParaRPr>
          </a:p>
          <a:p>
            <a:r>
              <a:rPr lang="en-US" dirty="0">
                <a:cs typeface="Calibri"/>
              </a:rPr>
              <a:t>Romulo Rivera said:</a:t>
            </a:r>
          </a:p>
          <a:p>
            <a:endParaRPr lang="en-US" dirty="0">
              <a:cs typeface="Calibri"/>
            </a:endParaRPr>
          </a:p>
          <a:p>
            <a:r>
              <a:rPr lang="en-US" dirty="0">
                <a:cs typeface="Calibri"/>
              </a:rPr>
              <a:t>“This would have never happened if Watts belonged to one district.”</a:t>
            </a:r>
          </a:p>
        </p:txBody>
      </p:sp>
      <p:sp>
        <p:nvSpPr>
          <p:cNvPr id="4" name="Slide Number Placeholder 3"/>
          <p:cNvSpPr>
            <a:spLocks noGrp="1"/>
          </p:cNvSpPr>
          <p:nvPr>
            <p:ph type="sldNum" sz="quarter" idx="5"/>
          </p:nvPr>
        </p:nvSpPr>
        <p:spPr/>
        <p:txBody>
          <a:bodyPr/>
          <a:lstStyle/>
          <a:p>
            <a:fld id="{A98CEA7C-CFC9-46E8-B8E5-1F6A6DC3F83E}" type="slidenum">
              <a:rPr lang="en-US" smtClean="0"/>
              <a:t>13</a:t>
            </a:fld>
            <a:endParaRPr lang="en-US"/>
          </a:p>
        </p:txBody>
      </p:sp>
    </p:spTree>
    <p:extLst>
      <p:ext uri="{BB962C8B-B14F-4D97-AF65-F5344CB8AC3E}">
        <p14:creationId xmlns:p14="http://schemas.microsoft.com/office/powerpoint/2010/main" val="405360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solidFill>
                  <a:srgbClr val="00B050"/>
                </a:solidFill>
                <a:latin typeface="Arial Narrow"/>
              </a:rPr>
              <a:t>In 2011, the leaders united to testify about Watts before the CA Citizens Commission. As a result, Watts was made whole. (P.S. </a:t>
            </a:r>
            <a:r>
              <a:rPr lang="en-US" b="1" dirty="0">
                <a:solidFill>
                  <a:srgbClr val="00B050"/>
                </a:solidFill>
                <a:latin typeface="Arial Narrow"/>
              </a:rPr>
              <a:t>the new 44th congressional </a:t>
            </a:r>
            <a:r>
              <a:rPr lang="en-US" b="1" dirty="0">
                <a:solidFill>
                  <a:srgbClr val="00B050"/>
                </a:solidFill>
                <a:latin typeface="Arial Narrow"/>
                <a:cs typeface="Calibri"/>
              </a:rPr>
              <a:t>district elected </a:t>
            </a:r>
            <a:r>
              <a:rPr lang="en-US" dirty="0">
                <a:solidFill>
                  <a:srgbClr val="000000"/>
                </a:solidFill>
                <a:latin typeface="Calibri"/>
                <a:cs typeface="Calibri"/>
                <a:hlinkClick r:id="rId3"/>
              </a:rPr>
              <a:t>Nanette</a:t>
            </a:r>
            <a:r>
              <a:rPr lang="en-US" dirty="0">
                <a:hlinkClick r:id="rId3"/>
              </a:rPr>
              <a:t> </a:t>
            </a:r>
            <a:r>
              <a:rPr lang="en-US" dirty="0" err="1">
                <a:hlinkClick r:id="rId3"/>
              </a:rPr>
              <a:t>Barragán</a:t>
            </a:r>
            <a:r>
              <a:rPr lang="en-US" sz="1200" b="1" dirty="0">
                <a:solidFill>
                  <a:srgbClr val="00B050"/>
                </a:solidFill>
                <a:latin typeface="Arial Narrow"/>
              </a:rPr>
              <a:t>, </a:t>
            </a:r>
            <a:r>
              <a:rPr lang="en-US" b="1" dirty="0">
                <a:solidFill>
                  <a:srgbClr val="00B050"/>
                </a:solidFill>
                <a:latin typeface="Arial Narrow"/>
              </a:rPr>
              <a:t>the first</a:t>
            </a:r>
            <a:r>
              <a:rPr lang="en-US" sz="1200" b="1" dirty="0">
                <a:solidFill>
                  <a:srgbClr val="00B050"/>
                </a:solidFill>
                <a:latin typeface="Arial Narrow"/>
              </a:rPr>
              <a:t> </a:t>
            </a:r>
            <a:r>
              <a:rPr lang="en-US" b="1" dirty="0">
                <a:solidFill>
                  <a:srgbClr val="00B050"/>
                </a:solidFill>
                <a:latin typeface="Arial Narrow"/>
              </a:rPr>
              <a:t>Latina ever to represent this district in</a:t>
            </a:r>
            <a:r>
              <a:rPr lang="en-US" sz="1200" b="1" dirty="0">
                <a:solidFill>
                  <a:srgbClr val="00B050"/>
                </a:solidFill>
                <a:latin typeface="Arial Narrow"/>
              </a:rPr>
              <a:t> 2012</a:t>
            </a:r>
            <a:r>
              <a:rPr lang="en-US" b="1" dirty="0">
                <a:solidFill>
                  <a:srgbClr val="00B050"/>
                </a:solidFill>
                <a:latin typeface="Arial Narrow"/>
              </a:rPr>
              <a:t>).</a:t>
            </a:r>
          </a:p>
          <a:p>
            <a:pPr>
              <a:defRPr/>
            </a:pPr>
            <a:endParaRPr lang="en-US" sz="1200" b="1" dirty="0">
              <a:solidFill>
                <a:srgbClr val="00B050"/>
              </a:solidFill>
              <a:latin typeface="Arial Narrow"/>
            </a:endParaRPr>
          </a:p>
          <a:p>
            <a:pPr>
              <a:defRPr/>
            </a:pPr>
            <a:r>
              <a:rPr lang="en-US" sz="1200" b="1" dirty="0">
                <a:solidFill>
                  <a:srgbClr val="00B050"/>
                </a:solidFill>
                <a:latin typeface="Arial Narrow"/>
              </a:rPr>
              <a:t>We will talk about how to do community mapping in Part 3 of the Redistricting Community College Curriculum.</a:t>
            </a:r>
          </a:p>
          <a:p>
            <a:endParaRPr lang="en-US" dirty="0"/>
          </a:p>
        </p:txBody>
      </p:sp>
      <p:sp>
        <p:nvSpPr>
          <p:cNvPr id="4" name="Slide Number Placeholder 3"/>
          <p:cNvSpPr>
            <a:spLocks noGrp="1"/>
          </p:cNvSpPr>
          <p:nvPr>
            <p:ph type="sldNum" sz="quarter" idx="5"/>
          </p:nvPr>
        </p:nvSpPr>
        <p:spPr/>
        <p:txBody>
          <a:bodyPr/>
          <a:lstStyle/>
          <a:p>
            <a:fld id="{A98CEA7C-CFC9-46E8-B8E5-1F6A6DC3F83E}" type="slidenum">
              <a:rPr lang="en-US" smtClean="0"/>
              <a:t>14</a:t>
            </a:fld>
            <a:endParaRPr lang="en-US"/>
          </a:p>
        </p:txBody>
      </p:sp>
    </p:spTree>
    <p:extLst>
      <p:ext uri="{BB962C8B-B14F-4D97-AF65-F5344CB8AC3E}">
        <p14:creationId xmlns:p14="http://schemas.microsoft.com/office/powerpoint/2010/main" val="1746090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learn more about redistricting, you will want to think about which level of redistricting your organization wants to get involved in. Congressional? State? Local redistricting? Each level may have different rules and timelines.</a:t>
            </a:r>
          </a:p>
          <a:p>
            <a:endParaRPr lang="en-US" dirty="0"/>
          </a:p>
          <a:p>
            <a:r>
              <a:rPr lang="en-US" dirty="0"/>
              <a:t>In Section 4, we will talk a little about Timelines and Rules, and share resources that can help you find out more about redistricting in your area.</a:t>
            </a:r>
          </a:p>
          <a:p>
            <a:endParaRPr lang="en-US" dirty="0"/>
          </a:p>
          <a:p>
            <a:r>
              <a:rPr lang="en-US" dirty="0"/>
              <a:t>Today, we will also talk about the Rules and Timelines of redistricting, and How to prepare for testimony and advocacy, and how to build a coalition that increases power. These are just some of the questions that you will want to start to think about. </a:t>
            </a:r>
          </a:p>
        </p:txBody>
      </p:sp>
      <p:sp>
        <p:nvSpPr>
          <p:cNvPr id="4" name="Slide Number Placeholder 3"/>
          <p:cNvSpPr>
            <a:spLocks noGrp="1"/>
          </p:cNvSpPr>
          <p:nvPr>
            <p:ph type="sldNum" sz="quarter" idx="5"/>
          </p:nvPr>
        </p:nvSpPr>
        <p:spPr/>
        <p:txBody>
          <a:bodyPr/>
          <a:lstStyle/>
          <a:p>
            <a:fld id="{A98CEA7C-CFC9-46E8-B8E5-1F6A6DC3F83E}" type="slidenum">
              <a:rPr lang="en-US" smtClean="0"/>
              <a:t>15</a:t>
            </a:fld>
            <a:endParaRPr lang="en-US"/>
          </a:p>
        </p:txBody>
      </p:sp>
    </p:spTree>
    <p:extLst>
      <p:ext uri="{BB962C8B-B14F-4D97-AF65-F5344CB8AC3E}">
        <p14:creationId xmlns:p14="http://schemas.microsoft.com/office/powerpoint/2010/main" val="2361007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cs typeface="Calibri"/>
              </a:rPr>
              <a:t>Once you have decided which level of government you are interested in focusing on, you can research key questions, like:</a:t>
            </a:r>
          </a:p>
          <a:p>
            <a:r>
              <a:rPr lang="en-US" i="0" dirty="0">
                <a:cs typeface="Calibri"/>
              </a:rPr>
              <a:t>- Will there be public hearings and when?</a:t>
            </a:r>
          </a:p>
          <a:p>
            <a:pPr marL="171450" indent="-171450">
              <a:buFontTx/>
              <a:buChar char="-"/>
            </a:pPr>
            <a:r>
              <a:rPr lang="en-US" i="0" dirty="0">
                <a:cs typeface="Calibri"/>
              </a:rPr>
              <a:t>Who makes the mapping decisions? Is it elected lawmakers? Is it a commission? Is it a variation on these?</a:t>
            </a:r>
          </a:p>
          <a:p>
            <a:pPr marL="171450" indent="-171450">
              <a:buFontTx/>
              <a:buChar char="-"/>
            </a:pPr>
            <a:r>
              <a:rPr lang="en-US" i="0" dirty="0">
                <a:cs typeface="Calibri"/>
              </a:rPr>
              <a:t>How do we submit information to these decision makers.</a:t>
            </a:r>
          </a:p>
          <a:p>
            <a:pPr marL="0" indent="0">
              <a:buFontTx/>
              <a:buNone/>
            </a:pPr>
            <a:endParaRPr lang="en-US" i="0" dirty="0">
              <a:cs typeface="Calibri"/>
            </a:endParaRPr>
          </a:p>
          <a:p>
            <a:pPr marL="0" indent="0">
              <a:buFontTx/>
              <a:buNone/>
            </a:pPr>
            <a:r>
              <a:rPr lang="en-US" i="0" dirty="0">
                <a:cs typeface="Calibri"/>
              </a:rPr>
              <a:t>In Part 5 of the Redistricting Community College curriculum, we will talk about strategies for giving AMAZING testimony, for watchdogging the process to make sure it is inclusive and open. </a:t>
            </a:r>
          </a:p>
          <a:p>
            <a:pPr marL="0" indent="0">
              <a:buFontTx/>
              <a:buNone/>
            </a:pPr>
            <a:endParaRPr lang="en-US" i="0" dirty="0">
              <a:cs typeface="Calibri"/>
            </a:endParaRPr>
          </a:p>
          <a:p>
            <a:pPr marL="0" indent="0">
              <a:buFontTx/>
              <a:buNone/>
            </a:pPr>
            <a:r>
              <a:rPr lang="en-US" i="0" dirty="0">
                <a:cs typeface="Calibri"/>
              </a:rPr>
              <a:t>We have worksheets and a handbook as well that you can find on the Redistricting Community College website.</a:t>
            </a:r>
          </a:p>
        </p:txBody>
      </p:sp>
      <p:sp>
        <p:nvSpPr>
          <p:cNvPr id="4" name="Slide Number Placeholder 3"/>
          <p:cNvSpPr>
            <a:spLocks noGrp="1"/>
          </p:cNvSpPr>
          <p:nvPr>
            <p:ph type="sldNum" sz="quarter" idx="5"/>
          </p:nvPr>
        </p:nvSpPr>
        <p:spPr/>
        <p:txBody>
          <a:bodyPr/>
          <a:lstStyle/>
          <a:p>
            <a:fld id="{A98CEA7C-CFC9-46E8-B8E5-1F6A6DC3F83E}" type="slidenum">
              <a:rPr lang="en-US" smtClean="0"/>
              <a:t>16</a:t>
            </a:fld>
            <a:endParaRPr lang="en-US"/>
          </a:p>
        </p:txBody>
      </p:sp>
    </p:spTree>
    <p:extLst>
      <p:ext uri="{BB962C8B-B14F-4D97-AF65-F5344CB8AC3E}">
        <p14:creationId xmlns:p14="http://schemas.microsoft.com/office/powerpoint/2010/main" val="1615313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to changing the district maps are drawn is to build strong coalitions. </a:t>
            </a:r>
          </a:p>
          <a:p>
            <a:r>
              <a:rPr lang="en-US" dirty="0"/>
              <a:t>In Part 6, we will talk about how to build strong alliances and coalitions to give power to your advocacy. </a:t>
            </a:r>
          </a:p>
        </p:txBody>
      </p:sp>
      <p:sp>
        <p:nvSpPr>
          <p:cNvPr id="4" name="Slide Number Placeholder 3"/>
          <p:cNvSpPr>
            <a:spLocks noGrp="1"/>
          </p:cNvSpPr>
          <p:nvPr>
            <p:ph type="sldNum" sz="quarter" idx="5"/>
          </p:nvPr>
        </p:nvSpPr>
        <p:spPr/>
        <p:txBody>
          <a:bodyPr/>
          <a:lstStyle/>
          <a:p>
            <a:fld id="{A98CEA7C-CFC9-46E8-B8E5-1F6A6DC3F83E}" type="slidenum">
              <a:rPr lang="en-US" smtClean="0"/>
              <a:t>17</a:t>
            </a:fld>
            <a:endParaRPr lang="en-US"/>
          </a:p>
        </p:txBody>
      </p:sp>
    </p:spTree>
    <p:extLst>
      <p:ext uri="{BB962C8B-B14F-4D97-AF65-F5344CB8AC3E}">
        <p14:creationId xmlns:p14="http://schemas.microsoft.com/office/powerpoint/2010/main" val="2755391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Good redistricting starts with good community organizing</a:t>
            </a:r>
            <a:endParaRPr lang="en-US" dirty="0"/>
          </a:p>
          <a:p>
            <a:endParaRPr lang="en-US" dirty="0">
              <a:cs typeface="Calibri"/>
            </a:endParaRPr>
          </a:p>
          <a:p>
            <a:r>
              <a:rPr lang="en-US" dirty="0">
                <a:cs typeface="Calibri"/>
              </a:rPr>
              <a:t>Communities can get involved in redistricting by telling the story of your communities. And you are well on the way to organizing to be heard. </a:t>
            </a:r>
            <a:endParaRPr lang="en-US" b="1" dirty="0">
              <a:cs typeface="Calibri" panose="020F0502020204030204"/>
            </a:endParaRPr>
          </a:p>
          <a:p>
            <a:pPr>
              <a:spcBef>
                <a:spcPct val="20000"/>
              </a:spcBef>
            </a:pPr>
            <a:r>
              <a:rPr lang="en-US" dirty="0">
                <a:cs typeface="Calibri"/>
              </a:rPr>
              <a:t>You have heard the story of Watts. How would you describe your community? You have the knowledge and the relationships to tell your community’s story best!</a:t>
            </a:r>
            <a:endParaRPr lang="en-US" b="1" dirty="0"/>
          </a:p>
          <a:p>
            <a:pPr marL="342900" indent="-342900">
              <a:spcBef>
                <a:spcPct val="20000"/>
              </a:spcBef>
              <a:buFont typeface="Arial,Sans-Serif"/>
              <a:buChar cha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A98CEA7C-CFC9-46E8-B8E5-1F6A6DC3F83E}" type="slidenum">
              <a:rPr lang="en-US" smtClean="0"/>
              <a:t>18</a:t>
            </a:fld>
            <a:endParaRPr lang="en-US"/>
          </a:p>
        </p:txBody>
      </p:sp>
    </p:spTree>
    <p:extLst>
      <p:ext uri="{BB962C8B-B14F-4D97-AF65-F5344CB8AC3E}">
        <p14:creationId xmlns:p14="http://schemas.microsoft.com/office/powerpoint/2010/main" val="388837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7aa6180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7aa6180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Part 1, Introduction to Redistricting, of the 6-part training of the Redistricting Community College training.</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9042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DA89024-67A2-47D4-B492-40F07FE9D2F5}"/>
              </a:ext>
            </a:extLst>
          </p:cNvPr>
          <p:cNvSpPr>
            <a:spLocks noGrp="1" noRot="1" noChangeAspect="1" noTextEdit="1"/>
          </p:cNvSpPr>
          <p:nvPr>
            <p:ph type="sldImg"/>
          </p:nvPr>
        </p:nvSpPr>
        <p:spPr bwMode="auto">
          <a:xfrm>
            <a:off x="398463" y="303213"/>
            <a:ext cx="6157912"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6699144B-E941-4C05-ADB9-AF45761839F3}"/>
              </a:ext>
            </a:extLst>
          </p:cNvPr>
          <p:cNvSpPr>
            <a:spLocks noGrp="1"/>
          </p:cNvSpPr>
          <p:nvPr>
            <p:ph type="body" idx="1"/>
          </p:nvPr>
        </p:nvSpPr>
        <p:spPr>
          <a:xfrm>
            <a:off x="695325" y="4014788"/>
            <a:ext cx="5564188" cy="4157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a:t>What is Redistricting? Redistricting is when we redraw districts so that each district has the same number of residents.</a:t>
            </a:r>
            <a:endParaRPr lang="en-US" dirty="0">
              <a:cs typeface="Calibri"/>
            </a:endParaRPr>
          </a:p>
          <a:p>
            <a:endParaRPr lang="en-US" altLang="en-US" sz="1400" dirty="0">
              <a:latin typeface="Arial"/>
              <a:cs typeface="Arial"/>
            </a:endParaRPr>
          </a:p>
          <a:p>
            <a:r>
              <a:rPr lang="en-US" altLang="en-US" sz="1400" dirty="0">
                <a:latin typeface="Arial"/>
                <a:cs typeface="Arial"/>
              </a:rPr>
              <a:t>The United States Constitution requires that political districts of the same type have the same number of residents. This is called the principle of Population Equality. At every level of redistricting, this is the first rule that has to be followed. </a:t>
            </a:r>
          </a:p>
          <a:p>
            <a:endParaRPr lang="en-US" altLang="en-US" sz="1400" dirty="0">
              <a:latin typeface="Arial"/>
              <a:cs typeface="Arial"/>
            </a:endParaRPr>
          </a:p>
          <a:p>
            <a:r>
              <a:rPr lang="en-US" altLang="en-US" sz="1400" dirty="0">
                <a:latin typeface="Arial"/>
                <a:cs typeface="Arial"/>
              </a:rPr>
              <a:t>The goal of population equality is to make sure that each legislator represents the same number of people. Let’s say we have a city with 20 people. </a:t>
            </a:r>
          </a:p>
          <a:p>
            <a:endParaRPr lang="en-US" altLang="en-US" sz="1400" dirty="0">
              <a:latin typeface="Arial"/>
              <a:cs typeface="Arial"/>
            </a:endParaRPr>
          </a:p>
          <a:p>
            <a:r>
              <a:rPr lang="en-US" altLang="en-US" sz="1400" dirty="0">
                <a:latin typeface="Arial"/>
                <a:cs typeface="Arial"/>
              </a:rPr>
              <a:t>[NEXT] </a:t>
            </a:r>
          </a:p>
          <a:p>
            <a:endParaRPr lang="en-US" altLang="en-US" sz="1400" dirty="0">
              <a:latin typeface="Arial"/>
              <a:cs typeface="Arial"/>
            </a:endParaRPr>
          </a:p>
          <a:p>
            <a:r>
              <a:rPr lang="en-US" altLang="en-US" sz="1400" dirty="0">
                <a:latin typeface="Arial"/>
                <a:cs typeface="Arial"/>
              </a:rPr>
              <a:t>In this city, we have 4 council districts. You take the total population of the city - 20 - and divide it by the number of districts – 4. You get the ideal population for each district – 5, so you are aiming to have 5 people in each district to have population equality. Notice, I said “people.” In redistricting, we draw districts using the total number of people – we do not exclude people based on citizenship or age.</a:t>
            </a:r>
          </a:p>
          <a:p>
            <a:endParaRPr lang="en-US" altLang="en-US" sz="1400" dirty="0">
              <a:latin typeface="Arial" panose="020B0604020202020204" pitchFamily="34" charset="0"/>
            </a:endParaRPr>
          </a:p>
          <a:p>
            <a:r>
              <a:rPr lang="en-US" altLang="en-US" sz="1400" dirty="0">
                <a:latin typeface="Arial"/>
                <a:cs typeface="Arial"/>
              </a:rPr>
              <a:t>This rule of drawing districts with equal population applies to all levels of government, including congressional districts, state districts, county, city and even school board districts.</a:t>
            </a:r>
          </a:p>
          <a:p>
            <a:endParaRPr lang="en-US" altLang="en-US" sz="14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A0A4762-5A38-42EB-A394-3CB93E5C8329}"/>
              </a:ext>
            </a:extLst>
          </p:cNvPr>
          <p:cNvSpPr>
            <a:spLocks noGrp="1" noRot="1" noChangeAspect="1" noTextEdit="1"/>
          </p:cNvSpPr>
          <p:nvPr>
            <p:ph type="sldImg"/>
          </p:nvPr>
        </p:nvSpPr>
        <p:spPr bwMode="auto">
          <a:xfrm>
            <a:off x="398463" y="303213"/>
            <a:ext cx="6157912"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4DF3CBC3-482C-41C8-910A-155A1A9A9FFA}"/>
              </a:ext>
            </a:extLst>
          </p:cNvPr>
          <p:cNvSpPr>
            <a:spLocks noGrp="1"/>
          </p:cNvSpPr>
          <p:nvPr>
            <p:ph type="body" idx="1"/>
          </p:nvPr>
        </p:nvSpPr>
        <p:spPr>
          <a:xfrm>
            <a:off x="695325" y="4014788"/>
            <a:ext cx="5564188" cy="4548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latin typeface="Arial"/>
                <a:cs typeface="Arial"/>
              </a:rPr>
              <a:t>Over time, people move. Children are born, people pass away. This means some places have population growth, and other have decreases in population.  For example, in times of economic crisis, people may move to places where rent and housing prices are cheaper.</a:t>
            </a:r>
            <a:endParaRPr lang="en-US" dirty="0">
              <a:cs typeface="Calibri"/>
            </a:endParaRPr>
          </a:p>
          <a:p>
            <a:endParaRPr lang="en-US" altLang="en-US" sz="1400" dirty="0">
              <a:latin typeface="Arial" panose="020B0604020202020204" pitchFamily="34" charset="0"/>
            </a:endParaRPr>
          </a:p>
          <a:p>
            <a:r>
              <a:rPr lang="en-US" altLang="en-US" sz="1400" dirty="0">
                <a:latin typeface="Arial"/>
                <a:cs typeface="Arial"/>
              </a:rPr>
              <a:t>Because of this, districts become uneven in size during the course of a decade.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67224C97-6222-453A-8F3D-DE5C1B2E8EA3}"/>
              </a:ext>
            </a:extLst>
          </p:cNvPr>
          <p:cNvSpPr>
            <a:spLocks noGrp="1" noRot="1" noChangeAspect="1" noTextEdit="1"/>
          </p:cNvSpPr>
          <p:nvPr>
            <p:ph type="sldImg"/>
          </p:nvPr>
        </p:nvSpPr>
        <p:spPr bwMode="auto">
          <a:xfrm>
            <a:off x="398463" y="303213"/>
            <a:ext cx="6157912"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E9A1CEC9-2C18-4C44-AF38-FCE74B31EFCE}"/>
              </a:ext>
            </a:extLst>
          </p:cNvPr>
          <p:cNvSpPr>
            <a:spLocks noGrp="1"/>
          </p:cNvSpPr>
          <p:nvPr>
            <p:ph type="body" idx="1"/>
          </p:nvPr>
        </p:nvSpPr>
        <p:spPr>
          <a:xfrm>
            <a:off x="227013" y="4014788"/>
            <a:ext cx="6500812" cy="49990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a:cs typeface="Arial"/>
              </a:rPr>
              <a:t>And so every 10 years, the federal government counts everyone in the country – the census.</a:t>
            </a:r>
          </a:p>
          <a:p>
            <a:endParaRPr lang="en-US" altLang="en-US" dirty="0">
              <a:latin typeface="Arial" panose="020B0604020202020204" pitchFamily="34" charset="0"/>
            </a:endParaRPr>
          </a:p>
          <a:p>
            <a:r>
              <a:rPr lang="en-US" altLang="en-US" dirty="0">
                <a:latin typeface="Arial"/>
                <a:cs typeface="Arial"/>
              </a:rPr>
              <a:t>After the census is finished, the district boundaries must be redrawn to even out the number of people in each district – this is called redistricting.</a:t>
            </a:r>
          </a:p>
          <a:p>
            <a:endParaRPr lang="en-US" altLang="en-US" dirty="0">
              <a:latin typeface="Arial" panose="020B0604020202020204" pitchFamily="34" charset="0"/>
            </a:endParaRPr>
          </a:p>
          <a:p>
            <a:r>
              <a:rPr lang="en-US" altLang="en-US" dirty="0">
                <a:latin typeface="Arial"/>
                <a:cs typeface="Arial"/>
              </a:rPr>
              <a:t>In our City, the population grew from 20 to 24 in the last 10 years. It did not grow evenly, so new district lines have to be drawn (purple) replacing the old ones (blue dotted lines). With the new lines, each district now contains six people.</a:t>
            </a:r>
          </a:p>
          <a:p>
            <a:endParaRPr lang="en-US" altLang="en-US" dirty="0">
              <a:latin typeface="Arial"/>
              <a:cs typeface="Arial"/>
            </a:endParaRPr>
          </a:p>
          <a:p>
            <a:r>
              <a:rPr lang="en-US" altLang="en-US" dirty="0">
                <a:latin typeface="Arial"/>
                <a:cs typeface="Arial"/>
              </a:rPr>
              <a:t>*PAUSE FOR QUESTIONS*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A4A6D937-7C30-42FD-9234-0C83BC732545}"/>
              </a:ext>
            </a:extLst>
          </p:cNvPr>
          <p:cNvSpPr>
            <a:spLocks noGrp="1" noRot="1" noChangeAspect="1" noTextEdit="1"/>
          </p:cNvSpPr>
          <p:nvPr>
            <p:ph type="sldImg"/>
          </p:nvPr>
        </p:nvSpPr>
        <p:spPr bwMode="auto">
          <a:xfrm>
            <a:off x="398463" y="303213"/>
            <a:ext cx="6157912"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38A3F74A-54D8-416E-ACD7-EF9ECAD3A48F}"/>
              </a:ext>
            </a:extLst>
          </p:cNvPr>
          <p:cNvSpPr>
            <a:spLocks noGrp="1"/>
          </p:cNvSpPr>
          <p:nvPr>
            <p:ph type="body" idx="1"/>
          </p:nvPr>
        </p:nvSpPr>
        <p:spPr>
          <a:xfrm>
            <a:off x="377825" y="4014788"/>
            <a:ext cx="6275388" cy="5075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dirty="0">
                <a:latin typeface="Arial"/>
                <a:cs typeface="Arial"/>
              </a:rPr>
              <a:t>For better or for worse, different segments of our population have differing political views. These views may be connected to race, income, where people live, and party.</a:t>
            </a:r>
          </a:p>
          <a:p>
            <a:pPr>
              <a:lnSpc>
                <a:spcPct val="80000"/>
              </a:lnSpc>
            </a:pPr>
            <a:endParaRPr lang="en-US" altLang="en-US" dirty="0">
              <a:latin typeface="Arial" panose="020B0604020202020204" pitchFamily="34" charset="0"/>
            </a:endParaRPr>
          </a:p>
          <a:p>
            <a:pPr>
              <a:lnSpc>
                <a:spcPct val="80000"/>
              </a:lnSpc>
            </a:pPr>
            <a:r>
              <a:rPr lang="en-US" altLang="en-US" dirty="0">
                <a:latin typeface="Arial" panose="020B0604020202020204" pitchFamily="34" charset="0"/>
              </a:rPr>
              <a:t>Where there are these differences in viewpoints, the way district maps are drawn can determine whether a group of people have the ability to elect candidates of their choice, or at least influence the outcome of elections.</a:t>
            </a:r>
          </a:p>
          <a:p>
            <a:pPr>
              <a:lnSpc>
                <a:spcPct val="80000"/>
              </a:lnSpc>
            </a:pPr>
            <a:endParaRPr lang="en-US" altLang="en-US" dirty="0">
              <a:latin typeface="Arial" panose="020B0604020202020204" pitchFamily="34" charset="0"/>
            </a:endParaRPr>
          </a:p>
          <a:p>
            <a:pPr>
              <a:lnSpc>
                <a:spcPct val="80000"/>
              </a:lnSpc>
            </a:pPr>
            <a:r>
              <a:rPr lang="en-US" altLang="en-US" dirty="0">
                <a:latin typeface="Arial"/>
                <a:cs typeface="Arial"/>
              </a:rPr>
              <a:t>In this example, we have a racial minority community that lives in the center of the state.  </a:t>
            </a:r>
            <a:endParaRPr lang="en-US" altLang="en-US" dirty="0">
              <a:latin typeface="Arial" panose="020B0604020202020204" pitchFamily="34" charset="0"/>
              <a:cs typeface="Arial"/>
            </a:endParaRPr>
          </a:p>
          <a:p>
            <a:pPr>
              <a:lnSpc>
                <a:spcPct val="80000"/>
              </a:lnSpc>
            </a:pPr>
            <a:endParaRPr lang="en-US" altLang="en-US" dirty="0">
              <a:latin typeface="Arial" panose="020B0604020202020204" pitchFamily="34" charset="0"/>
            </a:endParaRPr>
          </a:p>
          <a:p>
            <a:pPr>
              <a:lnSpc>
                <a:spcPct val="80000"/>
              </a:lnSpc>
            </a:pPr>
            <a:r>
              <a:rPr lang="en-US" altLang="en-US" dirty="0">
                <a:latin typeface="Arial" panose="020B0604020202020204" pitchFamily="34" charset="0"/>
              </a:rPr>
              <a:t>[NEXT] </a:t>
            </a:r>
          </a:p>
          <a:p>
            <a:pPr>
              <a:lnSpc>
                <a:spcPct val="80000"/>
              </a:lnSpc>
            </a:pPr>
            <a:r>
              <a:rPr lang="en-US" altLang="en-US" dirty="0">
                <a:latin typeface="Arial" panose="020B0604020202020204" pitchFamily="34" charset="0"/>
              </a:rPr>
              <a:t>If the people in charge of drawing lines do not pay attention to where the minority community is, they might draw the district lines this way to be perfectly compact, but split the minority population into four. This minority community cannot elect a candidate of their choice because they are only ¼ of each district.</a:t>
            </a:r>
          </a:p>
          <a:p>
            <a:pPr>
              <a:lnSpc>
                <a:spcPct val="80000"/>
              </a:lnSpc>
            </a:pPr>
            <a:endParaRPr lang="en-US" altLang="en-US" dirty="0">
              <a:latin typeface="Arial" panose="020B0604020202020204" pitchFamily="34" charset="0"/>
            </a:endParaRPr>
          </a:p>
          <a:p>
            <a:pPr>
              <a:lnSpc>
                <a:spcPct val="80000"/>
              </a:lnSpc>
            </a:pPr>
            <a:r>
              <a:rPr lang="en-US" altLang="en-US" dirty="0">
                <a:latin typeface="Arial" panose="020B0604020202020204" pitchFamily="34" charset="0"/>
              </a:rPr>
              <a:t>Sometimes the way the lines are drawn are intended to dilute the votes of a group.</a:t>
            </a:r>
          </a:p>
          <a:p>
            <a:pPr>
              <a:lnSpc>
                <a:spcPct val="80000"/>
              </a:lnSpc>
            </a:pPr>
            <a:endParaRPr lang="en-US" altLang="en-US" dirty="0">
              <a:latin typeface="Arial" panose="020B0604020202020204" pitchFamily="34" charset="0"/>
            </a:endParaRPr>
          </a:p>
          <a:p>
            <a:pPr>
              <a:lnSpc>
                <a:spcPct val="80000"/>
              </a:lnSpc>
            </a:pPr>
            <a:r>
              <a:rPr lang="en-US" altLang="en-US" dirty="0">
                <a:latin typeface="Arial" panose="020B0604020202020204" pitchFamily="34" charset="0"/>
              </a:rPr>
              <a:t>This same dynamic plays out with any group that is a political minority – for example, Democrats in heavily Republican areas, Republicans in heavily Democratic areas, and other groups that are politically cohesive, but have views different from those of the majority population.</a:t>
            </a:r>
          </a:p>
        </p:txBody>
      </p:sp>
    </p:spTree>
    <p:extLst>
      <p:ext uri="{BB962C8B-B14F-4D97-AF65-F5344CB8AC3E}">
        <p14:creationId xmlns:p14="http://schemas.microsoft.com/office/powerpoint/2010/main" val="3097658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4DC023-FBB4-46C8-A80C-47B8199865D1}"/>
              </a:ext>
            </a:extLst>
          </p:cNvPr>
          <p:cNvSpPr>
            <a:spLocks noGrp="1" noRot="1" noChangeAspect="1" noTextEdit="1"/>
          </p:cNvSpPr>
          <p:nvPr>
            <p:ph type="sldImg"/>
          </p:nvPr>
        </p:nvSpPr>
        <p:spPr bwMode="auto">
          <a:xfrm>
            <a:off x="398463" y="303213"/>
            <a:ext cx="6157912" cy="3465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6246E14C-09CF-478A-97C3-2D48DD462975}"/>
              </a:ext>
            </a:extLst>
          </p:cNvPr>
          <p:cNvSpPr>
            <a:spLocks noGrp="1"/>
          </p:cNvSpPr>
          <p:nvPr>
            <p:ph type="body" idx="1"/>
          </p:nvPr>
        </p:nvSpPr>
        <p:spPr>
          <a:xfrm>
            <a:off x="454025" y="4014788"/>
            <a:ext cx="6046788" cy="4772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1400" dirty="0">
                <a:latin typeface="Arial" panose="020B0604020202020204" pitchFamily="34" charset="0"/>
              </a:rPr>
              <a:t>But things could be different if we draw the district lines another way. This community could unite to tell the line drawers to pay attention to where they are.</a:t>
            </a:r>
          </a:p>
          <a:p>
            <a:pPr>
              <a:lnSpc>
                <a:spcPct val="90000"/>
              </a:lnSpc>
            </a:pPr>
            <a:endParaRPr lang="en-US" altLang="en-US" sz="1400" dirty="0">
              <a:latin typeface="Arial" panose="020B0604020202020204" pitchFamily="34" charset="0"/>
            </a:endParaRPr>
          </a:p>
          <a:p>
            <a:pPr>
              <a:lnSpc>
                <a:spcPct val="90000"/>
              </a:lnSpc>
            </a:pPr>
            <a:r>
              <a:rPr lang="en-US" altLang="en-US" sz="1400" dirty="0">
                <a:latin typeface="Arial" panose="020B0604020202020204" pitchFamily="34" charset="0"/>
              </a:rPr>
              <a:t>[NEXT]</a:t>
            </a:r>
          </a:p>
          <a:p>
            <a:pPr>
              <a:lnSpc>
                <a:spcPct val="90000"/>
              </a:lnSpc>
            </a:pPr>
            <a:endParaRPr lang="en-US" altLang="en-US" sz="1400" dirty="0">
              <a:latin typeface="Arial" panose="020B0604020202020204" pitchFamily="34" charset="0"/>
            </a:endParaRPr>
          </a:p>
          <a:p>
            <a:pPr>
              <a:lnSpc>
                <a:spcPct val="90000"/>
              </a:lnSpc>
            </a:pPr>
            <a:r>
              <a:rPr lang="en-US" altLang="en-US" sz="1400" dirty="0">
                <a:latin typeface="Arial" panose="020B0604020202020204" pitchFamily="34" charset="0"/>
              </a:rPr>
              <a:t>Now the lines are drawn to take into consideration the community testimony, and they have been made whole. The minority population makes up over three-quarters of the population in the middle district.</a:t>
            </a:r>
          </a:p>
          <a:p>
            <a:pPr>
              <a:lnSpc>
                <a:spcPct val="90000"/>
              </a:lnSpc>
            </a:pPr>
            <a:endParaRPr lang="en-US" altLang="en-US" sz="1400" dirty="0">
              <a:latin typeface="Arial" panose="020B0604020202020204" pitchFamily="34" charset="0"/>
            </a:endParaRPr>
          </a:p>
          <a:p>
            <a:pPr>
              <a:lnSpc>
                <a:spcPct val="90000"/>
              </a:lnSpc>
            </a:pPr>
            <a:r>
              <a:rPr lang="en-US" altLang="en-US" sz="1400" dirty="0">
                <a:latin typeface="Arial" panose="020B0604020202020204" pitchFamily="34" charset="0"/>
              </a:rPr>
              <a:t>After Equal Population, the next most important rule in redistricting is the Voting Rights Act. The Voting Rights Act can provide protection for racial and ethnic minorities in a situation like this one.</a:t>
            </a:r>
          </a:p>
          <a:p>
            <a:pPr>
              <a:lnSpc>
                <a:spcPct val="90000"/>
              </a:lnSpc>
            </a:pPr>
            <a:endParaRPr lang="en-US" altLang="en-US" sz="1400" dirty="0">
              <a:latin typeface="Arial" panose="020B0604020202020204" pitchFamily="34" charset="0"/>
            </a:endParaRPr>
          </a:p>
          <a:p>
            <a:pPr>
              <a:lnSpc>
                <a:spcPct val="90000"/>
              </a:lnSpc>
            </a:pPr>
            <a:r>
              <a:rPr lang="en-US" altLang="en-US" sz="1400" dirty="0">
                <a:latin typeface="Arial" panose="020B0604020202020204" pitchFamily="34" charset="0"/>
              </a:rPr>
              <a:t>We will talk about the Voting Rights Act and how it works in Part 2 of the Redistricting Community College curriculum. </a:t>
            </a:r>
          </a:p>
          <a:p>
            <a:pPr>
              <a:lnSpc>
                <a:spcPct val="90000"/>
              </a:lnSpc>
            </a:pPr>
            <a:endParaRPr lang="en-US" altLang="en-US" sz="1400"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move from a </a:t>
            </a:r>
            <a:r>
              <a:rPr lang="en-US" dirty="0" err="1">
                <a:cs typeface="Calibri"/>
              </a:rPr>
              <a:t>hypothethical</a:t>
            </a:r>
            <a:r>
              <a:rPr lang="en-US" dirty="0">
                <a:cs typeface="Calibri"/>
              </a:rPr>
              <a:t> district to a real one. Using the Chat Box, what community do you think this picture is from?</a:t>
            </a:r>
          </a:p>
          <a:p>
            <a:endParaRPr lang="en-US" i="1" dirty="0"/>
          </a:p>
          <a:p>
            <a:r>
              <a:rPr lang="en-US" i="1" dirty="0"/>
              <a:t>(Allow people to guess.)</a:t>
            </a:r>
            <a:endParaRPr lang="en-US" dirty="0">
              <a:cs typeface="Calibri"/>
            </a:endParaRPr>
          </a:p>
          <a:p>
            <a:endParaRPr lang="en-US" dirty="0"/>
          </a:p>
          <a:p>
            <a:r>
              <a:rPr lang="en-US" dirty="0"/>
              <a:t>Answer: This</a:t>
            </a:r>
            <a:r>
              <a:rPr lang="en-US" dirty="0">
                <a:cs typeface="Calibri"/>
              </a:rPr>
              <a:t> is in Watts, a neighborhood of Los Angeles that was historically Black and has a large growing Latino population. This community is in Southern California and anyone who knows Southern California knows we don’t get snow like this. </a:t>
            </a:r>
          </a:p>
          <a:p>
            <a:endParaRPr lang="en-US" dirty="0">
              <a:cs typeface="Calibri"/>
            </a:endParaRPr>
          </a:p>
        </p:txBody>
      </p:sp>
      <p:sp>
        <p:nvSpPr>
          <p:cNvPr id="4" name="Slide Number Placeholder 3"/>
          <p:cNvSpPr>
            <a:spLocks noGrp="1"/>
          </p:cNvSpPr>
          <p:nvPr>
            <p:ph type="sldNum" sz="quarter" idx="5"/>
          </p:nvPr>
        </p:nvSpPr>
        <p:spPr/>
        <p:txBody>
          <a:bodyPr/>
          <a:lstStyle/>
          <a:p>
            <a:fld id="{A98CEA7C-CFC9-46E8-B8E5-1F6A6DC3F83E}" type="slidenum">
              <a:rPr lang="en-US" smtClean="0"/>
              <a:t>9</a:t>
            </a:fld>
            <a:endParaRPr lang="en-US"/>
          </a:p>
        </p:txBody>
      </p:sp>
    </p:spTree>
    <p:extLst>
      <p:ext uri="{BB962C8B-B14F-4D97-AF65-F5344CB8AC3E}">
        <p14:creationId xmlns:p14="http://schemas.microsoft.com/office/powerpoint/2010/main" val="3586450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November 12, 2003, a freak storm dumped over 5 inches of rain and hail on Watts, overwhelming storm drains and flooding the community. About 150 buildings and homes were heavily damaged, 50,000 people lost power, and 6,000 people sought aid from the county’s emergency center.  Firefighters rescued about 100 people from </a:t>
            </a:r>
            <a:r>
              <a:rPr lang="en-US" dirty="0" err="1"/>
              <a:t>waistdeep</a:t>
            </a:r>
            <a:r>
              <a:rPr lang="en-US" dirty="0"/>
              <a:t> water and snow. </a:t>
            </a:r>
          </a:p>
          <a:p>
            <a:r>
              <a:rPr lang="en-US" dirty="0"/>
              <a:t> </a:t>
            </a:r>
            <a:endParaRPr lang="en-US" dirty="0">
              <a:cs typeface="Calibri"/>
            </a:endParaRPr>
          </a:p>
          <a:p>
            <a:r>
              <a:rPr lang="en-US" dirty="0"/>
              <a:t>Many people had lost everything – they had no place to live, they possessions were flooded out when the snow melted.</a:t>
            </a:r>
          </a:p>
          <a:p>
            <a:endParaRPr lang="en-US" dirty="0"/>
          </a:p>
          <a:p>
            <a:r>
              <a:rPr lang="en-US" dirty="0"/>
              <a:t>Leaders went to their elected representatives to ask for help. But it took a long time.</a:t>
            </a:r>
          </a:p>
          <a:p>
            <a:endParaRPr lang="en-US" dirty="0"/>
          </a:p>
          <a:p>
            <a:r>
              <a:rPr lang="en-US" dirty="0"/>
              <a:t>Why? Redistricting played a role in that. </a:t>
            </a:r>
          </a:p>
          <a:p>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A98CEA7C-CFC9-46E8-B8E5-1F6A6DC3F83E}" type="slidenum">
              <a:rPr lang="en-US" smtClean="0"/>
              <a:t>10</a:t>
            </a:fld>
            <a:endParaRPr lang="en-US"/>
          </a:p>
        </p:txBody>
      </p:sp>
    </p:spTree>
    <p:extLst>
      <p:ext uri="{BB962C8B-B14F-4D97-AF65-F5344CB8AC3E}">
        <p14:creationId xmlns:p14="http://schemas.microsoft.com/office/powerpoint/2010/main" val="618106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371A83-33C0-4233-BCF4-7DD9879C6CB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1813859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1A83-33C0-4233-BCF4-7DD9879C6CB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2042526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1A83-33C0-4233-BCF4-7DD9879C6CB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1085574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81200"/>
            <a:ext cx="109728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55CFD-6CE2-4497-AA2D-7ED753DE69AA}"/>
              </a:ext>
            </a:extLst>
          </p:cNvPr>
          <p:cNvSpPr>
            <a:spLocks noGrp="1"/>
          </p:cNvSpPr>
          <p:nvPr>
            <p:ph type="dt" sz="half" idx="10"/>
          </p:nvPr>
        </p:nvSpPr>
        <p:spPr/>
        <p:txBody>
          <a:bodyPr/>
          <a:lstStyle>
            <a:lvl1pPr>
              <a:defRPr/>
            </a:lvl1pPr>
          </a:lstStyle>
          <a:p>
            <a:pPr>
              <a:defRPr/>
            </a:pPr>
            <a:fld id="{B375D8FD-2866-403B-80B9-382AF471CEFE}" type="datetime1">
              <a:rPr lang="en-US"/>
              <a:pPr>
                <a:defRPr/>
              </a:pPr>
              <a:t>4/29/2021</a:t>
            </a:fld>
            <a:endParaRPr lang="en-US"/>
          </a:p>
        </p:txBody>
      </p:sp>
      <p:sp>
        <p:nvSpPr>
          <p:cNvPr id="5" name="Footer Placeholder 4">
            <a:extLst>
              <a:ext uri="{FF2B5EF4-FFF2-40B4-BE49-F238E27FC236}">
                <a16:creationId xmlns:a16="http://schemas.microsoft.com/office/drawing/2014/main" id="{590BBD09-EAC3-47EC-8A79-717048700E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82F040-BD2D-4CCB-B9CD-0B0B1FB05E65}"/>
              </a:ext>
            </a:extLst>
          </p:cNvPr>
          <p:cNvSpPr>
            <a:spLocks noGrp="1"/>
          </p:cNvSpPr>
          <p:nvPr>
            <p:ph type="sldNum" sz="quarter" idx="12"/>
          </p:nvPr>
        </p:nvSpPr>
        <p:spPr/>
        <p:txBody>
          <a:bodyPr/>
          <a:lstStyle>
            <a:lvl1pPr>
              <a:defRPr/>
            </a:lvl1pPr>
          </a:lstStyle>
          <a:p>
            <a:fld id="{A81FEA51-D0F6-443F-AA5C-8E9C4583FCA4}" type="slidenum">
              <a:rPr lang="en-US" altLang="en-US"/>
              <a:pPr/>
              <a:t>‹#›</a:t>
            </a:fld>
            <a:endParaRPr lang="en-US" altLang="en-US"/>
          </a:p>
        </p:txBody>
      </p:sp>
    </p:spTree>
    <p:extLst>
      <p:ext uri="{BB962C8B-B14F-4D97-AF65-F5344CB8AC3E}">
        <p14:creationId xmlns:p14="http://schemas.microsoft.com/office/powerpoint/2010/main" val="71824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371A83-33C0-4233-BCF4-7DD9879C6CB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3015916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371A83-33C0-4233-BCF4-7DD9879C6CBD}" type="datetimeFigureOut">
              <a:rPr lang="en-US" smtClean="0"/>
              <a:t>4/29/2021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210036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371A83-33C0-4233-BCF4-7DD9879C6CBD}"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323083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371A83-33C0-4233-BCF4-7DD9879C6CBD}" type="datetimeFigureOut">
              <a:rPr lang="en-US" smtClean="0"/>
              <a:t>4/29/2021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651213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371A83-33C0-4233-BCF4-7DD9879C6CBD}" type="datetimeFigureOut">
              <a:rPr lang="en-US" smtClean="0"/>
              <a:t>4/29/2021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278749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71A83-33C0-4233-BCF4-7DD9879C6CBD}" type="datetimeFigureOut">
              <a:rPr lang="en-US" smtClean="0"/>
              <a:t>4/29/2021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344301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71A83-33C0-4233-BCF4-7DD9879C6CBD}"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81884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71A83-33C0-4233-BCF4-7DD9879C6CBD}" type="datetimeFigureOut">
              <a:rPr lang="en-US" smtClean="0"/>
              <a:t>4/29/2021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F80A8D-35C0-4464-BEFC-7A3DDC72C0BA}" type="slidenum">
              <a:rPr lang="en-US" smtClean="0"/>
              <a:t>‹#›</a:t>
            </a:fld>
            <a:endParaRPr lang="en-US"/>
          </a:p>
        </p:txBody>
      </p:sp>
    </p:spTree>
    <p:extLst>
      <p:ext uri="{BB962C8B-B14F-4D97-AF65-F5344CB8AC3E}">
        <p14:creationId xmlns:p14="http://schemas.microsoft.com/office/powerpoint/2010/main" val="274435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71A83-33C0-4233-BCF4-7DD9879C6CBD}" type="datetimeFigureOut">
              <a:rPr lang="en-US" smtClean="0"/>
              <a:t>4/29/2021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F80A8D-35C0-4464-BEFC-7A3DDC72C0BA}" type="slidenum">
              <a:rPr lang="en-US" smtClean="0"/>
              <a:t>‹#›</a:t>
            </a:fld>
            <a:endParaRPr lang="en-US"/>
          </a:p>
        </p:txBody>
      </p:sp>
    </p:spTree>
    <p:extLst>
      <p:ext uri="{BB962C8B-B14F-4D97-AF65-F5344CB8AC3E}">
        <p14:creationId xmlns:p14="http://schemas.microsoft.com/office/powerpoint/2010/main" val="1061692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hyperlink" Target="https://opentextbc.ca/studentsuccess/chapter/examine-applicable-strategie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3.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hyperlink" Target="http://hilo.hawaii.edu/news/stories/2016/05/11/2016-hokupaa-summi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3.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hyperlink" Target="https://hilo.hawaii.edu/news/stories/2016/05/11/2016-hokupaa-summi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3.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24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8.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7.pn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FBF13DDA-ACCB-46E6-A7AA-566FC93FD1DB}"/>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4652" y="938"/>
            <a:ext cx="12186788" cy="6845517"/>
          </a:xfrm>
          <a:prstGeom prst="rect">
            <a:avLst/>
          </a:prstGeom>
        </p:spPr>
      </p:pic>
      <p:pic>
        <p:nvPicPr>
          <p:cNvPr id="4" name="Picture 3" descr="Abstract aqua blue blurred bokeh background">
            <a:extLst>
              <a:ext uri="{FF2B5EF4-FFF2-40B4-BE49-F238E27FC236}">
                <a16:creationId xmlns:a16="http://schemas.microsoft.com/office/drawing/2014/main" id="{5C4855AD-9FEB-4206-99BA-35CE6F02417E}"/>
              </a:ext>
            </a:extLst>
          </p:cNvPr>
          <p:cNvPicPr>
            <a:picLocks noChangeAspect="1"/>
          </p:cNvPicPr>
          <p:nvPr/>
        </p:nvPicPr>
        <p:blipFill rotWithShape="1">
          <a:blip r:embed="rId5">
            <a:alphaModFix amt="85000"/>
            <a:duotone>
              <a:prstClr val="black"/>
              <a:schemeClr val="accent4">
                <a:tint val="45000"/>
                <a:satMod val="400000"/>
              </a:scheme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4652" y="4257206"/>
            <a:ext cx="12192000" cy="1629049"/>
          </a:xfrm>
          <a:prstGeom prst="rect">
            <a:avLst/>
          </a:prstGeom>
        </p:spPr>
      </p:pic>
      <p:sp>
        <p:nvSpPr>
          <p:cNvPr id="7" name="TextBox 6">
            <a:extLst>
              <a:ext uri="{FF2B5EF4-FFF2-40B4-BE49-F238E27FC236}">
                <a16:creationId xmlns:a16="http://schemas.microsoft.com/office/drawing/2014/main" id="{FB4528DD-E128-40B3-90AC-3B58E66EFBEA}"/>
              </a:ext>
            </a:extLst>
          </p:cNvPr>
          <p:cNvSpPr txBox="1"/>
          <p:nvPr/>
        </p:nvSpPr>
        <p:spPr>
          <a:xfrm>
            <a:off x="9304" y="4656231"/>
            <a:ext cx="12187348" cy="830997"/>
          </a:xfrm>
          <a:prstGeom prst="rect">
            <a:avLst/>
          </a:prstGeom>
          <a:noFill/>
        </p:spPr>
        <p:txBody>
          <a:bodyPr wrap="square">
            <a:spAutoFit/>
          </a:bodyPr>
          <a:lstStyle/>
          <a:p>
            <a:pPr algn="ctr"/>
            <a:r>
              <a:rPr lang="en-US" sz="4800" b="1" dirty="0">
                <a:latin typeface="Univers" panose="020B0503020202020204" pitchFamily="34" charset="0"/>
              </a:rPr>
              <a:t>Introduction to Redistricting</a:t>
            </a:r>
          </a:p>
        </p:txBody>
      </p:sp>
      <p:pic>
        <p:nvPicPr>
          <p:cNvPr id="5" name="Picture 4" descr="Diagram&#10;&#10;Description automatically generated">
            <a:extLst>
              <a:ext uri="{FF2B5EF4-FFF2-40B4-BE49-F238E27FC236}">
                <a16:creationId xmlns:a16="http://schemas.microsoft.com/office/drawing/2014/main" id="{1432A120-82CD-43EA-B063-D6ABBA6DDB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04" y="4356716"/>
            <a:ext cx="1988932" cy="1389473"/>
          </a:xfrm>
          <a:prstGeom prst="rect">
            <a:avLst/>
          </a:prstGeom>
        </p:spPr>
      </p:pic>
    </p:spTree>
    <p:extLst>
      <p:ext uri="{BB962C8B-B14F-4D97-AF65-F5344CB8AC3E}">
        <p14:creationId xmlns:p14="http://schemas.microsoft.com/office/powerpoint/2010/main" val="81834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2389612" y="4935810"/>
            <a:ext cx="9448800" cy="2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a:ln>
                <a:noFill/>
              </a:ln>
              <a:solidFill>
                <a:srgbClr val="FFFFFF"/>
              </a:solidFill>
              <a:effectLst/>
              <a:latin typeface="Calibri" panose="020F05020202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192" y="-23136"/>
            <a:ext cx="2803994" cy="987531"/>
          </a:xfrm>
          <a:prstGeom prst="rect">
            <a:avLst/>
          </a:prstGeom>
        </p:spPr>
      </p:pic>
      <p:pic>
        <p:nvPicPr>
          <p:cNvPr id="2" name="Picture 1"/>
          <p:cNvPicPr>
            <a:picLocks noChangeAspect="1"/>
          </p:cNvPicPr>
          <p:nvPr/>
        </p:nvPicPr>
        <p:blipFill rotWithShape="1">
          <a:blip r:embed="rId4"/>
          <a:srcRect l="22500" t="6534" r="12695"/>
          <a:stretch/>
        </p:blipFill>
        <p:spPr>
          <a:xfrm>
            <a:off x="3668986" y="-53189"/>
            <a:ext cx="8523014" cy="6911189"/>
          </a:xfrm>
          <a:prstGeom prst="rect">
            <a:avLst/>
          </a:prstGeom>
        </p:spPr>
      </p:pic>
      <p:pic>
        <p:nvPicPr>
          <p:cNvPr id="9" name="Picture 8" descr="Abstract aqua blue blurred bokeh background">
            <a:extLst>
              <a:ext uri="{FF2B5EF4-FFF2-40B4-BE49-F238E27FC236}">
                <a16:creationId xmlns:a16="http://schemas.microsoft.com/office/drawing/2014/main" id="{02FDA91C-4AB6-4B1D-B52E-E2B02DD7C2CF}"/>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3668986" cy="6858000"/>
          </a:xfrm>
          <a:prstGeom prst="rect">
            <a:avLst/>
          </a:prstGeom>
        </p:spPr>
      </p:pic>
      <p:pic>
        <p:nvPicPr>
          <p:cNvPr id="10" name="Picture 9" descr="Diagram&#10;&#10;Description automatically generated">
            <a:extLst>
              <a:ext uri="{FF2B5EF4-FFF2-40B4-BE49-F238E27FC236}">
                <a16:creationId xmlns:a16="http://schemas.microsoft.com/office/drawing/2014/main" id="{F4E8B0CF-A1A3-40BF-AC4E-8856C00B77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616" y="464179"/>
            <a:ext cx="2951754" cy="2062103"/>
          </a:xfrm>
          <a:prstGeom prst="rect">
            <a:avLst/>
          </a:prstGeom>
        </p:spPr>
      </p:pic>
      <p:pic>
        <p:nvPicPr>
          <p:cNvPr id="11" name="Picture 7">
            <a:extLst>
              <a:ext uri="{FF2B5EF4-FFF2-40B4-BE49-F238E27FC236}">
                <a16:creationId xmlns:a16="http://schemas.microsoft.com/office/drawing/2014/main" id="{DCE6AC5B-4A5C-4A42-B448-391D1D0C3AE3}"/>
              </a:ext>
            </a:extLst>
          </p:cNvPr>
          <p:cNvPicPr>
            <a:picLocks noChangeAspect="1"/>
          </p:cNvPicPr>
          <p:nvPr/>
        </p:nvPicPr>
        <p:blipFill rotWithShape="1">
          <a:blip r:embed="rId8"/>
          <a:srcRect l="-1356" r="-339" b="40000"/>
          <a:stretch/>
        </p:blipFill>
        <p:spPr>
          <a:xfrm>
            <a:off x="1844862" y="6497697"/>
            <a:ext cx="1769481" cy="264555"/>
          </a:xfrm>
          <a:prstGeom prst="rect">
            <a:avLst/>
          </a:prstGeom>
        </p:spPr>
      </p:pic>
      <p:sp>
        <p:nvSpPr>
          <p:cNvPr id="13" name="TextBox 12">
            <a:extLst>
              <a:ext uri="{FF2B5EF4-FFF2-40B4-BE49-F238E27FC236}">
                <a16:creationId xmlns:a16="http://schemas.microsoft.com/office/drawing/2014/main" id="{3D3DEEE8-3772-45F1-B5C9-9E3F5D926028}"/>
              </a:ext>
            </a:extLst>
          </p:cNvPr>
          <p:cNvSpPr txBox="1"/>
          <p:nvPr/>
        </p:nvSpPr>
        <p:spPr>
          <a:xfrm>
            <a:off x="2432306"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
        <p:nvSpPr>
          <p:cNvPr id="14" name="Text Box 6">
            <a:extLst>
              <a:ext uri="{FF2B5EF4-FFF2-40B4-BE49-F238E27FC236}">
                <a16:creationId xmlns:a16="http://schemas.microsoft.com/office/drawing/2014/main" id="{AC637C30-2ABA-4E43-8169-1122A35B6A75}"/>
              </a:ext>
            </a:extLst>
          </p:cNvPr>
          <p:cNvSpPr txBox="1">
            <a:spLocks noChangeArrowheads="1"/>
          </p:cNvSpPr>
          <p:nvPr/>
        </p:nvSpPr>
        <p:spPr bwMode="auto">
          <a:xfrm>
            <a:off x="475057" y="3723273"/>
            <a:ext cx="29200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3200" b="1">
                <a:latin typeface="Univers" panose="020B0503020202020204" pitchFamily="34" charset="0"/>
                <a:ea typeface="Halyard Display" pitchFamily="50" charset="0"/>
                <a:cs typeface="Arial"/>
              </a:rPr>
              <a:t>In a time of need, Watts was ignored.</a:t>
            </a:r>
            <a:endParaRPr lang="en-US" b="1">
              <a:latin typeface="Univers" panose="020B0503020202020204" pitchFamily="34" charset="0"/>
              <a:cs typeface="Arial"/>
            </a:endParaRPr>
          </a:p>
        </p:txBody>
      </p:sp>
    </p:spTree>
    <p:extLst>
      <p:ext uri="{BB962C8B-B14F-4D97-AF65-F5344CB8AC3E}">
        <p14:creationId xmlns:p14="http://schemas.microsoft.com/office/powerpoint/2010/main" val="1874937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192" y="-23136"/>
            <a:ext cx="2803994" cy="987531"/>
          </a:xfrm>
          <a:prstGeom prst="rect">
            <a:avLst/>
          </a:prstGeom>
        </p:spPr>
      </p:pic>
      <p:pic>
        <p:nvPicPr>
          <p:cNvPr id="5" name="Picture 4">
            <a:extLst>
              <a:ext uri="{FF2B5EF4-FFF2-40B4-BE49-F238E27FC236}">
                <a16:creationId xmlns:a16="http://schemas.microsoft.com/office/drawing/2014/main" id="{03DCC423-DDE5-4231-8180-DBA6AC3742A1}"/>
              </a:ext>
            </a:extLst>
          </p:cNvPr>
          <p:cNvPicPr>
            <a:picLocks noChangeAspect="1"/>
          </p:cNvPicPr>
          <p:nvPr/>
        </p:nvPicPr>
        <p:blipFill rotWithShape="1">
          <a:blip r:embed="rId4"/>
          <a:srcRect l="11842" t="10742" r="10658" b="10624"/>
          <a:stretch/>
        </p:blipFill>
        <p:spPr>
          <a:xfrm>
            <a:off x="3500325" y="1775488"/>
            <a:ext cx="8691675" cy="4958239"/>
          </a:xfrm>
          <a:prstGeom prst="rect">
            <a:avLst/>
          </a:prstGeom>
        </p:spPr>
      </p:pic>
      <p:sp>
        <p:nvSpPr>
          <p:cNvPr id="16" name="Rectangle 3">
            <a:extLst>
              <a:ext uri="{FF2B5EF4-FFF2-40B4-BE49-F238E27FC236}">
                <a16:creationId xmlns:a16="http://schemas.microsoft.com/office/drawing/2014/main" id="{388AC40E-242F-440D-9B80-B79E39DC9B26}"/>
              </a:ext>
            </a:extLst>
          </p:cNvPr>
          <p:cNvSpPr txBox="1">
            <a:spLocks/>
          </p:cNvSpPr>
          <p:nvPr/>
        </p:nvSpPr>
        <p:spPr>
          <a:xfrm>
            <a:off x="4324351" y="470629"/>
            <a:ext cx="6915150" cy="987531"/>
          </a:xfrm>
          <a:prstGeom prst="rect">
            <a:avLst/>
          </a:prstGeom>
        </p:spPr>
        <p:txBody>
          <a:bodyPr lIns="0" tIns="45720" rIns="18288" bIns="45720" anchor="t">
            <a:normAutofit/>
          </a:bodyPr>
          <a:lstStyle/>
          <a:p>
            <a:pPr algn="ctr" eaLnBrk="1" hangingPunct="1">
              <a:spcBef>
                <a:spcPct val="20000"/>
              </a:spcBef>
              <a:buClr>
                <a:srgbClr val="0BD0D9"/>
              </a:buClr>
              <a:buSzPct val="95000"/>
              <a:buFont typeface="Arial" charset="0"/>
              <a:buNone/>
              <a:defRPr/>
            </a:pPr>
            <a:r>
              <a:rPr lang="en-US" sz="2600" b="1">
                <a:solidFill>
                  <a:srgbClr val="00B050"/>
                </a:solidFill>
                <a:latin typeface="Univers" panose="020B0503020202020204" pitchFamily="34" charset="0"/>
                <a:cs typeface="Arial"/>
              </a:rPr>
              <a:t>In 2001, Watts was split by incumbents into 3 districts at the Congressional level.</a:t>
            </a:r>
          </a:p>
        </p:txBody>
      </p:sp>
      <p:pic>
        <p:nvPicPr>
          <p:cNvPr id="7" name="Picture 6" descr="Abstract aqua blue blurred bokeh background">
            <a:extLst>
              <a:ext uri="{FF2B5EF4-FFF2-40B4-BE49-F238E27FC236}">
                <a16:creationId xmlns:a16="http://schemas.microsoft.com/office/drawing/2014/main" id="{31CD3B72-90B3-4F99-B4FE-58D4D9292E19}"/>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3414271" cy="6858000"/>
          </a:xfrm>
          <a:prstGeom prst="rect">
            <a:avLst/>
          </a:prstGeom>
        </p:spPr>
      </p:pic>
      <p:pic>
        <p:nvPicPr>
          <p:cNvPr id="9" name="Picture 8" descr="Diagram&#10;&#10;Description automatically generated">
            <a:extLst>
              <a:ext uri="{FF2B5EF4-FFF2-40B4-BE49-F238E27FC236}">
                <a16:creationId xmlns:a16="http://schemas.microsoft.com/office/drawing/2014/main" id="{12EDD89C-47E5-49CB-82B3-FEAF2BF8AF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258" y="470629"/>
            <a:ext cx="2951754" cy="2062103"/>
          </a:xfrm>
          <a:prstGeom prst="rect">
            <a:avLst/>
          </a:prstGeom>
        </p:spPr>
      </p:pic>
      <p:pic>
        <p:nvPicPr>
          <p:cNvPr id="10" name="Picture 7">
            <a:extLst>
              <a:ext uri="{FF2B5EF4-FFF2-40B4-BE49-F238E27FC236}">
                <a16:creationId xmlns:a16="http://schemas.microsoft.com/office/drawing/2014/main" id="{E83D1D49-ED76-4C4F-B712-57E4C7FF3B9F}"/>
              </a:ext>
            </a:extLst>
          </p:cNvPr>
          <p:cNvPicPr>
            <a:picLocks noChangeAspect="1"/>
          </p:cNvPicPr>
          <p:nvPr/>
        </p:nvPicPr>
        <p:blipFill rotWithShape="1">
          <a:blip r:embed="rId8"/>
          <a:srcRect l="-1356" r="-339" b="40000"/>
          <a:stretch/>
        </p:blipFill>
        <p:spPr>
          <a:xfrm>
            <a:off x="1482912" y="6497697"/>
            <a:ext cx="1769481" cy="264555"/>
          </a:xfrm>
          <a:prstGeom prst="rect">
            <a:avLst/>
          </a:prstGeom>
        </p:spPr>
      </p:pic>
      <p:sp>
        <p:nvSpPr>
          <p:cNvPr id="11" name="TextBox 10">
            <a:extLst>
              <a:ext uri="{FF2B5EF4-FFF2-40B4-BE49-F238E27FC236}">
                <a16:creationId xmlns:a16="http://schemas.microsoft.com/office/drawing/2014/main" id="{AAC56FF3-FA9F-47E7-B4E1-E3F09C6B0B2A}"/>
              </a:ext>
            </a:extLst>
          </p:cNvPr>
          <p:cNvSpPr txBox="1"/>
          <p:nvPr/>
        </p:nvSpPr>
        <p:spPr>
          <a:xfrm>
            <a:off x="2070356"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
        <p:nvSpPr>
          <p:cNvPr id="13" name="Text Box 6">
            <a:extLst>
              <a:ext uri="{FF2B5EF4-FFF2-40B4-BE49-F238E27FC236}">
                <a16:creationId xmlns:a16="http://schemas.microsoft.com/office/drawing/2014/main" id="{F6CA79FC-8953-43D1-AD43-E4A4A6F30048}"/>
              </a:ext>
            </a:extLst>
          </p:cNvPr>
          <p:cNvSpPr txBox="1">
            <a:spLocks noChangeArrowheads="1"/>
          </p:cNvSpPr>
          <p:nvPr/>
        </p:nvSpPr>
        <p:spPr bwMode="auto">
          <a:xfrm>
            <a:off x="374463" y="2877747"/>
            <a:ext cx="292006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3200" b="1">
                <a:latin typeface="Univers" panose="020B0503020202020204" pitchFamily="34" charset="0"/>
                <a:ea typeface="Halyard Display" pitchFamily="50" charset="0"/>
                <a:cs typeface="Arial"/>
              </a:rPr>
              <a:t>Why?</a:t>
            </a:r>
          </a:p>
          <a:p>
            <a:pPr algn="ctr"/>
            <a:endParaRPr lang="en-US" b="1">
              <a:latin typeface="Univers" panose="020B0503020202020204" pitchFamily="34" charset="0"/>
              <a:ea typeface="Halyard Display" pitchFamily="50" charset="0"/>
              <a:cs typeface="Arial"/>
            </a:endParaRPr>
          </a:p>
          <a:p>
            <a:pPr algn="ctr"/>
            <a:r>
              <a:rPr lang="en-US" sz="3200" b="1">
                <a:latin typeface="Univers" panose="020B0503020202020204" pitchFamily="34" charset="0"/>
                <a:ea typeface="Halyard Display" pitchFamily="50" charset="0"/>
                <a:cs typeface="Arial"/>
              </a:rPr>
              <a:t>Because Watts neighborhood was split by district lines.</a:t>
            </a:r>
            <a:endParaRPr lang="en-US" b="1">
              <a:latin typeface="Univers" panose="020B0503020202020204" pitchFamily="34" charset="0"/>
              <a:cs typeface="Arial"/>
            </a:endParaRPr>
          </a:p>
        </p:txBody>
      </p:sp>
    </p:spTree>
    <p:extLst>
      <p:ext uri="{BB962C8B-B14F-4D97-AF65-F5344CB8AC3E}">
        <p14:creationId xmlns:p14="http://schemas.microsoft.com/office/powerpoint/2010/main" val="3583449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2389612" y="4935810"/>
            <a:ext cx="9448800" cy="2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a:ln>
                <a:noFill/>
              </a:ln>
              <a:solidFill>
                <a:srgbClr val="FFFFFF"/>
              </a:solidFill>
              <a:effectLst/>
              <a:latin typeface="Calibri" panose="020F0502020204030204" pitchFamily="34" charset="0"/>
            </a:endParaRPr>
          </a:p>
        </p:txBody>
      </p:sp>
      <p:sp>
        <p:nvSpPr>
          <p:cNvPr id="15" name="Rectangle 3"/>
          <p:cNvSpPr txBox="1">
            <a:spLocks/>
          </p:cNvSpPr>
          <p:nvPr/>
        </p:nvSpPr>
        <p:spPr>
          <a:xfrm>
            <a:off x="3943351" y="493172"/>
            <a:ext cx="7067550" cy="1454424"/>
          </a:xfrm>
          <a:prstGeom prst="rect">
            <a:avLst/>
          </a:prstGeom>
        </p:spPr>
        <p:txBody>
          <a:bodyPr lIns="0" tIns="45720" rIns="18288" bIns="45720" anchor="t">
            <a:normAutofit/>
          </a:bodyPr>
          <a:lstStyle/>
          <a:p>
            <a:pPr algn="ctr" eaLnBrk="1" hangingPunct="1">
              <a:spcBef>
                <a:spcPct val="20000"/>
              </a:spcBef>
              <a:buClr>
                <a:srgbClr val="0BD0D9"/>
              </a:buClr>
              <a:buSzPct val="95000"/>
              <a:buFont typeface="Arial" charset="0"/>
              <a:buNone/>
              <a:defRPr/>
            </a:pPr>
            <a:r>
              <a:rPr lang="en-US" sz="2600" b="1">
                <a:solidFill>
                  <a:srgbClr val="00B050"/>
                </a:solidFill>
                <a:latin typeface="Univers" panose="020B0503020202020204" pitchFamily="34" charset="0"/>
                <a:cs typeface="Arial"/>
              </a:rPr>
              <a:t>In 2001, Watts was split by incumbents into 3 districts at the state Senate level.</a:t>
            </a:r>
          </a:p>
          <a:p>
            <a:pPr algn="ctr" eaLnBrk="1" hangingPunct="1">
              <a:spcBef>
                <a:spcPct val="20000"/>
              </a:spcBef>
              <a:buClr>
                <a:srgbClr val="0BD0D9"/>
              </a:buClr>
              <a:buSzPct val="95000"/>
              <a:buFont typeface="Arial" charset="0"/>
              <a:buNone/>
              <a:defRPr/>
            </a:pPr>
            <a:endParaRPr lang="en-US" sz="2600" b="1">
              <a:solidFill>
                <a:srgbClr val="00B050"/>
              </a:solidFill>
              <a:latin typeface="Arial"/>
              <a:cs typeface="Arial"/>
            </a:endParaRPr>
          </a:p>
        </p:txBody>
      </p:sp>
      <p:pic>
        <p:nvPicPr>
          <p:cNvPr id="3" name="Picture 2">
            <a:extLst>
              <a:ext uri="{FF2B5EF4-FFF2-40B4-BE49-F238E27FC236}">
                <a16:creationId xmlns:a16="http://schemas.microsoft.com/office/drawing/2014/main" id="{A0E1752A-0DBD-4931-8285-F6181B85BC7D}"/>
              </a:ext>
            </a:extLst>
          </p:cNvPr>
          <p:cNvPicPr>
            <a:picLocks noChangeAspect="1"/>
          </p:cNvPicPr>
          <p:nvPr/>
        </p:nvPicPr>
        <p:blipFill rotWithShape="1">
          <a:blip r:embed="rId3"/>
          <a:srcRect l="11842" t="12145" r="11842" b="10624"/>
          <a:stretch/>
        </p:blipFill>
        <p:spPr>
          <a:xfrm>
            <a:off x="3590564" y="1922192"/>
            <a:ext cx="8506772" cy="4840060"/>
          </a:xfrm>
          <a:prstGeom prst="rect">
            <a:avLst/>
          </a:prstGeom>
        </p:spPr>
      </p:pic>
      <p:pic>
        <p:nvPicPr>
          <p:cNvPr id="9" name="Picture 8" descr="Abstract aqua blue blurred bokeh background">
            <a:extLst>
              <a:ext uri="{FF2B5EF4-FFF2-40B4-BE49-F238E27FC236}">
                <a16:creationId xmlns:a16="http://schemas.microsoft.com/office/drawing/2014/main" id="{9B6A195E-709A-4911-9E14-129E3DCDA7B8}"/>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3395117" cy="6858000"/>
          </a:xfrm>
          <a:prstGeom prst="rect">
            <a:avLst/>
          </a:prstGeom>
        </p:spPr>
      </p:pic>
      <p:pic>
        <p:nvPicPr>
          <p:cNvPr id="10" name="Picture 9" descr="Diagram&#10;&#10;Description automatically generated">
            <a:extLst>
              <a:ext uri="{FF2B5EF4-FFF2-40B4-BE49-F238E27FC236}">
                <a16:creationId xmlns:a16="http://schemas.microsoft.com/office/drawing/2014/main" id="{036CFD86-8F72-4E78-967B-78CE5809BA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1681" y="520706"/>
            <a:ext cx="2951754" cy="2062103"/>
          </a:xfrm>
          <a:prstGeom prst="rect">
            <a:avLst/>
          </a:prstGeom>
        </p:spPr>
      </p:pic>
      <p:pic>
        <p:nvPicPr>
          <p:cNvPr id="11" name="Picture 7">
            <a:extLst>
              <a:ext uri="{FF2B5EF4-FFF2-40B4-BE49-F238E27FC236}">
                <a16:creationId xmlns:a16="http://schemas.microsoft.com/office/drawing/2014/main" id="{9F760E5F-AC00-498D-83F3-D310FC898459}"/>
              </a:ext>
            </a:extLst>
          </p:cNvPr>
          <p:cNvPicPr>
            <a:picLocks noChangeAspect="1"/>
          </p:cNvPicPr>
          <p:nvPr/>
        </p:nvPicPr>
        <p:blipFill rotWithShape="1">
          <a:blip r:embed="rId7"/>
          <a:srcRect l="-1356" r="-339" b="40000"/>
          <a:stretch/>
        </p:blipFill>
        <p:spPr>
          <a:xfrm>
            <a:off x="1463862" y="6497697"/>
            <a:ext cx="1769481" cy="264555"/>
          </a:xfrm>
          <a:prstGeom prst="rect">
            <a:avLst/>
          </a:prstGeom>
        </p:spPr>
      </p:pic>
      <p:sp>
        <p:nvSpPr>
          <p:cNvPr id="13" name="TextBox 12">
            <a:extLst>
              <a:ext uri="{FF2B5EF4-FFF2-40B4-BE49-F238E27FC236}">
                <a16:creationId xmlns:a16="http://schemas.microsoft.com/office/drawing/2014/main" id="{58E661DA-4767-44B2-9C68-D87270763AA6}"/>
              </a:ext>
            </a:extLst>
          </p:cNvPr>
          <p:cNvSpPr txBox="1"/>
          <p:nvPr/>
        </p:nvSpPr>
        <p:spPr>
          <a:xfrm>
            <a:off x="2051306"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
        <p:nvSpPr>
          <p:cNvPr id="14" name="Text Box 6">
            <a:extLst>
              <a:ext uri="{FF2B5EF4-FFF2-40B4-BE49-F238E27FC236}">
                <a16:creationId xmlns:a16="http://schemas.microsoft.com/office/drawing/2014/main" id="{572A77E3-8E49-414D-BEAF-3D88490522CE}"/>
              </a:ext>
            </a:extLst>
          </p:cNvPr>
          <p:cNvSpPr txBox="1">
            <a:spLocks noChangeArrowheads="1"/>
          </p:cNvSpPr>
          <p:nvPr/>
        </p:nvSpPr>
        <p:spPr bwMode="auto">
          <a:xfrm>
            <a:off x="384832" y="3596041"/>
            <a:ext cx="292006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3200" b="1">
                <a:latin typeface="Univers" panose="020B0503020202020204" pitchFamily="34" charset="0"/>
                <a:ea typeface="Halyard Display" pitchFamily="50" charset="0"/>
                <a:cs typeface="Arial"/>
              </a:rPr>
              <a:t>Watts had no political voice because it was split.</a:t>
            </a:r>
            <a:endParaRPr lang="en-US" b="1">
              <a:latin typeface="Univers" panose="020B0503020202020204" pitchFamily="34" charset="0"/>
              <a:cs typeface="Arial"/>
            </a:endParaRPr>
          </a:p>
        </p:txBody>
      </p:sp>
    </p:spTree>
    <p:extLst>
      <p:ext uri="{BB962C8B-B14F-4D97-AF65-F5344CB8AC3E}">
        <p14:creationId xmlns:p14="http://schemas.microsoft.com/office/powerpoint/2010/main" val="2013961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6B7EB">
            <a:alpha val="75000"/>
          </a:srgb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erson that is standing in the snow&#10;&#10;Description automatically generated">
            <a:extLst>
              <a:ext uri="{FF2B5EF4-FFF2-40B4-BE49-F238E27FC236}">
                <a16:creationId xmlns:a16="http://schemas.microsoft.com/office/drawing/2014/main" id="{E071798F-CB58-40C5-94F8-D2964896A72E}"/>
              </a:ext>
            </a:extLst>
          </p:cNvPr>
          <p:cNvPicPr>
            <a:picLocks noChangeAspect="1"/>
          </p:cNvPicPr>
          <p:nvPr/>
        </p:nvPicPr>
        <p:blipFill rotWithShape="1">
          <a:blip r:embed="rId3">
            <a:extLst>
              <a:ext uri="{28A0092B-C50C-407E-A947-70E740481C1C}">
                <a14:useLocalDpi xmlns:a14="http://schemas.microsoft.com/office/drawing/2010/main" val="0"/>
              </a:ext>
            </a:extLst>
          </a:blip>
          <a:srcRect b="16549"/>
          <a:stretch/>
        </p:blipFill>
        <p:spPr>
          <a:xfrm>
            <a:off x="8354" y="-285184"/>
            <a:ext cx="4699778" cy="4296228"/>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sp>
        <p:nvSpPr>
          <p:cNvPr id="7" name="Rectangle 5" descr="image?w=703&amp;h=248&amp;rev=1&amp;ac=1"/>
          <p:cNvSpPr>
            <a:spLocks noChangeArrowheads="1"/>
          </p:cNvSpPr>
          <p:nvPr/>
        </p:nvSpPr>
        <p:spPr bwMode="auto">
          <a:xfrm>
            <a:off x="6940296" y="2871982"/>
            <a:ext cx="4668256" cy="31816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pPr marL="0" marR="0" lvl="0" indent="-228600" fontAlgn="base">
              <a:lnSpc>
                <a:spcPct val="90000"/>
              </a:lnSpc>
              <a:spcBef>
                <a:spcPct val="0"/>
              </a:spcBef>
              <a:spcAft>
                <a:spcPct val="0"/>
              </a:spcAft>
              <a:buClrTx/>
              <a:buSzTx/>
              <a:buFont typeface="Arial" panose="020B0604020202020204" pitchFamily="34" charset="0"/>
              <a:buChar char="•"/>
              <a:tabLst/>
            </a:pPr>
            <a:endParaRPr kumimoji="0" lang="en-US" altLang="en-US" b="0" i="0" u="none" strike="noStrike" cap="none" normalizeH="0" baseline="0">
              <a:ln>
                <a:noFill/>
              </a:ln>
              <a:effectLst/>
            </a:endParaRPr>
          </a:p>
        </p:txBody>
      </p:sp>
      <p:sp>
        <p:nvSpPr>
          <p:cNvPr id="15" name="Rectangle 3"/>
          <p:cNvSpPr txBox="1">
            <a:spLocks/>
          </p:cNvSpPr>
          <p:nvPr/>
        </p:nvSpPr>
        <p:spPr>
          <a:xfrm>
            <a:off x="6711133" y="626472"/>
            <a:ext cx="5083422" cy="5844116"/>
          </a:xfrm>
          <a:prstGeom prst="rect">
            <a:avLst/>
          </a:prstGeom>
        </p:spPr>
        <p:txBody>
          <a:bodyPr lIns="0" rIns="18288">
            <a:normAutofit fontScale="92500" lnSpcReduction="20000"/>
          </a:bodyPr>
          <a:lstStyle/>
          <a:p>
            <a:pPr algn="r">
              <a:lnSpc>
                <a:spcPct val="120000"/>
              </a:lnSpc>
              <a:spcAft>
                <a:spcPts val="1200"/>
              </a:spcAft>
            </a:pPr>
            <a:r>
              <a:rPr lang="en-US" sz="1900" i="1">
                <a:solidFill>
                  <a:schemeClr val="bg1"/>
                </a:solidFill>
                <a:latin typeface="Univers Condensed" panose="020B0506020202050204" pitchFamily="34" charset="0"/>
              </a:rPr>
              <a:t>“At the time of the 2003 flood, I remember our office trying to be very responsive, but there was a lot of ping-ponging of constituents between elected representatives. </a:t>
            </a:r>
            <a:r>
              <a:rPr lang="en-US" sz="1900" i="1">
                <a:solidFill>
                  <a:schemeClr val="bg1"/>
                </a:solidFill>
                <a:highlight>
                  <a:srgbClr val="F8FAFC"/>
                </a:highlight>
                <a:latin typeface="Univers Condensed" panose="020B0506020202050204" pitchFamily="34" charset="0"/>
              </a:rPr>
              <a:t>Residents weren't sure who actually was their member of Congress</a:t>
            </a:r>
            <a:r>
              <a:rPr lang="en-US" sz="1900" i="1">
                <a:solidFill>
                  <a:schemeClr val="bg1"/>
                </a:solidFill>
                <a:latin typeface="Univers Condensed" panose="020B0506020202050204" pitchFamily="34" charset="0"/>
              </a:rPr>
              <a:t>.  </a:t>
            </a:r>
          </a:p>
          <a:p>
            <a:pPr algn="r">
              <a:lnSpc>
                <a:spcPct val="120000"/>
              </a:lnSpc>
              <a:spcAft>
                <a:spcPts val="1200"/>
              </a:spcAft>
            </a:pPr>
            <a:endParaRPr lang="en-US" sz="1900" i="1">
              <a:solidFill>
                <a:schemeClr val="bg1"/>
              </a:solidFill>
              <a:latin typeface="Univers Condensed" panose="020B0506020202050204" pitchFamily="34" charset="0"/>
            </a:endParaRPr>
          </a:p>
          <a:p>
            <a:pPr algn="r">
              <a:lnSpc>
                <a:spcPct val="120000"/>
              </a:lnSpc>
              <a:spcAft>
                <a:spcPts val="1200"/>
              </a:spcAft>
            </a:pPr>
            <a:r>
              <a:rPr lang="en-US" sz="1900" i="1">
                <a:solidFill>
                  <a:schemeClr val="bg1"/>
                </a:solidFill>
                <a:latin typeface="Univers Condensed" panose="020B0506020202050204" pitchFamily="34" charset="0"/>
              </a:rPr>
              <a:t>Watts is cut into three different Congressional and state Senate districts.  Residents who live on the same street may live in different districts.  There was a lot of </a:t>
            </a:r>
            <a:r>
              <a:rPr lang="en-US" sz="1900" i="1">
                <a:solidFill>
                  <a:schemeClr val="bg1"/>
                </a:solidFill>
                <a:highlight>
                  <a:srgbClr val="F8FAFC"/>
                </a:highlight>
                <a:latin typeface="Univers Condensed" panose="020B0506020202050204" pitchFamily="34" charset="0"/>
              </a:rPr>
              <a:t>unnecessary frustration for constituents during a difficult time</a:t>
            </a:r>
            <a:r>
              <a:rPr lang="en-US" sz="1900" i="1">
                <a:solidFill>
                  <a:schemeClr val="bg1"/>
                </a:solidFill>
                <a:latin typeface="Univers Condensed" panose="020B0506020202050204" pitchFamily="34" charset="0"/>
              </a:rPr>
              <a:t>.  </a:t>
            </a:r>
          </a:p>
          <a:p>
            <a:pPr algn="r">
              <a:lnSpc>
                <a:spcPct val="120000"/>
              </a:lnSpc>
              <a:spcAft>
                <a:spcPts val="1200"/>
              </a:spcAft>
            </a:pPr>
            <a:endParaRPr lang="en-US" sz="1900" i="1">
              <a:solidFill>
                <a:schemeClr val="bg1"/>
              </a:solidFill>
              <a:latin typeface="Univers Condensed" panose="020B0506020202050204" pitchFamily="34" charset="0"/>
            </a:endParaRPr>
          </a:p>
          <a:p>
            <a:pPr algn="r">
              <a:lnSpc>
                <a:spcPct val="120000"/>
              </a:lnSpc>
              <a:spcAft>
                <a:spcPts val="1200"/>
              </a:spcAft>
            </a:pPr>
            <a:r>
              <a:rPr lang="en-US" sz="1900" b="1" i="1">
                <a:solidFill>
                  <a:schemeClr val="bg1"/>
                </a:solidFill>
                <a:highlight>
                  <a:srgbClr val="F8FAFC"/>
                </a:highlight>
                <a:latin typeface="Univers Condensed" panose="020B0506020202050204" pitchFamily="34" charset="0"/>
              </a:rPr>
              <a:t>This would have never happened if all of Watts belonged to one district</a:t>
            </a:r>
            <a:r>
              <a:rPr lang="en-US" sz="1900" i="1">
                <a:solidFill>
                  <a:schemeClr val="bg1"/>
                </a:solidFill>
                <a:highlight>
                  <a:srgbClr val="F8FAFC"/>
                </a:highlight>
                <a:latin typeface="Univers Condensed" panose="020B0506020202050204" pitchFamily="34" charset="0"/>
              </a:rPr>
              <a:t>.</a:t>
            </a:r>
            <a:r>
              <a:rPr lang="en-US" sz="1900" i="1">
                <a:solidFill>
                  <a:schemeClr val="bg1"/>
                </a:solidFill>
                <a:latin typeface="Univers Condensed" panose="020B0506020202050204" pitchFamily="34" charset="0"/>
              </a:rPr>
              <a:t>”  </a:t>
            </a:r>
          </a:p>
          <a:p>
            <a:pPr algn="r">
              <a:lnSpc>
                <a:spcPct val="120000"/>
              </a:lnSpc>
              <a:spcAft>
                <a:spcPts val="1200"/>
              </a:spcAft>
            </a:pPr>
            <a:endParaRPr lang="en-US" sz="1900" i="1">
              <a:solidFill>
                <a:schemeClr val="bg1"/>
              </a:solidFill>
              <a:latin typeface="Univers Condensed" panose="020B0506020202050204" pitchFamily="34" charset="0"/>
            </a:endParaRPr>
          </a:p>
          <a:p>
            <a:pPr algn="r">
              <a:lnSpc>
                <a:spcPct val="120000"/>
              </a:lnSpc>
              <a:spcAft>
                <a:spcPts val="1200"/>
              </a:spcAft>
            </a:pPr>
            <a:r>
              <a:rPr lang="en-US" sz="1900">
                <a:solidFill>
                  <a:schemeClr val="bg1"/>
                </a:solidFill>
                <a:latin typeface="Univers Condensed" panose="020B0506020202050204" pitchFamily="34" charset="0"/>
              </a:rPr>
              <a:t>- Romulo Rivera, former Congressional staffer </a:t>
            </a:r>
            <a:endParaRPr lang="en-US" sz="1900" b="1">
              <a:solidFill>
                <a:schemeClr val="bg1"/>
              </a:solidFill>
              <a:latin typeface="Univers Condensed" panose="020B0506020202050204" pitchFamily="34" charset="0"/>
            </a:endParaRPr>
          </a:p>
          <a:p>
            <a:pPr eaLnBrk="1" hangingPunct="1">
              <a:lnSpc>
                <a:spcPct val="90000"/>
              </a:lnSpc>
              <a:spcAft>
                <a:spcPts val="1200"/>
              </a:spcAft>
              <a:buClr>
                <a:srgbClr val="0BD0D9"/>
              </a:buClr>
              <a:buSzPct val="95000"/>
              <a:buFont typeface="Arial" charset="0"/>
              <a:buNone/>
              <a:defRPr/>
            </a:pPr>
            <a:endParaRPr lang="en-US" sz="1100" b="1">
              <a:solidFill>
                <a:srgbClr val="00B050"/>
              </a:solidFill>
              <a:latin typeface="+mn-lt"/>
            </a:endParaRPr>
          </a:p>
        </p:txBody>
      </p:sp>
      <p:sp>
        <p:nvSpPr>
          <p:cNvPr id="13" name="Rectangle 12"/>
          <p:cNvSpPr/>
          <p:nvPr/>
        </p:nvSpPr>
        <p:spPr>
          <a:xfrm>
            <a:off x="3841316" y="3329641"/>
            <a:ext cx="2606324" cy="1692405"/>
          </a:xfrm>
          <a:prstGeom prst="rect">
            <a:avLst/>
          </a:prstGeom>
        </p:spPr>
        <p:txBody>
          <a:bodyPr vert="horz" lIns="91440" tIns="45720" rIns="91440" bIns="45720" rtlCol="0" anchor="ctr">
            <a:noAutofit/>
          </a:bodyPr>
          <a:lstStyle/>
          <a:p>
            <a:pPr>
              <a:lnSpc>
                <a:spcPct val="90000"/>
              </a:lnSpc>
              <a:spcBef>
                <a:spcPct val="0"/>
              </a:spcBef>
              <a:spcAft>
                <a:spcPts val="600"/>
              </a:spcAft>
              <a:defRPr/>
            </a:pPr>
            <a:r>
              <a:rPr lang="en-US" sz="2800" b="1">
                <a:solidFill>
                  <a:schemeClr val="bg1"/>
                </a:solidFill>
                <a:latin typeface="Univers" panose="020B0503020202020204" pitchFamily="34" charset="0"/>
                <a:ea typeface="+mj-ea"/>
                <a:cs typeface="Arial"/>
              </a:rPr>
              <a:t>Community</a:t>
            </a:r>
            <a:endParaRPr lang="en-US">
              <a:latin typeface="Univers" panose="020B0503020202020204" pitchFamily="34" charset="0"/>
            </a:endParaRPr>
          </a:p>
          <a:p>
            <a:pPr>
              <a:lnSpc>
                <a:spcPct val="90000"/>
              </a:lnSpc>
              <a:spcBef>
                <a:spcPct val="0"/>
              </a:spcBef>
              <a:spcAft>
                <a:spcPts val="600"/>
              </a:spcAft>
              <a:defRPr/>
            </a:pPr>
            <a:r>
              <a:rPr lang="en-US" sz="2800" b="1">
                <a:solidFill>
                  <a:schemeClr val="bg1"/>
                </a:solidFill>
                <a:latin typeface="Univers" panose="020B0503020202020204" pitchFamily="34" charset="0"/>
                <a:ea typeface="+mj-ea"/>
                <a:cs typeface="Arial"/>
              </a:rPr>
              <a:t>voices</a:t>
            </a:r>
            <a:r>
              <a:rPr lang="en-US" sz="2800" b="1" kern="1200">
                <a:solidFill>
                  <a:schemeClr val="bg1"/>
                </a:solidFill>
                <a:latin typeface="Univers" panose="020B0503020202020204" pitchFamily="34" charset="0"/>
                <a:ea typeface="+mj-ea"/>
                <a:cs typeface="Arial"/>
              </a:rPr>
              <a:t> and needs were abandoned.</a:t>
            </a:r>
            <a:endParaRPr lang="en-US">
              <a:solidFill>
                <a:schemeClr val="bg1"/>
              </a:solidFill>
              <a:latin typeface="Univers" panose="020B0503020202020204" pitchFamily="34" charset="0"/>
              <a:ea typeface="+mj-ea"/>
            </a:endParaRPr>
          </a:p>
        </p:txBody>
      </p:sp>
      <p:pic>
        <p:nvPicPr>
          <p:cNvPr id="10" name="Picture 9" descr="Diagram&#10;&#10;Description automatically generated">
            <a:extLst>
              <a:ext uri="{FF2B5EF4-FFF2-40B4-BE49-F238E27FC236}">
                <a16:creationId xmlns:a16="http://schemas.microsoft.com/office/drawing/2014/main" id="{57052317-F336-433B-B3A9-32ED2AEED3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58" y="4055720"/>
            <a:ext cx="3900203" cy="2724692"/>
          </a:xfrm>
          <a:prstGeom prst="rect">
            <a:avLst/>
          </a:prstGeom>
        </p:spPr>
      </p:pic>
      <p:pic>
        <p:nvPicPr>
          <p:cNvPr id="11" name="Picture 7">
            <a:extLst>
              <a:ext uri="{FF2B5EF4-FFF2-40B4-BE49-F238E27FC236}">
                <a16:creationId xmlns:a16="http://schemas.microsoft.com/office/drawing/2014/main" id="{3694268E-4940-42A5-8308-1769157D4334}"/>
              </a:ext>
            </a:extLst>
          </p:cNvPr>
          <p:cNvPicPr>
            <a:picLocks noChangeAspect="1"/>
          </p:cNvPicPr>
          <p:nvPr/>
        </p:nvPicPr>
        <p:blipFill rotWithShape="1">
          <a:blip r:embed="rId5"/>
          <a:srcRect l="-1356" r="-339" b="40000"/>
          <a:stretch/>
        </p:blipFill>
        <p:spPr>
          <a:xfrm>
            <a:off x="3372543" y="6515857"/>
            <a:ext cx="1769481" cy="264555"/>
          </a:xfrm>
          <a:prstGeom prst="rect">
            <a:avLst/>
          </a:prstGeom>
        </p:spPr>
      </p:pic>
      <p:sp>
        <p:nvSpPr>
          <p:cNvPr id="12" name="TextBox 11">
            <a:extLst>
              <a:ext uri="{FF2B5EF4-FFF2-40B4-BE49-F238E27FC236}">
                <a16:creationId xmlns:a16="http://schemas.microsoft.com/office/drawing/2014/main" id="{1973C065-6429-4001-86BC-D21A0437C4D7}"/>
              </a:ext>
            </a:extLst>
          </p:cNvPr>
          <p:cNvSpPr txBox="1"/>
          <p:nvPr/>
        </p:nvSpPr>
        <p:spPr>
          <a:xfrm>
            <a:off x="3959987" y="6297031"/>
            <a:ext cx="1236680" cy="286232"/>
          </a:xfrm>
          <a:prstGeom prst="rect">
            <a:avLst/>
          </a:prstGeom>
          <a:noFill/>
        </p:spPr>
        <p:txBody>
          <a:bodyPr wrap="square" rtlCol="0">
            <a:spAutoFit/>
          </a:bodyPr>
          <a:lstStyle/>
          <a:p>
            <a:pPr algn="r">
              <a:lnSpc>
                <a:spcPct val="90000"/>
              </a:lnSpc>
            </a:pPr>
            <a:r>
              <a:rPr lang="en-US" sz="1400">
                <a:solidFill>
                  <a:srgbClr val="F7D778"/>
                </a:solidFill>
                <a:latin typeface="Univers Condensed" panose="020B0503020202020204" pitchFamily="34" charset="0"/>
              </a:rPr>
              <a:t>Created by </a:t>
            </a:r>
          </a:p>
        </p:txBody>
      </p:sp>
    </p:spTree>
    <p:extLst>
      <p:ext uri="{BB962C8B-B14F-4D97-AF65-F5344CB8AC3E}">
        <p14:creationId xmlns:p14="http://schemas.microsoft.com/office/powerpoint/2010/main" val="304573310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2389612" y="4935810"/>
            <a:ext cx="9448800" cy="2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a:ln>
                <a:noFill/>
              </a:ln>
              <a:solidFill>
                <a:srgbClr val="FFFFFF"/>
              </a:solidFill>
              <a:effectLst/>
              <a:latin typeface="Calibri" panose="020F05020202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192" y="-23136"/>
            <a:ext cx="2803994" cy="987531"/>
          </a:xfrm>
          <a:prstGeom prst="rect">
            <a:avLst/>
          </a:prstGeom>
        </p:spPr>
      </p:pic>
      <p:grpSp>
        <p:nvGrpSpPr>
          <p:cNvPr id="4" name="Group 3">
            <a:extLst>
              <a:ext uri="{FF2B5EF4-FFF2-40B4-BE49-F238E27FC236}">
                <a16:creationId xmlns:a16="http://schemas.microsoft.com/office/drawing/2014/main" id="{E259D9D6-74F4-4D1C-B63A-693A568912CE}"/>
              </a:ext>
            </a:extLst>
          </p:cNvPr>
          <p:cNvGrpSpPr/>
          <p:nvPr/>
        </p:nvGrpSpPr>
        <p:grpSpPr>
          <a:xfrm>
            <a:off x="3949167" y="2103994"/>
            <a:ext cx="8014020" cy="4563334"/>
            <a:chOff x="3590564" y="1990588"/>
            <a:chExt cx="8372622" cy="4728607"/>
          </a:xfrm>
        </p:grpSpPr>
        <p:pic>
          <p:nvPicPr>
            <p:cNvPr id="3" name="Picture 2">
              <a:extLst>
                <a:ext uri="{FF2B5EF4-FFF2-40B4-BE49-F238E27FC236}">
                  <a16:creationId xmlns:a16="http://schemas.microsoft.com/office/drawing/2014/main" id="{9FE0C235-118E-436F-BD17-91F136CA8988}"/>
                </a:ext>
              </a:extLst>
            </p:cNvPr>
            <p:cNvPicPr>
              <a:picLocks noChangeAspect="1"/>
            </p:cNvPicPr>
            <p:nvPr/>
          </p:nvPicPr>
          <p:blipFill rotWithShape="1">
            <a:blip r:embed="rId4"/>
            <a:srcRect l="12274" t="13089" r="12363" b="11205"/>
            <a:stretch/>
          </p:blipFill>
          <p:spPr>
            <a:xfrm>
              <a:off x="3590564" y="1990588"/>
              <a:ext cx="8372622" cy="4728607"/>
            </a:xfrm>
            <a:prstGeom prst="rect">
              <a:avLst/>
            </a:prstGeom>
          </p:spPr>
        </p:pic>
        <p:sp>
          <p:nvSpPr>
            <p:cNvPr id="2" name="Rectangle 1">
              <a:extLst>
                <a:ext uri="{FF2B5EF4-FFF2-40B4-BE49-F238E27FC236}">
                  <a16:creationId xmlns:a16="http://schemas.microsoft.com/office/drawing/2014/main" id="{C998E509-3E22-4149-B51D-93C80F92AD4D}"/>
                </a:ext>
              </a:extLst>
            </p:cNvPr>
            <p:cNvSpPr/>
            <p:nvPr/>
          </p:nvSpPr>
          <p:spPr>
            <a:xfrm>
              <a:off x="3648620" y="2026897"/>
              <a:ext cx="1669143" cy="3854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3">
            <a:extLst>
              <a:ext uri="{FF2B5EF4-FFF2-40B4-BE49-F238E27FC236}">
                <a16:creationId xmlns:a16="http://schemas.microsoft.com/office/drawing/2014/main" id="{44BC44E6-C0FA-4730-AE5B-46AB801F9BBF}"/>
              </a:ext>
            </a:extLst>
          </p:cNvPr>
          <p:cNvSpPr txBox="1">
            <a:spLocks/>
          </p:cNvSpPr>
          <p:nvPr/>
        </p:nvSpPr>
        <p:spPr>
          <a:xfrm>
            <a:off x="4268199" y="492799"/>
            <a:ext cx="7467385" cy="1238718"/>
          </a:xfrm>
          <a:prstGeom prst="rect">
            <a:avLst/>
          </a:prstGeom>
        </p:spPr>
        <p:txBody>
          <a:bodyPr lIns="0" tIns="45720" rIns="18288" bIns="45720" anchor="t">
            <a:normAutofit fontScale="85000" lnSpcReduction="10000"/>
          </a:bodyPr>
          <a:lstStyle/>
          <a:p>
            <a:pPr algn="ctr">
              <a:spcBef>
                <a:spcPct val="20000"/>
              </a:spcBef>
              <a:buClr>
                <a:srgbClr val="0BD0D9"/>
              </a:buClr>
              <a:buSzPct val="95000"/>
              <a:defRPr/>
            </a:pPr>
            <a:r>
              <a:rPr lang="en-US" sz="2600" b="1" dirty="0">
                <a:solidFill>
                  <a:srgbClr val="00B050"/>
                </a:solidFill>
                <a:latin typeface="Arial"/>
                <a:cs typeface="Arial"/>
              </a:rPr>
              <a:t>After 2011, the community united to testify about Watts before the CA Citizens Redistricting Commission. </a:t>
            </a:r>
          </a:p>
          <a:p>
            <a:pPr algn="ctr">
              <a:spcBef>
                <a:spcPct val="20000"/>
              </a:spcBef>
              <a:buClr>
                <a:srgbClr val="0BD0D9"/>
              </a:buClr>
              <a:buSzPct val="95000"/>
              <a:defRPr/>
            </a:pPr>
            <a:r>
              <a:rPr lang="en-US" sz="2600" b="1" dirty="0">
                <a:solidFill>
                  <a:srgbClr val="00B050"/>
                </a:solidFill>
                <a:latin typeface="Arial"/>
                <a:cs typeface="Arial"/>
              </a:rPr>
              <a:t>Watts was made whole.</a:t>
            </a:r>
          </a:p>
          <a:p>
            <a:pPr algn="ctr" eaLnBrk="1" hangingPunct="1">
              <a:spcBef>
                <a:spcPct val="20000"/>
              </a:spcBef>
              <a:buClr>
                <a:srgbClr val="0BD0D9"/>
              </a:buClr>
              <a:buSzPct val="95000"/>
              <a:buFont typeface="Arial" charset="0"/>
              <a:buNone/>
              <a:defRPr/>
            </a:pPr>
            <a:endParaRPr lang="en-US" sz="2600" b="1" dirty="0">
              <a:solidFill>
                <a:srgbClr val="00B050"/>
              </a:solidFill>
              <a:latin typeface="Arial"/>
              <a:cs typeface="Arial"/>
            </a:endParaRPr>
          </a:p>
        </p:txBody>
      </p:sp>
      <p:pic>
        <p:nvPicPr>
          <p:cNvPr id="10" name="Picture 9" descr="Abstract aqua blue blurred bokeh background">
            <a:extLst>
              <a:ext uri="{FF2B5EF4-FFF2-40B4-BE49-F238E27FC236}">
                <a16:creationId xmlns:a16="http://schemas.microsoft.com/office/drawing/2014/main" id="{D39388AF-0EFD-45D6-95F2-1F1AC42F90A3}"/>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3465790" cy="6858000"/>
          </a:xfrm>
          <a:prstGeom prst="rect">
            <a:avLst/>
          </a:prstGeom>
        </p:spPr>
      </p:pic>
      <p:pic>
        <p:nvPicPr>
          <p:cNvPr id="11" name="Picture 10" descr="Diagram&#10;&#10;Description automatically generated">
            <a:extLst>
              <a:ext uri="{FF2B5EF4-FFF2-40B4-BE49-F238E27FC236}">
                <a16:creationId xmlns:a16="http://schemas.microsoft.com/office/drawing/2014/main" id="{11CE0D66-102B-4A0A-846E-13DB515DB9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7018" y="470629"/>
            <a:ext cx="2951754" cy="2062103"/>
          </a:xfrm>
          <a:prstGeom prst="rect">
            <a:avLst/>
          </a:prstGeom>
        </p:spPr>
      </p:pic>
      <p:sp>
        <p:nvSpPr>
          <p:cNvPr id="5" name="Text Box 6">
            <a:extLst>
              <a:ext uri="{FF2B5EF4-FFF2-40B4-BE49-F238E27FC236}">
                <a16:creationId xmlns:a16="http://schemas.microsoft.com/office/drawing/2014/main" id="{ABB0296D-69B9-493C-8D1F-325670878D81}"/>
              </a:ext>
            </a:extLst>
          </p:cNvPr>
          <p:cNvSpPr txBox="1">
            <a:spLocks noChangeArrowheads="1"/>
          </p:cNvSpPr>
          <p:nvPr/>
        </p:nvSpPr>
        <p:spPr bwMode="auto">
          <a:xfrm>
            <a:off x="353588" y="3571981"/>
            <a:ext cx="292006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2800" b="1">
                <a:latin typeface="Univers" panose="020B0503020202020204" pitchFamily="34" charset="0"/>
                <a:ea typeface="MS PGothic"/>
                <a:cs typeface="Arial"/>
              </a:rPr>
              <a:t>Organizing our communities can ensure our voices are heard</a:t>
            </a:r>
            <a:endParaRPr lang="en-US" b="1">
              <a:latin typeface="Univers" panose="020B0503020202020204" pitchFamily="34" charset="0"/>
              <a:cs typeface="Arial"/>
            </a:endParaRPr>
          </a:p>
        </p:txBody>
      </p:sp>
      <p:pic>
        <p:nvPicPr>
          <p:cNvPr id="13" name="Picture 7">
            <a:extLst>
              <a:ext uri="{FF2B5EF4-FFF2-40B4-BE49-F238E27FC236}">
                <a16:creationId xmlns:a16="http://schemas.microsoft.com/office/drawing/2014/main" id="{40A44936-0AC3-4FBB-B2A8-94CE81E69F7D}"/>
              </a:ext>
            </a:extLst>
          </p:cNvPr>
          <p:cNvPicPr>
            <a:picLocks noChangeAspect="1"/>
          </p:cNvPicPr>
          <p:nvPr/>
        </p:nvPicPr>
        <p:blipFill rotWithShape="1">
          <a:blip r:embed="rId8"/>
          <a:srcRect l="-1356" r="-339" b="40000"/>
          <a:stretch/>
        </p:blipFill>
        <p:spPr>
          <a:xfrm>
            <a:off x="1463862" y="6497697"/>
            <a:ext cx="1769481" cy="264555"/>
          </a:xfrm>
          <a:prstGeom prst="rect">
            <a:avLst/>
          </a:prstGeom>
        </p:spPr>
      </p:pic>
      <p:sp>
        <p:nvSpPr>
          <p:cNvPr id="14" name="TextBox 13">
            <a:extLst>
              <a:ext uri="{FF2B5EF4-FFF2-40B4-BE49-F238E27FC236}">
                <a16:creationId xmlns:a16="http://schemas.microsoft.com/office/drawing/2014/main" id="{706FCF05-64EC-49DC-BF82-29A1EB41D6AA}"/>
              </a:ext>
            </a:extLst>
          </p:cNvPr>
          <p:cNvSpPr txBox="1"/>
          <p:nvPr/>
        </p:nvSpPr>
        <p:spPr>
          <a:xfrm>
            <a:off x="2051306"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4187659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7084498" y="2101434"/>
            <a:ext cx="3751888" cy="4584880"/>
          </a:xfrm>
          <a:prstGeom prst="rect">
            <a:avLst/>
          </a:prstGeom>
        </p:spPr>
        <p:txBody>
          <a:bodyPr lIns="0" rIns="18288"/>
          <a:lstStyle/>
          <a:p>
            <a:pPr marL="342900" indent="-342900" eaLnBrk="1" hangingPunct="1">
              <a:spcBef>
                <a:spcPct val="20000"/>
              </a:spcBef>
              <a:buClr>
                <a:srgbClr val="0BD0D9"/>
              </a:buClr>
              <a:buSzPct val="95000"/>
              <a:buFont typeface="Arial" panose="020B0604020202020204" pitchFamily="34" charset="0"/>
              <a:buChar char="•"/>
              <a:defRPr/>
            </a:pPr>
            <a:endParaRPr lang="en-US" sz="2400" b="1">
              <a:solidFill>
                <a:schemeClr val="accent2">
                  <a:lumMod val="75000"/>
                </a:schemeClr>
              </a:solidFill>
              <a:latin typeface="Arial Narrow" pitchFamily="34" charset="0"/>
            </a:endParaRPr>
          </a:p>
        </p:txBody>
      </p:sp>
      <p:pic>
        <p:nvPicPr>
          <p:cNvPr id="14" name="Picture 13" descr="Abstract aqua blue blurred bokeh background">
            <a:extLst>
              <a:ext uri="{FF2B5EF4-FFF2-40B4-BE49-F238E27FC236}">
                <a16:creationId xmlns:a16="http://schemas.microsoft.com/office/drawing/2014/main" id="{28BB1939-B428-48C3-8F08-5D69F78659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5" name="Picture 14" descr="Diagram&#10;&#10;Description automatically generated">
            <a:extLst>
              <a:ext uri="{FF2B5EF4-FFF2-40B4-BE49-F238E27FC236}">
                <a16:creationId xmlns:a16="http://schemas.microsoft.com/office/drawing/2014/main" id="{2AB8FBE3-95C9-483D-848F-A4903701F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16" name="TextBox 15">
            <a:extLst>
              <a:ext uri="{FF2B5EF4-FFF2-40B4-BE49-F238E27FC236}">
                <a16:creationId xmlns:a16="http://schemas.microsoft.com/office/drawing/2014/main" id="{A6DA4612-6F70-424C-AC11-BC04B7C0E55F}"/>
              </a:ext>
            </a:extLst>
          </p:cNvPr>
          <p:cNvSpPr txBox="1"/>
          <p:nvPr/>
        </p:nvSpPr>
        <p:spPr>
          <a:xfrm>
            <a:off x="5502083" y="185821"/>
            <a:ext cx="5528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Light" panose="020B0306020202040204" pitchFamily="34" charset="0"/>
              </a:rPr>
              <a:t>How do we organize to put our community on the map?</a:t>
            </a:r>
            <a:endParaRPr lang="en-US" sz="4000" b="1">
              <a:solidFill>
                <a:schemeClr val="bg1"/>
              </a:solidFill>
              <a:latin typeface="Univers Condensed Light" panose="020B0306020202040204" pitchFamily="34" charset="0"/>
            </a:endParaRPr>
          </a:p>
        </p:txBody>
      </p:sp>
      <p:sp>
        <p:nvSpPr>
          <p:cNvPr id="13" name="TextBox 12">
            <a:extLst>
              <a:ext uri="{FF2B5EF4-FFF2-40B4-BE49-F238E27FC236}">
                <a16:creationId xmlns:a16="http://schemas.microsoft.com/office/drawing/2014/main" id="{32742954-B595-40A1-81DD-0560C474C4B6}"/>
              </a:ext>
            </a:extLst>
          </p:cNvPr>
          <p:cNvSpPr txBox="1"/>
          <p:nvPr/>
        </p:nvSpPr>
        <p:spPr>
          <a:xfrm>
            <a:off x="1942376" y="454120"/>
            <a:ext cx="3597807" cy="707886"/>
          </a:xfrm>
          <a:prstGeom prst="rect">
            <a:avLst/>
          </a:prstGeom>
          <a:noFill/>
        </p:spPr>
        <p:txBody>
          <a:bodyPr wrap="square">
            <a:spAutoFit/>
          </a:bodyPr>
          <a:lstStyle/>
          <a:p>
            <a:pPr marL="457200" indent="-457200">
              <a:spcAft>
                <a:spcPts val="1200"/>
              </a:spcAft>
              <a:buClr>
                <a:srgbClr val="9989EF"/>
              </a:buClr>
            </a:pPr>
            <a:r>
              <a:rPr lang="en-US" sz="4000" b="1">
                <a:latin typeface="Univers" panose="020B0503020202020204" pitchFamily="34" charset="0"/>
              </a:rPr>
              <a:t>Introduction:</a:t>
            </a:r>
            <a:endParaRPr lang="en-US" sz="4000" b="1">
              <a:solidFill>
                <a:schemeClr val="bg1"/>
              </a:solidFill>
              <a:latin typeface="Univers" panose="020B0503020202020204" pitchFamily="34" charset="0"/>
            </a:endParaRPr>
          </a:p>
        </p:txBody>
      </p:sp>
      <p:sp>
        <p:nvSpPr>
          <p:cNvPr id="18" name="Rectangle 3">
            <a:extLst>
              <a:ext uri="{FF2B5EF4-FFF2-40B4-BE49-F238E27FC236}">
                <a16:creationId xmlns:a16="http://schemas.microsoft.com/office/drawing/2014/main" id="{A732AFCA-7377-4BEB-A3D7-856DC6A10459}"/>
              </a:ext>
            </a:extLst>
          </p:cNvPr>
          <p:cNvSpPr txBox="1">
            <a:spLocks/>
          </p:cNvSpPr>
          <p:nvPr/>
        </p:nvSpPr>
        <p:spPr>
          <a:xfrm>
            <a:off x="5502083" y="2838450"/>
            <a:ext cx="6059280" cy="2209800"/>
          </a:xfrm>
          <a:prstGeom prst="rect">
            <a:avLst/>
          </a:prstGeom>
        </p:spPr>
        <p:txBody>
          <a:bodyPr lIns="0" tIns="45720" rIns="18288" bIns="45720" anchor="t"/>
          <a:lstStyle/>
          <a:p>
            <a:pPr marL="457200" indent="-457200">
              <a:spcAft>
                <a:spcPts val="1200"/>
              </a:spcAft>
              <a:buClr>
                <a:srgbClr val="80F2F8"/>
              </a:buClr>
              <a:buSzPct val="95000"/>
              <a:buFont typeface="Wingdings 3" panose="05040102010807070707" pitchFamily="18" charset="2"/>
              <a:buChar char=""/>
              <a:defRPr/>
            </a:pPr>
            <a:r>
              <a:rPr lang="en-US" sz="2800" dirty="0">
                <a:latin typeface="Univers" panose="020B0503020202020204" pitchFamily="34" charset="0"/>
                <a:cs typeface="Arial"/>
              </a:rPr>
              <a:t>What level of redistricting do we want to be involved in – congress? state? county? city? School board?</a:t>
            </a:r>
          </a:p>
          <a:p>
            <a:pPr marL="457200" indent="-457200">
              <a:spcAft>
                <a:spcPts val="1200"/>
              </a:spcAft>
              <a:buClr>
                <a:srgbClr val="80F2F8"/>
              </a:buClr>
              <a:buSzPct val="95000"/>
              <a:buFont typeface="Wingdings 3" panose="05040102010807070707" pitchFamily="18" charset="2"/>
              <a:buChar char=""/>
              <a:defRPr/>
            </a:pPr>
            <a:r>
              <a:rPr lang="en-US" sz="2800" dirty="0">
                <a:latin typeface="Univers" panose="020B0503020202020204" pitchFamily="34" charset="0"/>
                <a:cs typeface="Arial"/>
              </a:rPr>
              <a:t>What are the rules and timelines?</a:t>
            </a:r>
          </a:p>
        </p:txBody>
      </p:sp>
      <p:pic>
        <p:nvPicPr>
          <p:cNvPr id="19" name="Picture 18">
            <a:extLst>
              <a:ext uri="{FF2B5EF4-FFF2-40B4-BE49-F238E27FC236}">
                <a16:creationId xmlns:a16="http://schemas.microsoft.com/office/drawing/2014/main" id="{49B56770-05FD-495F-956C-C01B1F647BE2}"/>
              </a:ext>
            </a:extLst>
          </p:cNvPr>
          <p:cNvPicPr>
            <a:picLocks noChangeAspect="1"/>
          </p:cNvPicPr>
          <p:nvPr/>
        </p:nvPicPr>
        <p:blipFill>
          <a:blip r:embed="rId6" cstate="print">
            <a:duotone>
              <a:prstClr val="black"/>
              <a:srgbClr val="98F4F9">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183" r="15183"/>
          <a:stretch/>
        </p:blipFill>
        <p:spPr>
          <a:xfrm rot="20938098">
            <a:off x="1295532" y="2303180"/>
            <a:ext cx="3655507" cy="349972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7">
            <a:extLst>
              <a:ext uri="{FF2B5EF4-FFF2-40B4-BE49-F238E27FC236}">
                <a16:creationId xmlns:a16="http://schemas.microsoft.com/office/drawing/2014/main" id="{0A743C85-09D7-4D01-815D-1B5A3359B4DA}"/>
              </a:ext>
            </a:extLst>
          </p:cNvPr>
          <p:cNvPicPr>
            <a:picLocks noChangeAspect="1"/>
          </p:cNvPicPr>
          <p:nvPr/>
        </p:nvPicPr>
        <p:blipFill rotWithShape="1">
          <a:blip r:embed="rId8"/>
          <a:srcRect l="-1356" r="-339" b="40000"/>
          <a:stretch/>
        </p:blipFill>
        <p:spPr>
          <a:xfrm>
            <a:off x="10145345" y="6486178"/>
            <a:ext cx="1769481" cy="264555"/>
          </a:xfrm>
          <a:prstGeom prst="rect">
            <a:avLst/>
          </a:prstGeom>
        </p:spPr>
      </p:pic>
      <p:sp>
        <p:nvSpPr>
          <p:cNvPr id="11" name="TextBox 10">
            <a:extLst>
              <a:ext uri="{FF2B5EF4-FFF2-40B4-BE49-F238E27FC236}">
                <a16:creationId xmlns:a16="http://schemas.microsoft.com/office/drawing/2014/main" id="{3840DC62-8518-49C4-98E0-71EBBC6815D8}"/>
              </a:ext>
            </a:extLst>
          </p:cNvPr>
          <p:cNvSpPr txBox="1"/>
          <p:nvPr/>
        </p:nvSpPr>
        <p:spPr>
          <a:xfrm>
            <a:off x="10732789" y="6267352"/>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357979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5845898" y="2029790"/>
            <a:ext cx="5996300" cy="4599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lvl="0"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a:ln>
                  <a:noFill/>
                </a:ln>
                <a:solidFill>
                  <a:srgbClr val="5577B2"/>
                </a:solidFill>
                <a:effectLst/>
                <a:latin typeface="Univers Condensed Light" panose="020B0306020202040204" pitchFamily="34" charset="0"/>
              </a:rPr>
              <a:t>Find out how to give input:</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2400" dirty="0">
                <a:latin typeface="Univers Condensed Light" panose="020B0306020202040204" pitchFamily="34" charset="0"/>
              </a:rPr>
              <a:t>When are public hearings?</a:t>
            </a:r>
          </a:p>
          <a:p>
            <a:pPr lvl="1" indent="-457200">
              <a:spcBef>
                <a:spcPct val="0"/>
              </a:spcBef>
              <a:spcAft>
                <a:spcPct val="0"/>
              </a:spcAft>
              <a:buClr>
                <a:srgbClr val="90A5CC"/>
              </a:buClr>
              <a:buFont typeface="Wingdings 3" panose="05040102010807070707" pitchFamily="18" charset="2"/>
              <a:buChar char=""/>
            </a:pPr>
            <a:r>
              <a:rPr lang="en-US" altLang="en-US" sz="2400" dirty="0">
                <a:latin typeface="Univers Condensed Light" panose="020B0306020202040204" pitchFamily="34" charset="0"/>
              </a:rPr>
              <a:t>Who makes the mapping decisions?</a:t>
            </a: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2400" dirty="0">
                <a:latin typeface="Univers Condensed Light" panose="020B0306020202040204" pitchFamily="34" charset="0"/>
              </a:rPr>
              <a:t>How do we</a:t>
            </a:r>
            <a:r>
              <a:rPr kumimoji="0" lang="en-US" altLang="en-US" sz="2400" i="0" u="none" strike="noStrike" cap="none" normalizeH="0" baseline="0" dirty="0">
                <a:ln>
                  <a:noFill/>
                </a:ln>
                <a:effectLst/>
                <a:latin typeface="Univers Condensed Light" panose="020B0306020202040204" pitchFamily="34" charset="0"/>
              </a:rPr>
              <a:t> submit information? </a:t>
            </a:r>
            <a:r>
              <a:rPr lang="en-US" altLang="en-US" sz="2400" dirty="0">
                <a:latin typeface="Univers Condensed Light" panose="020B0306020202040204" pitchFamily="34" charset="0"/>
              </a:rPr>
              <a:t>B</a:t>
            </a:r>
            <a:r>
              <a:rPr kumimoji="0" lang="en-US" altLang="en-US" sz="2400" i="0" u="none" strike="noStrike" cap="none" normalizeH="0" baseline="0" dirty="0">
                <a:ln>
                  <a:noFill/>
                </a:ln>
                <a:effectLst/>
                <a:latin typeface="Univers Condensed Light" panose="020B0306020202040204" pitchFamily="34" charset="0"/>
              </a:rPr>
              <a:t>y email, through a web portal, in person</a:t>
            </a:r>
            <a:r>
              <a:rPr lang="en-US" altLang="en-US" sz="2400" dirty="0">
                <a:latin typeface="Univers Condensed Light" panose="020B0306020202040204" pitchFamily="34" charset="0"/>
              </a:rPr>
              <a:t>?</a:t>
            </a:r>
          </a:p>
          <a:p>
            <a:pPr lvl="1" indent="-457200" eaLnBrk="0" fontAlgn="base" hangingPunct="0">
              <a:spcBef>
                <a:spcPct val="0"/>
              </a:spcBef>
              <a:spcAft>
                <a:spcPct val="0"/>
              </a:spcAft>
              <a:buClr>
                <a:srgbClr val="90A5CC"/>
              </a:buClr>
              <a:buFont typeface="Wingdings 3" panose="05040102010807070707" pitchFamily="18" charset="2"/>
              <a:buChar char=""/>
            </a:pPr>
            <a:endParaRPr lang="en-US" altLang="en-US" sz="2400" dirty="0">
              <a:latin typeface="Univers Condensed Light" panose="020B0306020202040204" pitchFamily="34" charset="0"/>
            </a:endParaRPr>
          </a:p>
          <a:p>
            <a:pPr lvl="1" indent="-457200" eaLnBrk="0" fontAlgn="base" hangingPunct="0">
              <a:spcBef>
                <a:spcPct val="0"/>
              </a:spcBef>
              <a:spcAft>
                <a:spcPct val="0"/>
              </a:spcAft>
              <a:buClr>
                <a:srgbClr val="90A5CC"/>
              </a:buClr>
              <a:buFont typeface="Wingdings 3" panose="05040102010807070707" pitchFamily="18" charset="2"/>
              <a:buChar char=""/>
            </a:pPr>
            <a:r>
              <a:rPr lang="en-US" altLang="en-US" sz="2400" dirty="0">
                <a:latin typeface="Univers Condensed Light" panose="020B0306020202040204" pitchFamily="34" charset="0"/>
              </a:rPr>
              <a:t>You can get started by checking out the resources at: </a:t>
            </a:r>
            <a:r>
              <a:rPr lang="en-US" sz="2400" b="1" dirty="0">
                <a:solidFill>
                  <a:srgbClr val="90A5CC"/>
                </a:solidFill>
                <a:latin typeface="Univers" panose="020B0503020202020204" pitchFamily="34" charset="0"/>
              </a:rPr>
              <a:t>redistrictingcommunitycollege.com</a:t>
            </a:r>
            <a:endParaRPr lang="en-US" altLang="en-US" sz="2400" b="1" dirty="0">
              <a:solidFill>
                <a:srgbClr val="90A5CC"/>
              </a:solidFill>
              <a:latin typeface="Univers" panose="020B0503020202020204" pitchFamily="34" charset="0"/>
            </a:endParaRPr>
          </a:p>
          <a:p>
            <a:pPr lvl="1" indent="-457200" eaLnBrk="0" fontAlgn="base" hangingPunct="0">
              <a:spcBef>
                <a:spcPct val="0"/>
              </a:spcBef>
              <a:spcAft>
                <a:spcPct val="0"/>
              </a:spcAft>
              <a:buClr>
                <a:srgbClr val="90A5CC"/>
              </a:buClr>
              <a:buFont typeface="Wingdings 3" panose="05040102010807070707" pitchFamily="18" charset="2"/>
              <a:buChar char=""/>
            </a:pPr>
            <a:endParaRPr lang="en-US" altLang="en-US" sz="3200" i="0" u="none" strike="noStrike" cap="none" normalizeH="0" baseline="0" dirty="0">
              <a:ln>
                <a:noFill/>
              </a:ln>
              <a:effectLst/>
              <a:latin typeface="Univers Condensed Light" panose="020B0306020202040204" pitchFamily="34" charset="0"/>
            </a:endParaRPr>
          </a:p>
          <a:p>
            <a:pPr marL="0" lvl="1" eaLnBrk="0" fontAlgn="base" hangingPunct="0">
              <a:spcBef>
                <a:spcPct val="0"/>
              </a:spcBef>
              <a:spcAft>
                <a:spcPct val="0"/>
              </a:spcAft>
              <a:buClr>
                <a:srgbClr val="90A5CC"/>
              </a:buClr>
            </a:pPr>
            <a:endParaRPr lang="en-US" altLang="en-US" sz="3200" i="0" u="none" strike="noStrike" cap="none" normalizeH="0" baseline="0" dirty="0">
              <a:ln>
                <a:noFill/>
              </a:ln>
              <a:effectLst/>
              <a:latin typeface="Univers Condensed Light" panose="020B0306020202040204" pitchFamily="34" charset="0"/>
            </a:endParaRPr>
          </a:p>
        </p:txBody>
      </p:sp>
      <p:pic>
        <p:nvPicPr>
          <p:cNvPr id="3" name="Picture 3" descr="A group of people sitting in front of a crowd&#10;&#10;Description automatically generated">
            <a:extLst>
              <a:ext uri="{FF2B5EF4-FFF2-40B4-BE49-F238E27FC236}">
                <a16:creationId xmlns:a16="http://schemas.microsoft.com/office/drawing/2014/main" id="{18D1D4E7-116E-495D-A0EE-350B5B2C7D8C}"/>
              </a:ext>
            </a:extLst>
          </p:cNvPr>
          <p:cNvPicPr>
            <a:picLocks noChangeAspect="1"/>
          </p:cNvPicPr>
          <p:nvPr/>
        </p:nvPicPr>
        <p:blipFill rotWithShape="1">
          <a:blip r:embed="rId3">
            <a:duotone>
              <a:schemeClr val="accent5">
                <a:shade val="45000"/>
                <a:satMod val="135000"/>
              </a:schemeClr>
              <a:prstClr val="white"/>
            </a:duotone>
          </a:blip>
          <a:srcRect l="6291" t="6126" r="7691" b="6015"/>
          <a:stretch/>
        </p:blipFill>
        <p:spPr>
          <a:xfrm>
            <a:off x="1445579" y="2083169"/>
            <a:ext cx="3465954" cy="360354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4" name="Picture 13" descr="Abstract aqua blue blurred bokeh background">
            <a:extLst>
              <a:ext uri="{FF2B5EF4-FFF2-40B4-BE49-F238E27FC236}">
                <a16:creationId xmlns:a16="http://schemas.microsoft.com/office/drawing/2014/main" id="{28BB1939-B428-48C3-8F08-5D69F7865985}"/>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5" name="Picture 14" descr="Diagram&#10;&#10;Description automatically generated">
            <a:extLst>
              <a:ext uri="{FF2B5EF4-FFF2-40B4-BE49-F238E27FC236}">
                <a16:creationId xmlns:a16="http://schemas.microsoft.com/office/drawing/2014/main" id="{2AB8FBE3-95C9-483D-848F-A4903701F01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16" name="TextBox 15">
            <a:extLst>
              <a:ext uri="{FF2B5EF4-FFF2-40B4-BE49-F238E27FC236}">
                <a16:creationId xmlns:a16="http://schemas.microsoft.com/office/drawing/2014/main" id="{A6DA4612-6F70-424C-AC11-BC04B7C0E55F}"/>
              </a:ext>
            </a:extLst>
          </p:cNvPr>
          <p:cNvSpPr txBox="1"/>
          <p:nvPr/>
        </p:nvSpPr>
        <p:spPr>
          <a:xfrm>
            <a:off x="5845898" y="228436"/>
            <a:ext cx="5528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Light" panose="020B0306020202040204" pitchFamily="34" charset="0"/>
              </a:rPr>
              <a:t>How do we organize to put our community on the map?</a:t>
            </a:r>
            <a:endParaRPr lang="en-US" sz="4000" b="1">
              <a:solidFill>
                <a:schemeClr val="bg1"/>
              </a:solidFill>
              <a:latin typeface="Univers Condensed Light" panose="020B0306020202040204" pitchFamily="34" charset="0"/>
            </a:endParaRPr>
          </a:p>
        </p:txBody>
      </p:sp>
      <p:sp>
        <p:nvSpPr>
          <p:cNvPr id="13" name="TextBox 12">
            <a:extLst>
              <a:ext uri="{FF2B5EF4-FFF2-40B4-BE49-F238E27FC236}">
                <a16:creationId xmlns:a16="http://schemas.microsoft.com/office/drawing/2014/main" id="{32742954-B595-40A1-81DD-0560C474C4B6}"/>
              </a:ext>
            </a:extLst>
          </p:cNvPr>
          <p:cNvSpPr txBox="1"/>
          <p:nvPr/>
        </p:nvSpPr>
        <p:spPr>
          <a:xfrm>
            <a:off x="1942376" y="454120"/>
            <a:ext cx="3597807" cy="707886"/>
          </a:xfrm>
          <a:prstGeom prst="rect">
            <a:avLst/>
          </a:prstGeom>
          <a:noFill/>
        </p:spPr>
        <p:txBody>
          <a:bodyPr wrap="square">
            <a:spAutoFit/>
          </a:bodyPr>
          <a:lstStyle/>
          <a:p>
            <a:pPr marL="457200" indent="-457200">
              <a:spcAft>
                <a:spcPts val="1200"/>
              </a:spcAft>
              <a:buClr>
                <a:srgbClr val="9989EF"/>
              </a:buClr>
            </a:pPr>
            <a:r>
              <a:rPr lang="en-US" sz="4000" b="1">
                <a:latin typeface="Univers" panose="020B0503020202020204" pitchFamily="34" charset="0"/>
              </a:rPr>
              <a:t>Introduction:</a:t>
            </a:r>
            <a:endParaRPr lang="en-US" sz="4000" b="1">
              <a:solidFill>
                <a:schemeClr val="bg1"/>
              </a:solidFill>
              <a:latin typeface="Univers" panose="020B0503020202020204" pitchFamily="34" charset="0"/>
            </a:endParaRPr>
          </a:p>
        </p:txBody>
      </p:sp>
      <p:pic>
        <p:nvPicPr>
          <p:cNvPr id="8" name="Picture 7">
            <a:extLst>
              <a:ext uri="{FF2B5EF4-FFF2-40B4-BE49-F238E27FC236}">
                <a16:creationId xmlns:a16="http://schemas.microsoft.com/office/drawing/2014/main" id="{DAFECC9C-5504-4CF5-A2DC-AD8381C58CA8}"/>
              </a:ext>
            </a:extLst>
          </p:cNvPr>
          <p:cNvPicPr>
            <a:picLocks noChangeAspect="1"/>
          </p:cNvPicPr>
          <p:nvPr/>
        </p:nvPicPr>
        <p:blipFill rotWithShape="1">
          <a:blip r:embed="rId7"/>
          <a:srcRect l="-1356" r="-339" b="40000"/>
          <a:stretch/>
        </p:blipFill>
        <p:spPr>
          <a:xfrm>
            <a:off x="10132374" y="6497697"/>
            <a:ext cx="1769481" cy="264555"/>
          </a:xfrm>
          <a:prstGeom prst="rect">
            <a:avLst/>
          </a:prstGeom>
        </p:spPr>
      </p:pic>
      <p:sp>
        <p:nvSpPr>
          <p:cNvPr id="9" name="TextBox 8">
            <a:extLst>
              <a:ext uri="{FF2B5EF4-FFF2-40B4-BE49-F238E27FC236}">
                <a16:creationId xmlns:a16="http://schemas.microsoft.com/office/drawing/2014/main" id="{57863068-733E-4946-95F5-894259D3E979}"/>
              </a:ext>
            </a:extLst>
          </p:cNvPr>
          <p:cNvSpPr txBox="1"/>
          <p:nvPr/>
        </p:nvSpPr>
        <p:spPr>
          <a:xfrm>
            <a:off x="10719818"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290729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a:xfrm>
            <a:off x="7084498" y="2101434"/>
            <a:ext cx="3751888" cy="4584880"/>
          </a:xfrm>
          <a:prstGeom prst="rect">
            <a:avLst/>
          </a:prstGeom>
        </p:spPr>
        <p:txBody>
          <a:bodyPr lIns="0" rIns="18288"/>
          <a:lstStyle/>
          <a:p>
            <a:pPr marL="342900" indent="-342900" eaLnBrk="1" hangingPunct="1">
              <a:spcBef>
                <a:spcPct val="20000"/>
              </a:spcBef>
              <a:buClr>
                <a:srgbClr val="0BD0D9"/>
              </a:buClr>
              <a:buSzPct val="95000"/>
              <a:buFont typeface="Arial" panose="020B0604020202020204" pitchFamily="34" charset="0"/>
              <a:buChar char="•"/>
              <a:defRPr/>
            </a:pPr>
            <a:endParaRPr lang="en-US" sz="2400" b="1">
              <a:solidFill>
                <a:schemeClr val="accent2">
                  <a:lumMod val="75000"/>
                </a:schemeClr>
              </a:solidFill>
              <a:latin typeface="Arial Narrow" pitchFamily="34" charset="0"/>
            </a:endParaRPr>
          </a:p>
        </p:txBody>
      </p:sp>
      <p:pic>
        <p:nvPicPr>
          <p:cNvPr id="14" name="Picture 13" descr="Abstract aqua blue blurred bokeh background">
            <a:extLst>
              <a:ext uri="{FF2B5EF4-FFF2-40B4-BE49-F238E27FC236}">
                <a16:creationId xmlns:a16="http://schemas.microsoft.com/office/drawing/2014/main" id="{28BB1939-B428-48C3-8F08-5D69F7865985}"/>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5" name="Picture 14" descr="Diagram&#10;&#10;Description automatically generated">
            <a:extLst>
              <a:ext uri="{FF2B5EF4-FFF2-40B4-BE49-F238E27FC236}">
                <a16:creationId xmlns:a16="http://schemas.microsoft.com/office/drawing/2014/main" id="{2AB8FBE3-95C9-483D-848F-A4903701F0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16" name="TextBox 15">
            <a:extLst>
              <a:ext uri="{FF2B5EF4-FFF2-40B4-BE49-F238E27FC236}">
                <a16:creationId xmlns:a16="http://schemas.microsoft.com/office/drawing/2014/main" id="{A6DA4612-6F70-424C-AC11-BC04B7C0E55F}"/>
              </a:ext>
            </a:extLst>
          </p:cNvPr>
          <p:cNvSpPr txBox="1"/>
          <p:nvPr/>
        </p:nvSpPr>
        <p:spPr>
          <a:xfrm>
            <a:off x="5502083" y="185821"/>
            <a:ext cx="5528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Light" panose="020B0306020202040204" pitchFamily="34" charset="0"/>
              </a:rPr>
              <a:t>How do we organize to put our community on the map?</a:t>
            </a:r>
            <a:endParaRPr lang="en-US" sz="4000" b="1">
              <a:solidFill>
                <a:schemeClr val="bg1"/>
              </a:solidFill>
              <a:latin typeface="Univers Condensed Light" panose="020B0306020202040204" pitchFamily="34" charset="0"/>
            </a:endParaRPr>
          </a:p>
        </p:txBody>
      </p:sp>
      <p:sp>
        <p:nvSpPr>
          <p:cNvPr id="13" name="TextBox 12">
            <a:extLst>
              <a:ext uri="{FF2B5EF4-FFF2-40B4-BE49-F238E27FC236}">
                <a16:creationId xmlns:a16="http://schemas.microsoft.com/office/drawing/2014/main" id="{32742954-B595-40A1-81DD-0560C474C4B6}"/>
              </a:ext>
            </a:extLst>
          </p:cNvPr>
          <p:cNvSpPr txBox="1"/>
          <p:nvPr/>
        </p:nvSpPr>
        <p:spPr>
          <a:xfrm>
            <a:off x="1942376" y="454120"/>
            <a:ext cx="3597807" cy="707886"/>
          </a:xfrm>
          <a:prstGeom prst="rect">
            <a:avLst/>
          </a:prstGeom>
          <a:noFill/>
        </p:spPr>
        <p:txBody>
          <a:bodyPr wrap="square">
            <a:spAutoFit/>
          </a:bodyPr>
          <a:lstStyle/>
          <a:p>
            <a:pPr marL="457200" indent="-457200">
              <a:spcAft>
                <a:spcPts val="1200"/>
              </a:spcAft>
              <a:buClr>
                <a:srgbClr val="9989EF"/>
              </a:buClr>
            </a:pPr>
            <a:r>
              <a:rPr lang="en-US" sz="4000" b="1">
                <a:latin typeface="Univers" panose="020B0503020202020204" pitchFamily="34" charset="0"/>
              </a:rPr>
              <a:t>Introduction:</a:t>
            </a:r>
            <a:endParaRPr lang="en-US" sz="4000" b="1">
              <a:solidFill>
                <a:schemeClr val="bg1"/>
              </a:solidFill>
              <a:latin typeface="Univers" panose="020B0503020202020204" pitchFamily="34" charset="0"/>
            </a:endParaRPr>
          </a:p>
        </p:txBody>
      </p:sp>
      <p:sp>
        <p:nvSpPr>
          <p:cNvPr id="18" name="Rectangle 3">
            <a:extLst>
              <a:ext uri="{FF2B5EF4-FFF2-40B4-BE49-F238E27FC236}">
                <a16:creationId xmlns:a16="http://schemas.microsoft.com/office/drawing/2014/main" id="{A732AFCA-7377-4BEB-A3D7-856DC6A10459}"/>
              </a:ext>
            </a:extLst>
          </p:cNvPr>
          <p:cNvSpPr txBox="1">
            <a:spLocks/>
          </p:cNvSpPr>
          <p:nvPr/>
        </p:nvSpPr>
        <p:spPr>
          <a:xfrm>
            <a:off x="5640902" y="2628900"/>
            <a:ext cx="6453861" cy="3828486"/>
          </a:xfrm>
          <a:prstGeom prst="rect">
            <a:avLst/>
          </a:prstGeom>
        </p:spPr>
        <p:txBody>
          <a:bodyPr lIns="0" tIns="45720" rIns="18288" bIns="45720" anchor="t"/>
          <a:lstStyle/>
          <a:p>
            <a:pPr marL="457200" indent="-457200">
              <a:spcBef>
                <a:spcPct val="20000"/>
              </a:spcBef>
              <a:buClr>
                <a:srgbClr val="80F2F8"/>
              </a:buClr>
              <a:buSzPct val="95000"/>
              <a:buFont typeface="Wingdings 3" panose="05040102010807070707" pitchFamily="18" charset="2"/>
              <a:buChar char=""/>
              <a:defRPr/>
            </a:pPr>
            <a:r>
              <a:rPr lang="en-US" sz="2800" dirty="0">
                <a:latin typeface="Univers Condensed Light" panose="020B0306020202040204" pitchFamily="34" charset="0"/>
                <a:cs typeface="Arial"/>
              </a:rPr>
              <a:t>Who should be at the table to describe our community?</a:t>
            </a:r>
          </a:p>
          <a:p>
            <a:pPr marL="457200" indent="-457200">
              <a:spcBef>
                <a:spcPct val="20000"/>
              </a:spcBef>
              <a:buClr>
                <a:srgbClr val="80F2F8"/>
              </a:buClr>
              <a:buSzPct val="95000"/>
              <a:buFont typeface="Wingdings 3" panose="05040102010807070707" pitchFamily="18" charset="2"/>
              <a:buChar char=""/>
              <a:defRPr/>
            </a:pPr>
            <a:r>
              <a:rPr lang="en-US" sz="2800" dirty="0">
                <a:latin typeface="Univers Condensed Light" panose="020B0306020202040204" pitchFamily="34" charset="0"/>
                <a:cs typeface="Arial"/>
              </a:rPr>
              <a:t>Are there other folks we want to invite?</a:t>
            </a:r>
            <a:endParaRPr lang="en-US" sz="2000" dirty="0">
              <a:latin typeface="Univers Condensed Light" panose="020B0306020202040204" pitchFamily="34" charset="0"/>
            </a:endParaRPr>
          </a:p>
          <a:p>
            <a:pPr marL="457200" indent="-457200" eaLnBrk="1" hangingPunct="1">
              <a:spcBef>
                <a:spcPct val="20000"/>
              </a:spcBef>
              <a:buClr>
                <a:srgbClr val="80F2F8"/>
              </a:buClr>
              <a:buSzPct val="95000"/>
              <a:buFont typeface="Wingdings 3" panose="05040102010807070707" pitchFamily="18" charset="2"/>
              <a:buChar char=""/>
              <a:defRPr/>
            </a:pPr>
            <a:r>
              <a:rPr lang="en-US" sz="2800" dirty="0">
                <a:latin typeface="Univers Condensed Light" panose="020B0306020202040204" pitchFamily="34" charset="0"/>
                <a:cs typeface="Arial"/>
              </a:rPr>
              <a:t>Who are possible allies we want to reach out to increase our power?</a:t>
            </a:r>
          </a:p>
        </p:txBody>
      </p:sp>
      <p:pic>
        <p:nvPicPr>
          <p:cNvPr id="20" name="Picture 19" descr="A group of people around a table with a puzzle on it&#10;&#10;Description automatically generated with low confidence">
            <a:extLst>
              <a:ext uri="{FF2B5EF4-FFF2-40B4-BE49-F238E27FC236}">
                <a16:creationId xmlns:a16="http://schemas.microsoft.com/office/drawing/2014/main" id="{7B1B2F94-2D2E-4C56-88DF-8212F3BE1CAB}"/>
              </a:ext>
            </a:extLst>
          </p:cNvPr>
          <p:cNvPicPr>
            <a:picLocks noChangeAspect="1"/>
          </p:cNvPicPr>
          <p:nvPr/>
        </p:nvPicPr>
        <p:blipFill rotWithShape="1">
          <a:blip r:embed="rId6" cstate="print">
            <a:duotone>
              <a:prstClr val="black"/>
              <a:srgbClr val="E3E685">
                <a:tint val="45000"/>
                <a:satMod val="400000"/>
              </a:srgb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224" r="19348"/>
          <a:stretch/>
        </p:blipFill>
        <p:spPr>
          <a:xfrm>
            <a:off x="1366174" y="2242834"/>
            <a:ext cx="3552930" cy="354836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0" name="Picture 7">
            <a:extLst>
              <a:ext uri="{FF2B5EF4-FFF2-40B4-BE49-F238E27FC236}">
                <a16:creationId xmlns:a16="http://schemas.microsoft.com/office/drawing/2014/main" id="{0A743C85-09D7-4D01-815D-1B5A3359B4DA}"/>
              </a:ext>
            </a:extLst>
          </p:cNvPr>
          <p:cNvPicPr>
            <a:picLocks noChangeAspect="1"/>
          </p:cNvPicPr>
          <p:nvPr/>
        </p:nvPicPr>
        <p:blipFill rotWithShape="1">
          <a:blip r:embed="rId8"/>
          <a:srcRect l="-1356" r="-339" b="40000"/>
          <a:stretch/>
        </p:blipFill>
        <p:spPr>
          <a:xfrm>
            <a:off x="10145345" y="6486178"/>
            <a:ext cx="1769481" cy="264555"/>
          </a:xfrm>
          <a:prstGeom prst="rect">
            <a:avLst/>
          </a:prstGeom>
        </p:spPr>
      </p:pic>
      <p:sp>
        <p:nvSpPr>
          <p:cNvPr id="11" name="TextBox 10">
            <a:extLst>
              <a:ext uri="{FF2B5EF4-FFF2-40B4-BE49-F238E27FC236}">
                <a16:creationId xmlns:a16="http://schemas.microsoft.com/office/drawing/2014/main" id="{3840DC62-8518-49C4-98E0-71EBBC6815D8}"/>
              </a:ext>
            </a:extLst>
          </p:cNvPr>
          <p:cNvSpPr txBox="1"/>
          <p:nvPr/>
        </p:nvSpPr>
        <p:spPr>
          <a:xfrm>
            <a:off x="10732789" y="6267352"/>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1469442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2389612" y="4935810"/>
            <a:ext cx="9448800" cy="2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a:ln>
                <a:noFill/>
              </a:ln>
              <a:solidFill>
                <a:srgbClr val="FFFFFF"/>
              </a:solidFill>
              <a:effectLst/>
              <a:latin typeface="Calibri" panose="020F0502020204030204" pitchFamily="34" charset="0"/>
            </a:endParaRPr>
          </a:p>
        </p:txBody>
      </p:sp>
      <p:sp>
        <p:nvSpPr>
          <p:cNvPr id="2" name="TextBox 1"/>
          <p:cNvSpPr txBox="1"/>
          <p:nvPr/>
        </p:nvSpPr>
        <p:spPr>
          <a:xfrm>
            <a:off x="586395" y="3223477"/>
            <a:ext cx="10179363" cy="1446550"/>
          </a:xfrm>
          <a:prstGeom prst="rect">
            <a:avLst/>
          </a:prstGeom>
          <a:noFill/>
        </p:spPr>
        <p:txBody>
          <a:bodyPr wrap="square" lIns="91440" tIns="45720" rIns="91440" bIns="45720" rtlCol="0" anchor="t">
            <a:spAutoFit/>
          </a:bodyPr>
          <a:lstStyle/>
          <a:p>
            <a:r>
              <a:rPr lang="en-US" sz="4400" b="1">
                <a:solidFill>
                  <a:schemeClr val="bg1"/>
                </a:solidFill>
                <a:latin typeface="Arial"/>
                <a:cs typeface="Arial"/>
              </a:rPr>
              <a:t>Good redistricting starts with </a:t>
            </a:r>
          </a:p>
          <a:p>
            <a:r>
              <a:rPr lang="en-US" sz="4400" b="1">
                <a:solidFill>
                  <a:schemeClr val="bg1"/>
                </a:solidFill>
                <a:latin typeface="Arial"/>
                <a:cs typeface="Arial"/>
              </a:rPr>
              <a:t>good community organizing</a:t>
            </a:r>
          </a:p>
        </p:txBody>
      </p:sp>
      <p:sp>
        <p:nvSpPr>
          <p:cNvPr id="12" name="Rectangle 3"/>
          <p:cNvSpPr txBox="1">
            <a:spLocks/>
          </p:cNvSpPr>
          <p:nvPr/>
        </p:nvSpPr>
        <p:spPr>
          <a:xfrm>
            <a:off x="5568620" y="2341109"/>
            <a:ext cx="4484464" cy="3211286"/>
          </a:xfrm>
          <a:prstGeom prst="rect">
            <a:avLst/>
          </a:prstGeom>
        </p:spPr>
        <p:txBody>
          <a:bodyPr lIns="0" tIns="45720" rIns="18288" bIns="45720" anchor="t"/>
          <a:lstStyle/>
          <a:p>
            <a:pPr>
              <a:spcBef>
                <a:spcPct val="20000"/>
              </a:spcBef>
              <a:buClr>
                <a:srgbClr val="0BD0D9"/>
              </a:buClr>
              <a:buSzPct val="95000"/>
              <a:defRPr/>
            </a:pPr>
            <a:r>
              <a:rPr lang="en-US" sz="3600" b="1">
                <a:latin typeface="Univers" panose="020B0503020202020204" pitchFamily="34" charset="0"/>
                <a:cs typeface="Arial"/>
              </a:rPr>
              <a:t>Who is the best expert to talk about your community?</a:t>
            </a:r>
          </a:p>
          <a:p>
            <a:pPr>
              <a:spcBef>
                <a:spcPct val="20000"/>
              </a:spcBef>
              <a:buClr>
                <a:srgbClr val="0BD0D9"/>
              </a:buClr>
              <a:buSzPct val="95000"/>
              <a:defRPr/>
            </a:pPr>
            <a:endParaRPr lang="en-US" sz="3600" b="1">
              <a:latin typeface="Univers" panose="020B0503020202020204" pitchFamily="34" charset="0"/>
              <a:cs typeface="Arial"/>
            </a:endParaRPr>
          </a:p>
          <a:p>
            <a:pPr>
              <a:spcBef>
                <a:spcPct val="20000"/>
              </a:spcBef>
              <a:buClr>
                <a:srgbClr val="0BD0D9"/>
              </a:buClr>
              <a:buSzPct val="95000"/>
              <a:defRPr/>
            </a:pPr>
            <a:r>
              <a:rPr lang="en-US" sz="6600" b="1">
                <a:solidFill>
                  <a:srgbClr val="94C380"/>
                </a:solidFill>
                <a:latin typeface="Univers" panose="020B0503020202020204" pitchFamily="34" charset="0"/>
                <a:cs typeface="Arial"/>
              </a:rPr>
              <a:t>YOU!</a:t>
            </a:r>
            <a:endParaRPr lang="en-US" sz="6600">
              <a:solidFill>
                <a:srgbClr val="94C380"/>
              </a:solidFill>
              <a:latin typeface="Univers" panose="020B0503020202020204" pitchFamily="34" charset="0"/>
            </a:endParaRPr>
          </a:p>
        </p:txBody>
      </p:sp>
      <p:pic>
        <p:nvPicPr>
          <p:cNvPr id="13" name="Picture 12" descr="Abstract aqua blue blurred bokeh background">
            <a:extLst>
              <a:ext uri="{FF2B5EF4-FFF2-40B4-BE49-F238E27FC236}">
                <a16:creationId xmlns:a16="http://schemas.microsoft.com/office/drawing/2014/main" id="{582AA505-1AC2-45C0-A2AD-B43137D6AE2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14" name="Picture 13" descr="Diagram&#10;&#10;Description automatically generated">
            <a:extLst>
              <a:ext uri="{FF2B5EF4-FFF2-40B4-BE49-F238E27FC236}">
                <a16:creationId xmlns:a16="http://schemas.microsoft.com/office/drawing/2014/main" id="{F9985603-E6EB-4650-9861-2B3C926543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15" name="TextBox 14">
            <a:extLst>
              <a:ext uri="{FF2B5EF4-FFF2-40B4-BE49-F238E27FC236}">
                <a16:creationId xmlns:a16="http://schemas.microsoft.com/office/drawing/2014/main" id="{B18AB8CA-0F91-49CD-8367-2E454B695233}"/>
              </a:ext>
            </a:extLst>
          </p:cNvPr>
          <p:cNvSpPr txBox="1"/>
          <p:nvPr/>
        </p:nvSpPr>
        <p:spPr>
          <a:xfrm>
            <a:off x="5502083" y="185821"/>
            <a:ext cx="552800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Light" panose="020B0306020202040204" pitchFamily="34" charset="0"/>
              </a:rPr>
              <a:t>How do we organize to put our community on the map?</a:t>
            </a:r>
            <a:endParaRPr lang="en-US" sz="4000" b="1">
              <a:solidFill>
                <a:schemeClr val="bg1"/>
              </a:solidFill>
              <a:latin typeface="Univers Condensed Light" panose="020B0306020202040204" pitchFamily="34" charset="0"/>
            </a:endParaRPr>
          </a:p>
        </p:txBody>
      </p:sp>
      <p:sp>
        <p:nvSpPr>
          <p:cNvPr id="17" name="TextBox 16">
            <a:extLst>
              <a:ext uri="{FF2B5EF4-FFF2-40B4-BE49-F238E27FC236}">
                <a16:creationId xmlns:a16="http://schemas.microsoft.com/office/drawing/2014/main" id="{2E2152C2-E1D3-4A5D-BC70-06875B19DEE4}"/>
              </a:ext>
            </a:extLst>
          </p:cNvPr>
          <p:cNvSpPr txBox="1"/>
          <p:nvPr/>
        </p:nvSpPr>
        <p:spPr>
          <a:xfrm>
            <a:off x="1942376" y="454120"/>
            <a:ext cx="3597807" cy="707886"/>
          </a:xfrm>
          <a:prstGeom prst="rect">
            <a:avLst/>
          </a:prstGeom>
          <a:noFill/>
        </p:spPr>
        <p:txBody>
          <a:bodyPr wrap="square">
            <a:spAutoFit/>
          </a:bodyPr>
          <a:lstStyle/>
          <a:p>
            <a:pPr marL="457200" indent="-457200">
              <a:spcAft>
                <a:spcPts val="1200"/>
              </a:spcAft>
              <a:buClr>
                <a:srgbClr val="9989EF"/>
              </a:buClr>
            </a:pPr>
            <a:r>
              <a:rPr lang="en-US" sz="4000" b="1">
                <a:latin typeface="Univers" panose="020B0503020202020204" pitchFamily="34" charset="0"/>
              </a:rPr>
              <a:t>Introduction:</a:t>
            </a:r>
            <a:endParaRPr lang="en-US" sz="4000" b="1">
              <a:solidFill>
                <a:schemeClr val="bg1"/>
              </a:solidFill>
              <a:latin typeface="Univers" panose="020B0503020202020204" pitchFamily="34" charset="0"/>
            </a:endParaRPr>
          </a:p>
        </p:txBody>
      </p:sp>
      <p:pic>
        <p:nvPicPr>
          <p:cNvPr id="18" name="Picture 17" descr="A group of people sitting around a table with papers on it&#10;&#10;Description automatically generated with medium confidence">
            <a:extLst>
              <a:ext uri="{FF2B5EF4-FFF2-40B4-BE49-F238E27FC236}">
                <a16:creationId xmlns:a16="http://schemas.microsoft.com/office/drawing/2014/main" id="{BB81C5ED-538C-4451-8F35-98842F03BCEF}"/>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812"/>
          <a:stretch/>
        </p:blipFill>
        <p:spPr>
          <a:xfrm>
            <a:off x="1292033" y="2083169"/>
            <a:ext cx="3563914" cy="344135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7972FE65-AC84-4920-A37F-C6D32C9C8227}"/>
                  </a:ext>
                </a:extLst>
              </p14:cNvPr>
              <p14:cNvContentPartPr/>
              <p14:nvPr/>
            </p14:nvContentPartPr>
            <p14:xfrm>
              <a:off x="2434690" y="-1157928"/>
              <a:ext cx="9525" cy="9525"/>
            </p14:xfrm>
          </p:contentPart>
        </mc:Choice>
        <mc:Fallback xmlns="">
          <p:pic>
            <p:nvPicPr>
              <p:cNvPr id="3" name="Ink 2">
                <a:extLst>
                  <a:ext uri="{FF2B5EF4-FFF2-40B4-BE49-F238E27FC236}">
                    <a16:creationId xmlns:a16="http://schemas.microsoft.com/office/drawing/2014/main" id="{7972FE65-AC84-4920-A37F-C6D32C9C8227}"/>
                  </a:ext>
                </a:extLst>
              </p:cNvPr>
              <p:cNvPicPr/>
              <p:nvPr/>
            </p:nvPicPr>
            <p:blipFill>
              <a:blip r:embed="rId9"/>
              <a:stretch>
                <a:fillRect/>
              </a:stretch>
            </p:blipFill>
            <p:spPr>
              <a:xfrm>
                <a:off x="1958440" y="-1634178"/>
                <a:ext cx="952500" cy="952500"/>
              </a:xfrm>
              <a:prstGeom prst="rect">
                <a:avLst/>
              </a:prstGeom>
            </p:spPr>
          </p:pic>
        </mc:Fallback>
      </mc:AlternateContent>
      <p:pic>
        <p:nvPicPr>
          <p:cNvPr id="11" name="Picture 7">
            <a:extLst>
              <a:ext uri="{FF2B5EF4-FFF2-40B4-BE49-F238E27FC236}">
                <a16:creationId xmlns:a16="http://schemas.microsoft.com/office/drawing/2014/main" id="{DA4D73D7-AA30-4A22-A3B4-BD6CE947712A}"/>
              </a:ext>
            </a:extLst>
          </p:cNvPr>
          <p:cNvPicPr>
            <a:picLocks noChangeAspect="1"/>
          </p:cNvPicPr>
          <p:nvPr/>
        </p:nvPicPr>
        <p:blipFill rotWithShape="1">
          <a:blip r:embed="rId10"/>
          <a:srcRect l="-1356" r="-339" b="40000"/>
          <a:stretch/>
        </p:blipFill>
        <p:spPr>
          <a:xfrm>
            <a:off x="10168950" y="6497697"/>
            <a:ext cx="1769481" cy="264555"/>
          </a:xfrm>
          <a:prstGeom prst="rect">
            <a:avLst/>
          </a:prstGeom>
        </p:spPr>
      </p:pic>
      <p:sp>
        <p:nvSpPr>
          <p:cNvPr id="16" name="TextBox 15">
            <a:extLst>
              <a:ext uri="{FF2B5EF4-FFF2-40B4-BE49-F238E27FC236}">
                <a16:creationId xmlns:a16="http://schemas.microsoft.com/office/drawing/2014/main" id="{2F21EC34-BDF4-4F63-90B2-EB709743F231}"/>
              </a:ext>
            </a:extLst>
          </p:cNvPr>
          <p:cNvSpPr txBox="1"/>
          <p:nvPr/>
        </p:nvSpPr>
        <p:spPr>
          <a:xfrm>
            <a:off x="10756394"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353474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1" name="Picture 40" descr="Abstract aqua blue blurred bokeh background">
            <a:extLst>
              <a:ext uri="{FF2B5EF4-FFF2-40B4-BE49-F238E27FC236}">
                <a16:creationId xmlns:a16="http://schemas.microsoft.com/office/drawing/2014/main" id="{9BB89880-3290-454C-A894-38EEE6C2979A}"/>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sp>
        <p:nvSpPr>
          <p:cNvPr id="43" name="TextBox 42">
            <a:extLst>
              <a:ext uri="{FF2B5EF4-FFF2-40B4-BE49-F238E27FC236}">
                <a16:creationId xmlns:a16="http://schemas.microsoft.com/office/drawing/2014/main" id="{907F1F39-D01E-4038-BB5C-AA348D9094A7}"/>
              </a:ext>
            </a:extLst>
          </p:cNvPr>
          <p:cNvSpPr txBox="1"/>
          <p:nvPr/>
        </p:nvSpPr>
        <p:spPr>
          <a:xfrm>
            <a:off x="1971774" y="306692"/>
            <a:ext cx="8487779" cy="1077218"/>
          </a:xfrm>
          <a:prstGeom prst="rect">
            <a:avLst/>
          </a:prstGeom>
          <a:noFill/>
        </p:spPr>
        <p:txBody>
          <a:bodyPr wrap="square">
            <a:spAutoFit/>
          </a:bodyPr>
          <a:lstStyle/>
          <a:p>
            <a:r>
              <a:rPr lang="en-US" sz="3200" b="1">
                <a:latin typeface="Univers Condensed" panose="020B0503020202020204" pitchFamily="34" charset="0"/>
                <a:ea typeface="Halyard Display" pitchFamily="50" charset="0"/>
              </a:rPr>
              <a:t>Redistricting Community College</a:t>
            </a:r>
          </a:p>
          <a:p>
            <a:r>
              <a:rPr lang="en-US" sz="3200" b="1" i="1">
                <a:latin typeface="Univers Condensed" panose="020B0503020202020204" pitchFamily="34" charset="0"/>
                <a:ea typeface="Halyard Display" pitchFamily="50" charset="0"/>
                <a:cs typeface="Arial" panose="020B0604020202020204" pitchFamily="34" charset="0"/>
              </a:rPr>
              <a:t>Curriculum</a:t>
            </a:r>
            <a:endParaRPr lang="en-US" sz="2800" i="1">
              <a:latin typeface="Univers Condensed" panose="020B050602020205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CCDAC1E5-A11F-439C-838E-E288D5F03858}"/>
              </a:ext>
            </a:extLst>
          </p:cNvPr>
          <p:cNvGraphicFramePr>
            <a:graphicFrameLocks noGrp="1"/>
          </p:cNvGraphicFramePr>
          <p:nvPr>
            <p:extLst>
              <p:ext uri="{D42A27DB-BD31-4B8C-83A1-F6EECF244321}">
                <p14:modId xmlns:p14="http://schemas.microsoft.com/office/powerpoint/2010/main" val="47433044"/>
              </p:ext>
            </p:extLst>
          </p:nvPr>
        </p:nvGraphicFramePr>
        <p:xfrm>
          <a:off x="1971774" y="1703993"/>
          <a:ext cx="8487779" cy="5102413"/>
        </p:xfrm>
        <a:graphic>
          <a:graphicData uri="http://schemas.openxmlformats.org/drawingml/2006/table">
            <a:tbl>
              <a:tblPr firstCol="1" bandRow="1">
                <a:tableStyleId>{5C22544A-7EE6-4342-B048-85BDC9FD1C3A}</a:tableStyleId>
              </a:tblPr>
              <a:tblGrid>
                <a:gridCol w="8487779">
                  <a:extLst>
                    <a:ext uri="{9D8B030D-6E8A-4147-A177-3AD203B41FA5}">
                      <a16:colId xmlns:a16="http://schemas.microsoft.com/office/drawing/2014/main" val="3137245494"/>
                    </a:ext>
                  </a:extLst>
                </a:gridCol>
              </a:tblGrid>
              <a:tr h="504635">
                <a:tc>
                  <a:txBody>
                    <a:bodyPr/>
                    <a:lstStyle/>
                    <a:p>
                      <a:pPr marL="0" marR="0">
                        <a:lnSpc>
                          <a:spcPct val="107000"/>
                        </a:lnSpc>
                        <a:spcBef>
                          <a:spcPts val="0"/>
                        </a:spcBef>
                        <a:spcAft>
                          <a:spcPts val="0"/>
                        </a:spcAft>
                      </a:pPr>
                      <a:r>
                        <a:rPr lang="en-US" sz="1600">
                          <a:solidFill>
                            <a:schemeClr val="tx1"/>
                          </a:solidFill>
                          <a:effectLst/>
                          <a:latin typeface="Univers" panose="020B0503020202020204" pitchFamily="34" charset="0"/>
                        </a:rPr>
                        <a:t>Part 1. Introduction to Redistricting</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tx1"/>
                          </a:solidFill>
                          <a:effectLst/>
                          <a:latin typeface="Univers" panose="020B0503020202020204" pitchFamily="34" charset="0"/>
                        </a:rPr>
                        <a:t>What is Redistricting? How does it work? Why should we care?</a:t>
                      </a:r>
                      <a:endParaRPr lang="en-US" sz="1200" b="0">
                        <a:solidFill>
                          <a:schemeClr val="tx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EAEC8B"/>
                    </a:solidFill>
                  </a:tcPr>
                </a:tc>
                <a:extLst>
                  <a:ext uri="{0D108BD9-81ED-4DB2-BD59-A6C34878D82A}">
                    <a16:rowId xmlns:a16="http://schemas.microsoft.com/office/drawing/2014/main" val="4048917044"/>
                  </a:ext>
                </a:extLst>
              </a:tr>
              <a:tr h="506437">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600">
                          <a:solidFill>
                            <a:schemeClr val="bg1"/>
                          </a:solidFill>
                          <a:effectLst/>
                          <a:latin typeface="Univers" panose="020B0503020202020204" pitchFamily="34" charset="0"/>
                        </a:rPr>
                        <a:t>Part 2. Voting Rights Act</a:t>
                      </a:r>
                    </a:p>
                    <a:p>
                      <a:pPr marL="742950" marR="0" lvl="1" indent="-18288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a:solidFill>
                            <a:schemeClr val="bg1"/>
                          </a:solidFill>
                          <a:effectLst/>
                          <a:latin typeface="Univers" panose="020B0503020202020204" pitchFamily="34" charset="0"/>
                        </a:rPr>
                        <a:t>What is the Voting Rights Act? How does it protect minority communities?</a:t>
                      </a:r>
                      <a:endParaRPr lang="en-US" sz="1050" b="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AEED8B"/>
                    </a:solidFill>
                  </a:tcPr>
                </a:tc>
                <a:extLst>
                  <a:ext uri="{0D108BD9-81ED-4DB2-BD59-A6C34878D82A}">
                    <a16:rowId xmlns:a16="http://schemas.microsoft.com/office/drawing/2014/main" val="214443896"/>
                  </a:ext>
                </a:extLst>
              </a:tr>
              <a:tr h="1350498">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3A. Community Mapping – Training for Trainers</a:t>
                      </a:r>
                    </a:p>
                    <a:p>
                      <a:pPr marL="640080" marR="0" lvl="1"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Why is community mapping important?</a:t>
                      </a:r>
                    </a:p>
                    <a:p>
                      <a:pPr marL="640080" marR="0" lvl="1"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define our community? What stories are we looking for? What data would help?</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Learning to use the free community mapping apps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use the free mapping apps? What are the features?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share maps in a coalition?</a:t>
                      </a:r>
                    </a:p>
                  </a:txBody>
                  <a:tcPr marL="50887" marR="50887" marT="0" marB="0">
                    <a:solidFill>
                      <a:srgbClr val="8CF1E5"/>
                    </a:solidFill>
                  </a:tcPr>
                </a:tc>
                <a:extLst>
                  <a:ext uri="{0D108BD9-81ED-4DB2-BD59-A6C34878D82A}">
                    <a16:rowId xmlns:a16="http://schemas.microsoft.com/office/drawing/2014/main" val="4056752340"/>
                  </a:ext>
                </a:extLst>
              </a:tr>
              <a:tr h="351210">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4. Redistricting Timelines and Rules</a:t>
                      </a:r>
                      <a:endParaRPr lang="en-US" sz="160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8CBFF2"/>
                    </a:solidFill>
                  </a:tcPr>
                </a:tc>
                <a:extLst>
                  <a:ext uri="{0D108BD9-81ED-4DB2-BD59-A6C34878D82A}">
                    <a16:rowId xmlns:a16="http://schemas.microsoft.com/office/drawing/2014/main" val="3666948374"/>
                  </a:ext>
                </a:extLst>
              </a:tr>
              <a:tr h="535035">
                <a:tc>
                  <a:txBody>
                    <a:bodyPr/>
                    <a:lstStyle/>
                    <a:p>
                      <a:pPr marL="0" marR="0">
                        <a:lnSpc>
                          <a:spcPct val="107000"/>
                        </a:lnSpc>
                        <a:spcBef>
                          <a:spcPts val="0"/>
                        </a:spcBef>
                        <a:spcAft>
                          <a:spcPts val="0"/>
                        </a:spcAft>
                      </a:pPr>
                      <a:r>
                        <a:rPr lang="en-US" sz="1600">
                          <a:solidFill>
                            <a:schemeClr val="bg1"/>
                          </a:solidFill>
                          <a:effectLst/>
                          <a:latin typeface="Univers" panose="020B0503020202020204" pitchFamily="34" charset="0"/>
                        </a:rPr>
                        <a:t>Part 5. Redistricting Advocacy: Improving Transparency and Providing Testimony</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advocate, in virtual and in-person settings, for more transparent and inclusive procedures?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do we give effective testimony?</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Crafting Testimony</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What makes effective testimony?</a:t>
                      </a:r>
                    </a:p>
                  </a:txBody>
                  <a:tcPr marL="50887" marR="50887" marT="0" marB="0">
                    <a:solidFill>
                      <a:srgbClr val="9B8EF2"/>
                    </a:solidFill>
                  </a:tcPr>
                </a:tc>
                <a:extLst>
                  <a:ext uri="{0D108BD9-81ED-4DB2-BD59-A6C34878D82A}">
                    <a16:rowId xmlns:a16="http://schemas.microsoft.com/office/drawing/2014/main" val="823270244"/>
                  </a:ext>
                </a:extLst>
              </a:tr>
              <a:tr h="0">
                <a:tc>
                  <a:txBody>
                    <a:bodyPr/>
                    <a:lstStyle/>
                    <a:p>
                      <a:pPr marL="457200" marR="0" lvl="1" indent="-457200">
                        <a:lnSpc>
                          <a:spcPct val="107000"/>
                        </a:lnSpc>
                        <a:spcBef>
                          <a:spcPts val="0"/>
                        </a:spcBef>
                        <a:spcAft>
                          <a:spcPts val="0"/>
                        </a:spcAft>
                      </a:pPr>
                      <a:r>
                        <a:rPr lang="en-US" sz="1600">
                          <a:solidFill>
                            <a:schemeClr val="bg1"/>
                          </a:solidFill>
                          <a:effectLst/>
                          <a:latin typeface="Univers" panose="020B0503020202020204" pitchFamily="34" charset="0"/>
                        </a:rPr>
                        <a:t>Part 6. Redistricting Coalition Building and Organizing</a:t>
                      </a:r>
                      <a:endParaRPr lang="en-US" sz="1600" b="0">
                        <a:solidFill>
                          <a:schemeClr val="bg1"/>
                        </a:solidFill>
                        <a:effectLst/>
                        <a:latin typeface="Univers" panose="020B0503020202020204" pitchFamily="34" charset="0"/>
                      </a:endParaRPr>
                    </a:p>
                    <a:p>
                      <a:pPr marL="640080" marR="0" lvl="3" indent="-18288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rPr>
                        <a:t>How do we do a power analysis?</a:t>
                      </a:r>
                    </a:p>
                    <a:p>
                      <a:pPr marL="640080" marR="0" lvl="3" indent="-18288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b="0">
                          <a:solidFill>
                            <a:schemeClr val="bg1"/>
                          </a:solidFill>
                          <a:effectLst/>
                          <a:latin typeface="Univers" panose="020B0503020202020204" pitchFamily="34" charset="0"/>
                        </a:rPr>
                        <a:t>How do we build strong coalitions? </a:t>
                      </a:r>
                      <a:r>
                        <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rPr>
                        <a:t>What are effective organizing strategies to build power?</a:t>
                      </a:r>
                    </a:p>
                    <a:p>
                      <a:pPr marL="0" marR="0">
                        <a:lnSpc>
                          <a:spcPct val="107000"/>
                        </a:lnSpc>
                        <a:spcBef>
                          <a:spcPts val="0"/>
                        </a:spcBef>
                        <a:spcAft>
                          <a:spcPts val="0"/>
                        </a:spcAft>
                      </a:pPr>
                      <a:r>
                        <a:rPr lang="en-US" sz="1600">
                          <a:solidFill>
                            <a:schemeClr val="bg1"/>
                          </a:solidFill>
                          <a:effectLst/>
                          <a:latin typeface="Univers" panose="020B0503020202020204" pitchFamily="34" charset="0"/>
                        </a:rPr>
                        <a:t>       Breakout – Crafting a Power Analysis</a:t>
                      </a:r>
                    </a:p>
                    <a:p>
                      <a:pPr marL="628650" marR="0" lvl="1" indent="-171450">
                        <a:lnSpc>
                          <a:spcPct val="107000"/>
                        </a:lnSpc>
                        <a:spcBef>
                          <a:spcPts val="0"/>
                        </a:spcBef>
                        <a:spcAft>
                          <a:spcPts val="0"/>
                        </a:spcAft>
                        <a:buFont typeface="Arial" panose="020B0604020202020204" pitchFamily="34" charset="0"/>
                        <a:buChar char="•"/>
                      </a:pPr>
                      <a:r>
                        <a:rPr lang="en-US" sz="1200" b="0">
                          <a:solidFill>
                            <a:schemeClr val="bg1"/>
                          </a:solidFill>
                          <a:effectLst/>
                          <a:latin typeface="Univers" panose="020B0503020202020204" pitchFamily="34" charset="0"/>
                        </a:rPr>
                        <a:t>How to build coalitions and reach communities</a:t>
                      </a:r>
                    </a:p>
                    <a:p>
                      <a:pPr marL="914400" marR="0" lvl="3" indent="-457200">
                        <a:lnSpc>
                          <a:spcPct val="107000"/>
                        </a:lnSpc>
                        <a:spcBef>
                          <a:spcPts val="0"/>
                        </a:spcBef>
                        <a:spcAft>
                          <a:spcPts val="0"/>
                        </a:spcAft>
                        <a:buFont typeface="Arial" panose="020B0604020202020204" pitchFamily="34" charset="0"/>
                        <a:buChar char="•"/>
                      </a:pPr>
                      <a:endParaRPr lang="en-US" sz="1200" b="0">
                        <a:solidFill>
                          <a:schemeClr val="bg1"/>
                        </a:solidFill>
                        <a:effectLst/>
                        <a:latin typeface="Univers" panose="020B0503020202020204" pitchFamily="34" charset="0"/>
                        <a:ea typeface="Calibri" panose="020F0502020204030204" pitchFamily="34" charset="0"/>
                        <a:cs typeface="Times New Roman" panose="02020603050405020304" pitchFamily="18" charset="0"/>
                      </a:endParaRPr>
                    </a:p>
                  </a:txBody>
                  <a:tcPr marL="50887" marR="50887" marT="0" marB="0">
                    <a:solidFill>
                      <a:srgbClr val="F392CF"/>
                    </a:solidFill>
                  </a:tcPr>
                </a:tc>
                <a:extLst>
                  <a:ext uri="{0D108BD9-81ED-4DB2-BD59-A6C34878D82A}">
                    <a16:rowId xmlns:a16="http://schemas.microsoft.com/office/drawing/2014/main" val="812375966"/>
                  </a:ext>
                </a:extLst>
              </a:tr>
            </a:tbl>
          </a:graphicData>
        </a:graphic>
      </p:graphicFrame>
      <p:pic>
        <p:nvPicPr>
          <p:cNvPr id="6" name="Picture 5" descr="Diagram&#10;&#10;Description automatically generated">
            <a:extLst>
              <a:ext uri="{FF2B5EF4-FFF2-40B4-BE49-F238E27FC236}">
                <a16:creationId xmlns:a16="http://schemas.microsoft.com/office/drawing/2014/main" id="{BD7EFB0A-D1A7-4600-A66F-A5B91D9144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pic>
        <p:nvPicPr>
          <p:cNvPr id="7" name="Graphic 6" descr="Arrow: Slight curve with solid fill">
            <a:extLst>
              <a:ext uri="{FF2B5EF4-FFF2-40B4-BE49-F238E27FC236}">
                <a16:creationId xmlns:a16="http://schemas.microsoft.com/office/drawing/2014/main" id="{45C34B25-715E-46B6-AD6C-85C00DBEFF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4466" y="1519036"/>
            <a:ext cx="914400" cy="914400"/>
          </a:xfrm>
          <a:prstGeom prst="rect">
            <a:avLst/>
          </a:prstGeom>
        </p:spPr>
      </p:pic>
    </p:spTree>
    <p:extLst>
      <p:ext uri="{BB962C8B-B14F-4D97-AF65-F5344CB8AC3E}">
        <p14:creationId xmlns:p14="http://schemas.microsoft.com/office/powerpoint/2010/main" val="399308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aqua blue blurred bokeh background">
            <a:extLst>
              <a:ext uri="{FF2B5EF4-FFF2-40B4-BE49-F238E27FC236}">
                <a16:creationId xmlns:a16="http://schemas.microsoft.com/office/drawing/2014/main" id="{22AD6037-67C8-4E8D-9556-DC6DAF75F0F4}"/>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12192000" cy="1629049"/>
          </a:xfrm>
          <a:prstGeom prst="rect">
            <a:avLst/>
          </a:prstGeom>
        </p:spPr>
      </p:pic>
      <p:pic>
        <p:nvPicPr>
          <p:cNvPr id="6" name="Picture 5" descr="Diagram&#10;&#10;Description automatically generated">
            <a:extLst>
              <a:ext uri="{FF2B5EF4-FFF2-40B4-BE49-F238E27FC236}">
                <a16:creationId xmlns:a16="http://schemas.microsoft.com/office/drawing/2014/main" id="{DCD84A70-122F-47E4-AE8A-A213C63A5C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2" name="TextBox 1">
            <a:extLst>
              <a:ext uri="{FF2B5EF4-FFF2-40B4-BE49-F238E27FC236}">
                <a16:creationId xmlns:a16="http://schemas.microsoft.com/office/drawing/2014/main" id="{0AB2BE6B-005C-43CD-AB01-63A946066A4F}"/>
              </a:ext>
            </a:extLst>
          </p:cNvPr>
          <p:cNvSpPr txBox="1"/>
          <p:nvPr/>
        </p:nvSpPr>
        <p:spPr>
          <a:xfrm>
            <a:off x="1988932" y="507326"/>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to Redistricting: </a:t>
            </a:r>
            <a:r>
              <a:rPr lang="en-US" sz="4000" b="1">
                <a:latin typeface="Univers Condensed Light" panose="020B0306020202040204" pitchFamily="34" charset="0"/>
              </a:rPr>
              <a:t>What you will learn</a:t>
            </a:r>
          </a:p>
        </p:txBody>
      </p:sp>
      <p:sp>
        <p:nvSpPr>
          <p:cNvPr id="7" name="Subtitle 2">
            <a:extLst>
              <a:ext uri="{FF2B5EF4-FFF2-40B4-BE49-F238E27FC236}">
                <a16:creationId xmlns:a16="http://schemas.microsoft.com/office/drawing/2014/main" id="{C8876B14-9E1F-4097-B421-3ED5A07FD7DF}"/>
              </a:ext>
            </a:extLst>
          </p:cNvPr>
          <p:cNvSpPr txBox="1">
            <a:spLocks/>
          </p:cNvSpPr>
          <p:nvPr/>
        </p:nvSpPr>
        <p:spPr>
          <a:xfrm>
            <a:off x="1988932" y="2482987"/>
            <a:ext cx="8779004" cy="3564641"/>
          </a:xfrm>
          <a:prstGeom prst="rect">
            <a:avLst/>
          </a:prstGeom>
        </p:spPr>
        <p:txBody>
          <a:bodyPr vert="horz" lIns="91440" tIns="45720" rIns="91440" bIns="45720" rtlCol="0" anchor="t">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indent="-457200">
              <a:spcAft>
                <a:spcPts val="1200"/>
              </a:spcAft>
              <a:buClr>
                <a:srgbClr val="9989EF"/>
              </a:buClr>
            </a:pPr>
            <a:r>
              <a:rPr lang="en-US" sz="3200" b="1">
                <a:latin typeface="Univers Light" panose="020B0403020202020204" pitchFamily="34" charset="0"/>
              </a:rPr>
              <a:t>What is </a:t>
            </a:r>
            <a:r>
              <a:rPr lang="en-US" sz="3200" b="1">
                <a:solidFill>
                  <a:srgbClr val="5D42E6"/>
                </a:solidFill>
                <a:latin typeface="Univers Light" panose="020B0403020202020204" pitchFamily="34" charset="0"/>
              </a:rPr>
              <a:t>redistricting</a:t>
            </a:r>
            <a:r>
              <a:rPr lang="en-US" sz="3200" b="1">
                <a:latin typeface="Univers Light" panose="020B0403020202020204" pitchFamily="34" charset="0"/>
              </a:rPr>
              <a:t>?</a:t>
            </a:r>
          </a:p>
          <a:p>
            <a:pPr marL="457200" indent="-457200">
              <a:spcAft>
                <a:spcPts val="1200"/>
              </a:spcAft>
              <a:buClr>
                <a:srgbClr val="9989EF"/>
              </a:buClr>
            </a:pPr>
            <a:r>
              <a:rPr lang="en-US" sz="3200" b="1">
                <a:solidFill>
                  <a:srgbClr val="5D42E6"/>
                </a:solidFill>
                <a:latin typeface="Univers Light" panose="020B0403020202020204" pitchFamily="34" charset="0"/>
              </a:rPr>
              <a:t>Why</a:t>
            </a:r>
            <a:r>
              <a:rPr lang="en-US" sz="3200" b="1">
                <a:latin typeface="Univers Light" panose="020B0403020202020204" pitchFamily="34" charset="0"/>
              </a:rPr>
              <a:t> does redistricting</a:t>
            </a:r>
            <a:r>
              <a:rPr lang="en-US" sz="3200" b="1">
                <a:solidFill>
                  <a:srgbClr val="3A1CD2"/>
                </a:solidFill>
                <a:latin typeface="Univers Light" panose="020B0403020202020204" pitchFamily="34" charset="0"/>
              </a:rPr>
              <a:t> </a:t>
            </a:r>
            <a:r>
              <a:rPr lang="en-US" sz="3200" b="1">
                <a:latin typeface="Univers Light" panose="020B0403020202020204" pitchFamily="34" charset="0"/>
              </a:rPr>
              <a:t>matter?</a:t>
            </a:r>
          </a:p>
          <a:p>
            <a:pPr marL="457200" indent="-457200">
              <a:spcAft>
                <a:spcPts val="1200"/>
              </a:spcAft>
              <a:buClr>
                <a:srgbClr val="9989EF"/>
              </a:buClr>
            </a:pPr>
            <a:r>
              <a:rPr lang="en-US" sz="3200" b="1">
                <a:latin typeface="Univers Light" panose="020B0403020202020204" pitchFamily="34" charset="0"/>
              </a:rPr>
              <a:t>How do we organize to put our community on the map?</a:t>
            </a:r>
            <a:endParaRPr lang="en-US" sz="3200" b="1">
              <a:solidFill>
                <a:schemeClr val="bg1"/>
              </a:solidFill>
              <a:latin typeface="Univers Light" panose="020B0403020202020204" pitchFamily="34" charset="0"/>
            </a:endParaRPr>
          </a:p>
        </p:txBody>
      </p:sp>
    </p:spTree>
    <p:extLst>
      <p:ext uri="{BB962C8B-B14F-4D97-AF65-F5344CB8AC3E}">
        <p14:creationId xmlns:p14="http://schemas.microsoft.com/office/powerpoint/2010/main" val="365998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6">
            <a:extLst>
              <a:ext uri="{FF2B5EF4-FFF2-40B4-BE49-F238E27FC236}">
                <a16:creationId xmlns:a16="http://schemas.microsoft.com/office/drawing/2014/main" id="{1720BAEA-010A-4A94-8772-8D959B0E38F8}"/>
              </a:ext>
            </a:extLst>
          </p:cNvPr>
          <p:cNvPicPr>
            <a:picLocks noChangeAspect="1"/>
          </p:cNvPicPr>
          <p:nvPr/>
        </p:nvPicPr>
        <p:blipFill>
          <a:blip r:embed="rId3"/>
          <a:stretch>
            <a:fillRect/>
          </a:stretch>
        </p:blipFill>
        <p:spPr>
          <a:xfrm>
            <a:off x="8406891" y="3804428"/>
            <a:ext cx="482180" cy="801897"/>
          </a:xfrm>
          <a:prstGeom prst="rect">
            <a:avLst/>
          </a:prstGeom>
        </p:spPr>
      </p:pic>
      <p:sp>
        <p:nvSpPr>
          <p:cNvPr id="5122" name="Title 1">
            <a:extLst>
              <a:ext uri="{FF2B5EF4-FFF2-40B4-BE49-F238E27FC236}">
                <a16:creationId xmlns:a16="http://schemas.microsoft.com/office/drawing/2014/main" id="{9CAF1E21-F15A-4496-9AD0-302B4593A1A4}"/>
              </a:ext>
            </a:extLst>
          </p:cNvPr>
          <p:cNvSpPr txBox="1">
            <a:spLocks/>
          </p:cNvSpPr>
          <p:nvPr/>
        </p:nvSpPr>
        <p:spPr bwMode="auto">
          <a:xfrm>
            <a:off x="1676400" y="0"/>
            <a:ext cx="556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r>
              <a:rPr lang="en-US" altLang="en-US" sz="3200" b="1">
                <a:solidFill>
                  <a:schemeClr val="bg1"/>
                </a:solidFill>
              </a:rPr>
              <a:t>What is redistricting?</a:t>
            </a:r>
          </a:p>
        </p:txBody>
      </p:sp>
      <p:pic>
        <p:nvPicPr>
          <p:cNvPr id="5125" name="Picture 3" descr="D:\documents\2 Immigrant Power\MIV\2008\SoCal\Issue Analysis Forums\presentation\img\male icon.png">
            <a:extLst>
              <a:ext uri="{FF2B5EF4-FFF2-40B4-BE49-F238E27FC236}">
                <a16:creationId xmlns:a16="http://schemas.microsoft.com/office/drawing/2014/main" id="{83ABE6F8-EFFE-4FE2-96A7-CAFBEDC21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725" y="4368950"/>
            <a:ext cx="544513" cy="762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 descr="D:\documents\2 Immigrant Power\MIV\2008\SoCal\Issue Analysis Forums\presentation\img\famel icon.png">
            <a:extLst>
              <a:ext uri="{FF2B5EF4-FFF2-40B4-BE49-F238E27FC236}">
                <a16:creationId xmlns:a16="http://schemas.microsoft.com/office/drawing/2014/main" id="{EED7B2C5-876C-4426-B367-2C4C89E38905}"/>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9112770" y="45932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 descr="D:\documents\2 Immigrant Power\MIV\2008\SoCal\Issue Analysis Forums\presentation\img\famel icon.png">
            <a:extLst>
              <a:ext uri="{FF2B5EF4-FFF2-40B4-BE49-F238E27FC236}">
                <a16:creationId xmlns:a16="http://schemas.microsoft.com/office/drawing/2014/main" id="{E9D33D56-6F42-428E-AE6A-F875886AB5B9}"/>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5836170" y="37550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 descr="D:\documents\2 Immigrant Power\MIV\2008\SoCal\Issue Analysis Forums\presentation\img\famel icon.png">
            <a:extLst>
              <a:ext uri="{FF2B5EF4-FFF2-40B4-BE49-F238E27FC236}">
                <a16:creationId xmlns:a16="http://schemas.microsoft.com/office/drawing/2014/main" id="{E6F768A7-B350-4EA4-8E8E-B09BCA9B4454}"/>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6064770" y="31454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3" descr="D:\documents\2 Immigrant Power\MIV\2008\SoCal\Issue Analysis Forums\presentation\img\male icon.png">
            <a:extLst>
              <a:ext uri="{FF2B5EF4-FFF2-40B4-BE49-F238E27FC236}">
                <a16:creationId xmlns:a16="http://schemas.microsoft.com/office/drawing/2014/main" id="{2B65D6C1-8DBF-4B53-93BC-9396A56A66C7}"/>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6587058" y="4593236"/>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2" descr="D:\documents\2 Immigrant Power\MIV\2008\SoCal\Issue Analysis Forums\presentation\img\famel icon.png">
            <a:extLst>
              <a:ext uri="{FF2B5EF4-FFF2-40B4-BE49-F238E27FC236}">
                <a16:creationId xmlns:a16="http://schemas.microsoft.com/office/drawing/2014/main" id="{B1C82325-E613-47F6-BE3E-028713166ABB}"/>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5988570" y="48218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3" descr="D:\documents\2 Immigrant Power\MIV\2008\SoCal\Issue Analysis Forums\presentation\img\male icon.png">
            <a:extLst>
              <a:ext uri="{FF2B5EF4-FFF2-40B4-BE49-F238E27FC236}">
                <a16:creationId xmlns:a16="http://schemas.microsoft.com/office/drawing/2014/main" id="{1FFAB0C8-5E16-4EB4-AD33-20AAF43BB724}"/>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7044258" y="2535836"/>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 descr="D:\documents\2 Immigrant Power\MIV\2008\SoCal\Issue Analysis Forums\presentation\img\famel icon.png">
            <a:extLst>
              <a:ext uri="{FF2B5EF4-FFF2-40B4-BE49-F238E27FC236}">
                <a16:creationId xmlns:a16="http://schemas.microsoft.com/office/drawing/2014/main" id="{8EEBFAA5-6DE9-4F7A-A569-1FE6AC624193}"/>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6521970" y="25358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TextBox 40">
            <a:extLst>
              <a:ext uri="{FF2B5EF4-FFF2-40B4-BE49-F238E27FC236}">
                <a16:creationId xmlns:a16="http://schemas.microsoft.com/office/drawing/2014/main" id="{936EABAD-C68C-4865-9AFB-2CA4B24C685F}"/>
              </a:ext>
            </a:extLst>
          </p:cNvPr>
          <p:cNvSpPr txBox="1">
            <a:spLocks noChangeArrowheads="1"/>
          </p:cNvSpPr>
          <p:nvPr/>
        </p:nvSpPr>
        <p:spPr bwMode="auto">
          <a:xfrm>
            <a:off x="5912370" y="3678837"/>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5</a:t>
            </a:r>
          </a:p>
        </p:txBody>
      </p:sp>
      <p:pic>
        <p:nvPicPr>
          <p:cNvPr id="5137" name="Picture 3" descr="D:\documents\2 Immigrant Power\MIV\2008\SoCal\Issue Analysis Forums\presentation\img\male icon.png">
            <a:extLst>
              <a:ext uri="{FF2B5EF4-FFF2-40B4-BE49-F238E27FC236}">
                <a16:creationId xmlns:a16="http://schemas.microsoft.com/office/drawing/2014/main" id="{82801AF0-21B1-4B74-B784-1F07940627FF}"/>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9558858" y="2002436"/>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 descr="D:\documents\2 Immigrant Power\MIV\2008\SoCal\Issue Analysis Forums\presentation\img\famel icon.png">
            <a:extLst>
              <a:ext uri="{FF2B5EF4-FFF2-40B4-BE49-F238E27FC236}">
                <a16:creationId xmlns:a16="http://schemas.microsoft.com/office/drawing/2014/main" id="{E3E82080-918B-4166-B2F3-74680DF25052}"/>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7990469" y="2865078"/>
            <a:ext cx="496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3" descr="D:\documents\2 Immigrant Power\MIV\2008\SoCal\Issue Analysis Forums\presentation\img\male icon.png">
            <a:extLst>
              <a:ext uri="{FF2B5EF4-FFF2-40B4-BE49-F238E27FC236}">
                <a16:creationId xmlns:a16="http://schemas.microsoft.com/office/drawing/2014/main" id="{23B38D1C-535C-42B0-AEF5-8741B87FDBC5}"/>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9117084" y="3290648"/>
            <a:ext cx="573267" cy="776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3" descr="D:\documents\2 Immigrant Power\MIV\2008\SoCal\Issue Analysis Forums\presentation\img\male icon.png">
            <a:extLst>
              <a:ext uri="{FF2B5EF4-FFF2-40B4-BE49-F238E27FC236}">
                <a16:creationId xmlns:a16="http://schemas.microsoft.com/office/drawing/2014/main" id="{B376B580-C7E8-4E51-A8D6-D4FB300190CA}"/>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8807971" y="5126636"/>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 descr="D:\documents\2 Immigrant Power\MIV\2008\SoCal\Issue Analysis Forums\presentation\img\famel icon.png">
            <a:extLst>
              <a:ext uri="{FF2B5EF4-FFF2-40B4-BE49-F238E27FC236}">
                <a16:creationId xmlns:a16="http://schemas.microsoft.com/office/drawing/2014/main" id="{00230CF0-DC17-4EF8-A4F7-7D01414CF602}"/>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8618189" y="2816195"/>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TextBox 41">
            <a:extLst>
              <a:ext uri="{FF2B5EF4-FFF2-40B4-BE49-F238E27FC236}">
                <a16:creationId xmlns:a16="http://schemas.microsoft.com/office/drawing/2014/main" id="{678EAFF6-B3DB-4011-B8BF-9836980E30FB}"/>
              </a:ext>
            </a:extLst>
          </p:cNvPr>
          <p:cNvSpPr txBox="1">
            <a:spLocks noChangeArrowheads="1"/>
          </p:cNvSpPr>
          <p:nvPr/>
        </p:nvSpPr>
        <p:spPr bwMode="auto">
          <a:xfrm>
            <a:off x="9232102" y="4527101"/>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5</a:t>
            </a:r>
          </a:p>
        </p:txBody>
      </p:sp>
      <p:sp>
        <p:nvSpPr>
          <p:cNvPr id="4126" name="TextBox 42">
            <a:extLst>
              <a:ext uri="{FF2B5EF4-FFF2-40B4-BE49-F238E27FC236}">
                <a16:creationId xmlns:a16="http://schemas.microsoft.com/office/drawing/2014/main" id="{023C8533-AFE2-4A4C-90FD-3F70AC04B6A0}"/>
              </a:ext>
            </a:extLst>
          </p:cNvPr>
          <p:cNvSpPr txBox="1">
            <a:spLocks noChangeArrowheads="1"/>
          </p:cNvSpPr>
          <p:nvPr/>
        </p:nvSpPr>
        <p:spPr bwMode="auto">
          <a:xfrm>
            <a:off x="8806532" y="1943489"/>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5</a:t>
            </a:r>
          </a:p>
        </p:txBody>
      </p:sp>
      <p:sp>
        <p:nvSpPr>
          <p:cNvPr id="11" name="Freeform 10">
            <a:extLst>
              <a:ext uri="{FF2B5EF4-FFF2-40B4-BE49-F238E27FC236}">
                <a16:creationId xmlns:a16="http://schemas.microsoft.com/office/drawing/2014/main" id="{837BFD97-8874-41E2-9D64-82B1DA767E33}"/>
              </a:ext>
            </a:extLst>
          </p:cNvPr>
          <p:cNvSpPr/>
          <p:nvPr/>
        </p:nvSpPr>
        <p:spPr>
          <a:xfrm>
            <a:off x="5607571" y="2824762"/>
            <a:ext cx="1927225" cy="625475"/>
          </a:xfrm>
          <a:custGeom>
            <a:avLst/>
            <a:gdLst>
              <a:gd name="connsiteX0" fmla="*/ 7007 w 2032001"/>
              <a:gd name="connsiteY0" fmla="*/ 618358 h 625365"/>
              <a:gd name="connsiteX1" fmla="*/ 122621 w 2032001"/>
              <a:gd name="connsiteY1" fmla="*/ 208455 h 625365"/>
              <a:gd name="connsiteX2" fmla="*/ 742731 w 2032001"/>
              <a:gd name="connsiteY2" fmla="*/ 50800 h 625365"/>
              <a:gd name="connsiteX3" fmla="*/ 1173656 w 2032001"/>
              <a:gd name="connsiteY3" fmla="*/ 513255 h 625365"/>
              <a:gd name="connsiteX4" fmla="*/ 1457435 w 2032001"/>
              <a:gd name="connsiteY4" fmla="*/ 618358 h 625365"/>
              <a:gd name="connsiteX5" fmla="*/ 1940911 w 2032001"/>
              <a:gd name="connsiteY5" fmla="*/ 471213 h 625365"/>
              <a:gd name="connsiteX6" fmla="*/ 2003973 w 2032001"/>
              <a:gd name="connsiteY6" fmla="*/ 481724 h 625365"/>
              <a:gd name="connsiteX7" fmla="*/ 2003973 w 2032001"/>
              <a:gd name="connsiteY7" fmla="*/ 481724 h 6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625365">
                <a:moveTo>
                  <a:pt x="7007" y="618358"/>
                </a:moveTo>
                <a:cubicBezTo>
                  <a:pt x="3503" y="460703"/>
                  <a:pt x="0" y="303048"/>
                  <a:pt x="122621" y="208455"/>
                </a:cubicBezTo>
                <a:cubicBezTo>
                  <a:pt x="245242" y="113862"/>
                  <a:pt x="567559" y="0"/>
                  <a:pt x="742731" y="50800"/>
                </a:cubicBezTo>
                <a:cubicBezTo>
                  <a:pt x="917903" y="101600"/>
                  <a:pt x="1054539" y="418662"/>
                  <a:pt x="1173656" y="513255"/>
                </a:cubicBezTo>
                <a:cubicBezTo>
                  <a:pt x="1292773" y="607848"/>
                  <a:pt x="1329559" y="625365"/>
                  <a:pt x="1457435" y="618358"/>
                </a:cubicBezTo>
                <a:cubicBezTo>
                  <a:pt x="1585311" y="611351"/>
                  <a:pt x="1849821" y="493985"/>
                  <a:pt x="1940911" y="471213"/>
                </a:cubicBezTo>
                <a:cubicBezTo>
                  <a:pt x="2032001" y="448441"/>
                  <a:pt x="2003973" y="481724"/>
                  <a:pt x="2003973" y="481724"/>
                </a:cubicBezTo>
                <a:lnTo>
                  <a:pt x="2003973" y="481724"/>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sp>
        <p:nvSpPr>
          <p:cNvPr id="10" name="Freeform 9">
            <a:extLst>
              <a:ext uri="{FF2B5EF4-FFF2-40B4-BE49-F238E27FC236}">
                <a16:creationId xmlns:a16="http://schemas.microsoft.com/office/drawing/2014/main" id="{25CAA6BC-7433-478F-9DCB-A9AA5826C94C}"/>
              </a:ext>
            </a:extLst>
          </p:cNvPr>
          <p:cNvSpPr/>
          <p:nvPr/>
        </p:nvSpPr>
        <p:spPr>
          <a:xfrm>
            <a:off x="7445896" y="1926236"/>
            <a:ext cx="2773363" cy="2654300"/>
          </a:xfrm>
          <a:custGeom>
            <a:avLst/>
            <a:gdLst>
              <a:gd name="connsiteX0" fmla="*/ 2772980 w 2772980"/>
              <a:gd name="connsiteY0" fmla="*/ 2217683 h 3132083"/>
              <a:gd name="connsiteX1" fmla="*/ 2215932 w 2772980"/>
              <a:gd name="connsiteY1" fmla="*/ 3026980 h 3132083"/>
              <a:gd name="connsiteX2" fmla="*/ 1742966 w 2772980"/>
              <a:gd name="connsiteY2" fmla="*/ 2848304 h 3132083"/>
              <a:gd name="connsiteX3" fmla="*/ 1238469 w 2772980"/>
              <a:gd name="connsiteY3" fmla="*/ 2039007 h 3132083"/>
              <a:gd name="connsiteX4" fmla="*/ 366111 w 2772980"/>
              <a:gd name="connsiteY4" fmla="*/ 2364828 h 3132083"/>
              <a:gd name="connsiteX5" fmla="*/ 40290 w 2772980"/>
              <a:gd name="connsiteY5" fmla="*/ 1702676 h 3132083"/>
              <a:gd name="connsiteX6" fmla="*/ 607849 w 2772980"/>
              <a:gd name="connsiteY6" fmla="*/ 1008993 h 3132083"/>
              <a:gd name="connsiteX7" fmla="*/ 765504 w 2772980"/>
              <a:gd name="connsiteY7" fmla="*/ 483476 h 3132083"/>
              <a:gd name="connsiteX8" fmla="*/ 324069 w 2772980"/>
              <a:gd name="connsiteY8" fmla="*/ 346842 h 3132083"/>
              <a:gd name="connsiteX9" fmla="*/ 712952 w 2772980"/>
              <a:gd name="connsiteY9" fmla="*/ 0 h 3132083"/>
              <a:gd name="connsiteX10" fmla="*/ 712952 w 2772980"/>
              <a:gd name="connsiteY10" fmla="*/ 0 h 3132083"/>
              <a:gd name="connsiteX11" fmla="*/ 712952 w 2772980"/>
              <a:gd name="connsiteY11" fmla="*/ 0 h 31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980" h="3132083">
                <a:moveTo>
                  <a:pt x="2772980" y="2217683"/>
                </a:moveTo>
                <a:cubicBezTo>
                  <a:pt x="2580290" y="2569780"/>
                  <a:pt x="2387601" y="2921877"/>
                  <a:pt x="2215932" y="3026980"/>
                </a:cubicBezTo>
                <a:cubicBezTo>
                  <a:pt x="2044263" y="3132083"/>
                  <a:pt x="1905876" y="3012966"/>
                  <a:pt x="1742966" y="2848304"/>
                </a:cubicBezTo>
                <a:cubicBezTo>
                  <a:pt x="1580056" y="2683642"/>
                  <a:pt x="1467945" y="2119586"/>
                  <a:pt x="1238469" y="2039007"/>
                </a:cubicBezTo>
                <a:cubicBezTo>
                  <a:pt x="1008993" y="1958428"/>
                  <a:pt x="565807" y="2420883"/>
                  <a:pt x="366111" y="2364828"/>
                </a:cubicBezTo>
                <a:cubicBezTo>
                  <a:pt x="166415" y="2308773"/>
                  <a:pt x="0" y="1928648"/>
                  <a:pt x="40290" y="1702676"/>
                </a:cubicBezTo>
                <a:cubicBezTo>
                  <a:pt x="80580" y="1476704"/>
                  <a:pt x="486980" y="1212193"/>
                  <a:pt x="607849" y="1008993"/>
                </a:cubicBezTo>
                <a:cubicBezTo>
                  <a:pt x="728718" y="805793"/>
                  <a:pt x="812801" y="593834"/>
                  <a:pt x="765504" y="483476"/>
                </a:cubicBezTo>
                <a:cubicBezTo>
                  <a:pt x="718207" y="373118"/>
                  <a:pt x="332828" y="427421"/>
                  <a:pt x="324069" y="346842"/>
                </a:cubicBezTo>
                <a:cubicBezTo>
                  <a:pt x="315310" y="266263"/>
                  <a:pt x="712952" y="0"/>
                  <a:pt x="712952" y="0"/>
                </a:cubicBezTo>
                <a:lnTo>
                  <a:pt x="712952" y="0"/>
                </a:lnTo>
                <a:lnTo>
                  <a:pt x="712952"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sp>
        <p:nvSpPr>
          <p:cNvPr id="12" name="Freeform 11">
            <a:extLst>
              <a:ext uri="{FF2B5EF4-FFF2-40B4-BE49-F238E27FC236}">
                <a16:creationId xmlns:a16="http://schemas.microsoft.com/office/drawing/2014/main" id="{4F0F5069-83AD-4EAD-8F21-6F91E6495A5F}"/>
              </a:ext>
            </a:extLst>
          </p:cNvPr>
          <p:cNvSpPr/>
          <p:nvPr/>
        </p:nvSpPr>
        <p:spPr>
          <a:xfrm>
            <a:off x="6834709" y="3907437"/>
            <a:ext cx="1476375" cy="1973263"/>
          </a:xfrm>
          <a:custGeom>
            <a:avLst/>
            <a:gdLst>
              <a:gd name="connsiteX0" fmla="*/ 0 w 1475296"/>
              <a:gd name="connsiteY0" fmla="*/ 2092750 h 2092750"/>
              <a:gd name="connsiteX1" fmla="*/ 980388 w 1475296"/>
              <a:gd name="connsiteY1" fmla="*/ 1555422 h 2092750"/>
              <a:gd name="connsiteX2" fmla="*/ 697584 w 1475296"/>
              <a:gd name="connsiteY2" fmla="*/ 1112363 h 2092750"/>
              <a:gd name="connsiteX3" fmla="*/ 188536 w 1475296"/>
              <a:gd name="connsiteY3" fmla="*/ 725864 h 2092750"/>
              <a:gd name="connsiteX4" fmla="*/ 820132 w 1475296"/>
              <a:gd name="connsiteY4" fmla="*/ 367645 h 2092750"/>
              <a:gd name="connsiteX5" fmla="*/ 1423448 w 1475296"/>
              <a:gd name="connsiteY5" fmla="*/ 424206 h 2092750"/>
              <a:gd name="connsiteX6" fmla="*/ 1131217 w 1475296"/>
              <a:gd name="connsiteY6" fmla="*/ 0 h 20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296" h="2092750">
                <a:moveTo>
                  <a:pt x="0" y="2092750"/>
                </a:moveTo>
                <a:cubicBezTo>
                  <a:pt x="432062" y="1905785"/>
                  <a:pt x="864124" y="1718820"/>
                  <a:pt x="980388" y="1555422"/>
                </a:cubicBezTo>
                <a:cubicBezTo>
                  <a:pt x="1096652" y="1392024"/>
                  <a:pt x="829559" y="1250623"/>
                  <a:pt x="697584" y="1112363"/>
                </a:cubicBezTo>
                <a:cubicBezTo>
                  <a:pt x="565609" y="974103"/>
                  <a:pt x="168111" y="849984"/>
                  <a:pt x="188536" y="725864"/>
                </a:cubicBezTo>
                <a:cubicBezTo>
                  <a:pt x="208961" y="601744"/>
                  <a:pt x="614313" y="417921"/>
                  <a:pt x="820132" y="367645"/>
                </a:cubicBezTo>
                <a:cubicBezTo>
                  <a:pt x="1025951" y="317369"/>
                  <a:pt x="1371601" y="485480"/>
                  <a:pt x="1423448" y="424206"/>
                </a:cubicBezTo>
                <a:cubicBezTo>
                  <a:pt x="1475296" y="362932"/>
                  <a:pt x="1303256" y="181466"/>
                  <a:pt x="1131217" y="0"/>
                </a:cubicBez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sp>
        <p:nvSpPr>
          <p:cNvPr id="13" name="Rectangle 12">
            <a:extLst>
              <a:ext uri="{FF2B5EF4-FFF2-40B4-BE49-F238E27FC236}">
                <a16:creationId xmlns:a16="http://schemas.microsoft.com/office/drawing/2014/main" id="{EE3733B0-5381-4A4D-9AB6-B4472033B4C5}"/>
              </a:ext>
            </a:extLst>
          </p:cNvPr>
          <p:cNvSpPr/>
          <p:nvPr/>
        </p:nvSpPr>
        <p:spPr>
          <a:xfrm>
            <a:off x="5607570" y="1926236"/>
            <a:ext cx="4572000" cy="3962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charset="0"/>
            </a:endParaRPr>
          </a:p>
        </p:txBody>
      </p:sp>
      <p:pic>
        <p:nvPicPr>
          <p:cNvPr id="5149" name="Picture 3" descr="D:\documents\2 Immigrant Power\MIV\2008\SoCal\Issue Analysis Forums\presentation\img\male icon.png">
            <a:extLst>
              <a:ext uri="{FF2B5EF4-FFF2-40B4-BE49-F238E27FC236}">
                <a16:creationId xmlns:a16="http://schemas.microsoft.com/office/drawing/2014/main" id="{4CB7554A-D32B-448B-B1C0-69372EF33459}"/>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7341914" y="1959599"/>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0" name="Picture 2" descr="D:\documents\2 Immigrant Power\MIV\2008\SoCal\Issue Analysis Forums\presentation\img\famel icon.png">
            <a:extLst>
              <a:ext uri="{FF2B5EF4-FFF2-40B4-BE49-F238E27FC236}">
                <a16:creationId xmlns:a16="http://schemas.microsoft.com/office/drawing/2014/main" id="{FAA3B344-C80C-44A2-AAE5-26F1458AF568}"/>
              </a:ext>
            </a:extLst>
          </p:cNvPr>
          <p:cNvPicPr>
            <a:picLocks noChangeAspect="1" noChangeArrowheads="1"/>
          </p:cNvPicPr>
          <p:nvPr/>
        </p:nvPicPr>
        <p:blipFill>
          <a:blip r:embed="rId5">
            <a:lum bright="24000" contrast="-16000"/>
            <a:extLst>
              <a:ext uri="{28A0092B-C50C-407E-A947-70E740481C1C}">
                <a14:useLocalDpi xmlns:a14="http://schemas.microsoft.com/office/drawing/2010/main" val="0"/>
              </a:ext>
            </a:extLst>
          </a:blip>
          <a:srcRect/>
          <a:stretch>
            <a:fillRect/>
          </a:stretch>
        </p:blipFill>
        <p:spPr bwMode="auto">
          <a:xfrm>
            <a:off x="6445770" y="1926236"/>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51" name="Rectangle 36">
            <a:extLst>
              <a:ext uri="{FF2B5EF4-FFF2-40B4-BE49-F238E27FC236}">
                <a16:creationId xmlns:a16="http://schemas.microsoft.com/office/drawing/2014/main" id="{643DE325-993D-4F66-96A1-54A021F1172E}"/>
              </a:ext>
            </a:extLst>
          </p:cNvPr>
          <p:cNvSpPr>
            <a:spLocks noChangeArrowheads="1"/>
          </p:cNvSpPr>
          <p:nvPr/>
        </p:nvSpPr>
        <p:spPr bwMode="auto">
          <a:xfrm>
            <a:off x="10219258" y="3678836"/>
            <a:ext cx="252412"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4117" name="TextBox 39">
            <a:extLst>
              <a:ext uri="{FF2B5EF4-FFF2-40B4-BE49-F238E27FC236}">
                <a16:creationId xmlns:a16="http://schemas.microsoft.com/office/drawing/2014/main" id="{BB813C0C-F040-42DD-B4B9-859524DBEF16}"/>
              </a:ext>
            </a:extLst>
          </p:cNvPr>
          <p:cNvSpPr txBox="1">
            <a:spLocks noChangeArrowheads="1"/>
          </p:cNvSpPr>
          <p:nvPr/>
        </p:nvSpPr>
        <p:spPr bwMode="auto">
          <a:xfrm>
            <a:off x="6604520" y="2126262"/>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5</a:t>
            </a:r>
          </a:p>
        </p:txBody>
      </p:sp>
      <p:sp>
        <p:nvSpPr>
          <p:cNvPr id="5123" name="Text Box 6">
            <a:extLst>
              <a:ext uri="{FF2B5EF4-FFF2-40B4-BE49-F238E27FC236}">
                <a16:creationId xmlns:a16="http://schemas.microsoft.com/office/drawing/2014/main" id="{563B7FD3-7681-4606-9105-59965E5C79CE}"/>
              </a:ext>
            </a:extLst>
          </p:cNvPr>
          <p:cNvSpPr txBox="1">
            <a:spLocks noChangeArrowheads="1"/>
          </p:cNvSpPr>
          <p:nvPr/>
        </p:nvSpPr>
        <p:spPr bwMode="auto">
          <a:xfrm>
            <a:off x="888684" y="2865078"/>
            <a:ext cx="39180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800" b="1">
                <a:solidFill>
                  <a:srgbClr val="5D42E6"/>
                </a:solidFill>
                <a:latin typeface="Univers" panose="020B0503020202020204" pitchFamily="34" charset="0"/>
                <a:ea typeface="Halyard Display" pitchFamily="50" charset="0"/>
                <a:cs typeface="Arial"/>
              </a:rPr>
              <a:t>Redistricting</a:t>
            </a:r>
            <a:r>
              <a:rPr lang="en-US" altLang="en-US" sz="2800" b="1">
                <a:latin typeface="Univers" panose="020B0503020202020204" pitchFamily="34" charset="0"/>
                <a:ea typeface="Halyard Display" pitchFamily="50" charset="0"/>
                <a:cs typeface="Arial"/>
              </a:rPr>
              <a:t> is when we redraw districts so each has the same number of residents.</a:t>
            </a:r>
          </a:p>
        </p:txBody>
      </p:sp>
      <p:pic>
        <p:nvPicPr>
          <p:cNvPr id="6" name="Picture 6">
            <a:extLst>
              <a:ext uri="{FF2B5EF4-FFF2-40B4-BE49-F238E27FC236}">
                <a16:creationId xmlns:a16="http://schemas.microsoft.com/office/drawing/2014/main" id="{E4B27628-C880-485D-864A-BE30EF96B334}"/>
              </a:ext>
            </a:extLst>
          </p:cNvPr>
          <p:cNvPicPr>
            <a:picLocks noChangeAspect="1"/>
          </p:cNvPicPr>
          <p:nvPr/>
        </p:nvPicPr>
        <p:blipFill>
          <a:blip r:embed="rId3"/>
          <a:stretch>
            <a:fillRect/>
          </a:stretch>
        </p:blipFill>
        <p:spPr>
          <a:xfrm>
            <a:off x="5761457" y="2036013"/>
            <a:ext cx="482180" cy="801897"/>
          </a:xfrm>
          <a:prstGeom prst="rect">
            <a:avLst/>
          </a:prstGeom>
        </p:spPr>
      </p:pic>
      <p:pic>
        <p:nvPicPr>
          <p:cNvPr id="8" name="Picture 8">
            <a:extLst>
              <a:ext uri="{FF2B5EF4-FFF2-40B4-BE49-F238E27FC236}">
                <a16:creationId xmlns:a16="http://schemas.microsoft.com/office/drawing/2014/main" id="{450D0261-6AB6-419E-A4F4-F0E1B760EEA8}"/>
              </a:ext>
            </a:extLst>
          </p:cNvPr>
          <p:cNvPicPr>
            <a:picLocks noChangeAspect="1"/>
          </p:cNvPicPr>
          <p:nvPr/>
        </p:nvPicPr>
        <p:blipFill>
          <a:blip r:embed="rId6"/>
          <a:stretch>
            <a:fillRect/>
          </a:stretch>
        </p:blipFill>
        <p:spPr>
          <a:xfrm>
            <a:off x="8406890" y="4580806"/>
            <a:ext cx="467803" cy="787520"/>
          </a:xfrm>
          <a:prstGeom prst="rect">
            <a:avLst/>
          </a:prstGeom>
        </p:spPr>
      </p:pic>
      <p:pic>
        <p:nvPicPr>
          <p:cNvPr id="9" name="Picture 13">
            <a:extLst>
              <a:ext uri="{FF2B5EF4-FFF2-40B4-BE49-F238E27FC236}">
                <a16:creationId xmlns:a16="http://schemas.microsoft.com/office/drawing/2014/main" id="{AAAA90DD-5FBE-4CA5-B3A5-6713FB2682A7}"/>
              </a:ext>
            </a:extLst>
          </p:cNvPr>
          <p:cNvPicPr>
            <a:picLocks noChangeAspect="1"/>
          </p:cNvPicPr>
          <p:nvPr/>
        </p:nvPicPr>
        <p:blipFill>
          <a:blip r:embed="rId7"/>
          <a:stretch>
            <a:fillRect/>
          </a:stretch>
        </p:blipFill>
        <p:spPr>
          <a:xfrm>
            <a:off x="8263386" y="2036013"/>
            <a:ext cx="553529" cy="773143"/>
          </a:xfrm>
          <a:prstGeom prst="rect">
            <a:avLst/>
          </a:prstGeom>
        </p:spPr>
      </p:pic>
      <p:pic>
        <p:nvPicPr>
          <p:cNvPr id="14" name="Picture 14">
            <a:extLst>
              <a:ext uri="{FF2B5EF4-FFF2-40B4-BE49-F238E27FC236}">
                <a16:creationId xmlns:a16="http://schemas.microsoft.com/office/drawing/2014/main" id="{80F1D529-4288-43C9-A805-2A91187437C0}"/>
              </a:ext>
            </a:extLst>
          </p:cNvPr>
          <p:cNvPicPr>
            <a:picLocks noChangeAspect="1"/>
          </p:cNvPicPr>
          <p:nvPr/>
        </p:nvPicPr>
        <p:blipFill>
          <a:blip r:embed="rId8"/>
          <a:stretch>
            <a:fillRect/>
          </a:stretch>
        </p:blipFill>
        <p:spPr>
          <a:xfrm>
            <a:off x="6681611" y="3524603"/>
            <a:ext cx="550334" cy="782462"/>
          </a:xfrm>
          <a:prstGeom prst="rect">
            <a:avLst/>
          </a:prstGeom>
        </p:spPr>
      </p:pic>
      <p:pic>
        <p:nvPicPr>
          <p:cNvPr id="37" name="Picture 36" descr="Abstract aqua blue blurred bokeh background">
            <a:extLst>
              <a:ext uri="{FF2B5EF4-FFF2-40B4-BE49-F238E27FC236}">
                <a16:creationId xmlns:a16="http://schemas.microsoft.com/office/drawing/2014/main" id="{8990A45F-A7D5-4561-86DA-669AB943E981}"/>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38" name="Picture 37" descr="Diagram&#10;&#10;Description automatically generated">
            <a:extLst>
              <a:ext uri="{FF2B5EF4-FFF2-40B4-BE49-F238E27FC236}">
                <a16:creationId xmlns:a16="http://schemas.microsoft.com/office/drawing/2014/main" id="{7E98A680-8173-41B3-85CC-26F8E859B2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39" name="TextBox 38">
            <a:extLst>
              <a:ext uri="{FF2B5EF4-FFF2-40B4-BE49-F238E27FC236}">
                <a16:creationId xmlns:a16="http://schemas.microsoft.com/office/drawing/2014/main" id="{2E802DDA-5142-4938-BF1F-CE818B07A08E}"/>
              </a:ext>
            </a:extLst>
          </p:cNvPr>
          <p:cNvSpPr txBox="1"/>
          <p:nvPr/>
        </p:nvSpPr>
        <p:spPr>
          <a:xfrm>
            <a:off x="1902685" y="535985"/>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a:t>
            </a:r>
            <a:r>
              <a:rPr lang="en-US" sz="4000" b="1">
                <a:latin typeface="Univers Condensed Light" panose="020B0306020202040204" pitchFamily="34" charset="0"/>
              </a:rPr>
              <a:t>What is redistricting?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nodeType="with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117"/>
                                        </p:tgtEl>
                                        <p:attrNameLst>
                                          <p:attrName>style.visibility</p:attrName>
                                        </p:attrNameLst>
                                      </p:cBhvr>
                                      <p:to>
                                        <p:strVal val="visible"/>
                                      </p:to>
                                    </p:set>
                                  </p:childTnLst>
                                </p:cTn>
                              </p:par>
                            </p:childTnLst>
                          </p:cTn>
                        </p:par>
                        <p:par>
                          <p:cTn id="16" fill="hold" nodeType="afterGroup">
                            <p:stCondLst>
                              <p:cond delay="1000"/>
                            </p:stCondLst>
                            <p:childTnLst>
                              <p:par>
                                <p:cTn id="17" presetID="1" presetClass="entr" presetSubtype="0" fill="hold" grpId="0" nodeType="afterEffect">
                                  <p:stCondLst>
                                    <p:cond delay="500"/>
                                  </p:stCondLst>
                                  <p:childTnLst>
                                    <p:set>
                                      <p:cBhvr>
                                        <p:cTn id="18" dur="1" fill="hold">
                                          <p:stCondLst>
                                            <p:cond delay="0"/>
                                          </p:stCondLst>
                                        </p:cTn>
                                        <p:tgtEl>
                                          <p:spTgt spid="4126"/>
                                        </p:tgtEl>
                                        <p:attrNameLst>
                                          <p:attrName>style.visibility</p:attrName>
                                        </p:attrNameLst>
                                      </p:cBhvr>
                                      <p:to>
                                        <p:strVal val="visible"/>
                                      </p:to>
                                    </p:set>
                                  </p:childTnLst>
                                </p:cTn>
                              </p:par>
                            </p:childTnLst>
                          </p:cTn>
                        </p:par>
                        <p:par>
                          <p:cTn id="19" fill="hold" nodeType="afterGroup">
                            <p:stCondLst>
                              <p:cond delay="1500"/>
                            </p:stCondLst>
                            <p:childTnLst>
                              <p:par>
                                <p:cTn id="20" presetID="1" presetClass="entr" presetSubtype="0" fill="hold" grpId="0" nodeType="afterEffect">
                                  <p:stCondLst>
                                    <p:cond delay="500"/>
                                  </p:stCondLst>
                                  <p:childTnLst>
                                    <p:set>
                                      <p:cBhvr>
                                        <p:cTn id="21" dur="1" fill="hold">
                                          <p:stCondLst>
                                            <p:cond delay="0"/>
                                          </p:stCondLst>
                                        </p:cTn>
                                        <p:tgtEl>
                                          <p:spTgt spid="4118"/>
                                        </p:tgtEl>
                                        <p:attrNameLst>
                                          <p:attrName>style.visibility</p:attrName>
                                        </p:attrNameLst>
                                      </p:cBhvr>
                                      <p:to>
                                        <p:strVal val="visible"/>
                                      </p:to>
                                    </p:set>
                                  </p:childTnLst>
                                </p:cTn>
                              </p:par>
                            </p:childTnLst>
                          </p:cTn>
                        </p:par>
                        <p:par>
                          <p:cTn id="22" fill="hold" nodeType="afterGroup">
                            <p:stCondLst>
                              <p:cond delay="2000"/>
                            </p:stCondLst>
                            <p:childTnLst>
                              <p:par>
                                <p:cTn id="23" presetID="1" presetClass="entr" presetSubtype="0" fill="hold" grpId="0" nodeType="afterEffect">
                                  <p:stCondLst>
                                    <p:cond delay="500"/>
                                  </p:stCondLst>
                                  <p:childTnLst>
                                    <p:set>
                                      <p:cBhvr>
                                        <p:cTn id="24" dur="1" fill="hold">
                                          <p:stCondLst>
                                            <p:cond delay="0"/>
                                          </p:stCondLst>
                                        </p:cTn>
                                        <p:tgtEl>
                                          <p:spTgt spid="4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P spid="4125" grpId="0"/>
      <p:bldP spid="4126" grpId="0"/>
      <p:bldP spid="11" grpId="0" animBg="1"/>
      <p:bldP spid="10" grpId="0" animBg="1"/>
      <p:bldP spid="12" grpId="0" animBg="1"/>
      <p:bldP spid="41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3">
            <a:extLst>
              <a:ext uri="{FF2B5EF4-FFF2-40B4-BE49-F238E27FC236}">
                <a16:creationId xmlns:a16="http://schemas.microsoft.com/office/drawing/2014/main" id="{27F58FBB-9458-41D3-BE6B-C413F37B4CA2}"/>
              </a:ext>
            </a:extLst>
          </p:cNvPr>
          <p:cNvPicPr>
            <a:picLocks noChangeAspect="1"/>
          </p:cNvPicPr>
          <p:nvPr/>
        </p:nvPicPr>
        <p:blipFill>
          <a:blip r:embed="rId3"/>
          <a:stretch>
            <a:fillRect/>
          </a:stretch>
        </p:blipFill>
        <p:spPr>
          <a:xfrm>
            <a:off x="8272015" y="2280429"/>
            <a:ext cx="567905" cy="758765"/>
          </a:xfrm>
          <a:prstGeom prst="rect">
            <a:avLst/>
          </a:prstGeom>
        </p:spPr>
      </p:pic>
      <p:pic>
        <p:nvPicPr>
          <p:cNvPr id="6164" name="Picture 3" descr="D:\documents\2 Immigrant Power\MIV\2008\SoCal\Issue Analysis Forums\presentation\img\male icon.png">
            <a:extLst>
              <a:ext uri="{FF2B5EF4-FFF2-40B4-BE49-F238E27FC236}">
                <a16:creationId xmlns:a16="http://schemas.microsoft.com/office/drawing/2014/main" id="{F42D813E-4392-4099-A503-61DA684FE2CD}"/>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6967299" y="2813162"/>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a:extLst>
              <a:ext uri="{FF2B5EF4-FFF2-40B4-BE49-F238E27FC236}">
                <a16:creationId xmlns:a16="http://schemas.microsoft.com/office/drawing/2014/main" id="{E3BB77AE-EDB9-4705-BA87-22534F279CB1}"/>
              </a:ext>
            </a:extLst>
          </p:cNvPr>
          <p:cNvPicPr>
            <a:picLocks noChangeAspect="1"/>
          </p:cNvPicPr>
          <p:nvPr/>
        </p:nvPicPr>
        <p:blipFill>
          <a:blip r:embed="rId5"/>
          <a:stretch>
            <a:fillRect/>
          </a:stretch>
        </p:blipFill>
        <p:spPr>
          <a:xfrm>
            <a:off x="8234363" y="4048843"/>
            <a:ext cx="482180" cy="801897"/>
          </a:xfrm>
          <a:prstGeom prst="rect">
            <a:avLst/>
          </a:prstGeom>
        </p:spPr>
      </p:pic>
      <p:pic>
        <p:nvPicPr>
          <p:cNvPr id="19" name="Picture 8">
            <a:extLst>
              <a:ext uri="{FF2B5EF4-FFF2-40B4-BE49-F238E27FC236}">
                <a16:creationId xmlns:a16="http://schemas.microsoft.com/office/drawing/2014/main" id="{D7389FA4-C052-4C11-8CF1-B769BB61FD93}"/>
              </a:ext>
            </a:extLst>
          </p:cNvPr>
          <p:cNvPicPr>
            <a:picLocks noChangeAspect="1"/>
          </p:cNvPicPr>
          <p:nvPr/>
        </p:nvPicPr>
        <p:blipFill>
          <a:blip r:embed="rId6"/>
          <a:stretch>
            <a:fillRect/>
          </a:stretch>
        </p:blipFill>
        <p:spPr>
          <a:xfrm>
            <a:off x="8349381" y="4738957"/>
            <a:ext cx="467803" cy="787520"/>
          </a:xfrm>
          <a:prstGeom prst="rect">
            <a:avLst/>
          </a:prstGeom>
        </p:spPr>
      </p:pic>
      <p:sp>
        <p:nvSpPr>
          <p:cNvPr id="6146" name="Title 1">
            <a:extLst>
              <a:ext uri="{FF2B5EF4-FFF2-40B4-BE49-F238E27FC236}">
                <a16:creationId xmlns:a16="http://schemas.microsoft.com/office/drawing/2014/main" id="{DC0F5B44-5962-4188-9779-D6B437D75FB2}"/>
              </a:ext>
            </a:extLst>
          </p:cNvPr>
          <p:cNvSpPr txBox="1">
            <a:spLocks/>
          </p:cNvSpPr>
          <p:nvPr/>
        </p:nvSpPr>
        <p:spPr bwMode="auto">
          <a:xfrm>
            <a:off x="1676400" y="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endParaRPr lang="en-US" altLang="en-US" sz="3600" b="1">
              <a:solidFill>
                <a:schemeClr val="bg1"/>
              </a:solidFill>
            </a:endParaRPr>
          </a:p>
        </p:txBody>
      </p:sp>
      <p:sp>
        <p:nvSpPr>
          <p:cNvPr id="11" name="Freeform 10">
            <a:extLst>
              <a:ext uri="{FF2B5EF4-FFF2-40B4-BE49-F238E27FC236}">
                <a16:creationId xmlns:a16="http://schemas.microsoft.com/office/drawing/2014/main" id="{78FF8A5C-23F3-42AB-B6F2-191F0BDC2D9E}"/>
              </a:ext>
            </a:extLst>
          </p:cNvPr>
          <p:cNvSpPr/>
          <p:nvPr/>
        </p:nvSpPr>
        <p:spPr>
          <a:xfrm>
            <a:off x="7400207" y="2234568"/>
            <a:ext cx="2773363" cy="2654300"/>
          </a:xfrm>
          <a:custGeom>
            <a:avLst/>
            <a:gdLst>
              <a:gd name="connsiteX0" fmla="*/ 2772980 w 2772980"/>
              <a:gd name="connsiteY0" fmla="*/ 2217683 h 3132083"/>
              <a:gd name="connsiteX1" fmla="*/ 2215932 w 2772980"/>
              <a:gd name="connsiteY1" fmla="*/ 3026980 h 3132083"/>
              <a:gd name="connsiteX2" fmla="*/ 1742966 w 2772980"/>
              <a:gd name="connsiteY2" fmla="*/ 2848304 h 3132083"/>
              <a:gd name="connsiteX3" fmla="*/ 1238469 w 2772980"/>
              <a:gd name="connsiteY3" fmla="*/ 2039007 h 3132083"/>
              <a:gd name="connsiteX4" fmla="*/ 366111 w 2772980"/>
              <a:gd name="connsiteY4" fmla="*/ 2364828 h 3132083"/>
              <a:gd name="connsiteX5" fmla="*/ 40290 w 2772980"/>
              <a:gd name="connsiteY5" fmla="*/ 1702676 h 3132083"/>
              <a:gd name="connsiteX6" fmla="*/ 607849 w 2772980"/>
              <a:gd name="connsiteY6" fmla="*/ 1008993 h 3132083"/>
              <a:gd name="connsiteX7" fmla="*/ 765504 w 2772980"/>
              <a:gd name="connsiteY7" fmla="*/ 483476 h 3132083"/>
              <a:gd name="connsiteX8" fmla="*/ 324069 w 2772980"/>
              <a:gd name="connsiteY8" fmla="*/ 346842 h 3132083"/>
              <a:gd name="connsiteX9" fmla="*/ 712952 w 2772980"/>
              <a:gd name="connsiteY9" fmla="*/ 0 h 3132083"/>
              <a:gd name="connsiteX10" fmla="*/ 712952 w 2772980"/>
              <a:gd name="connsiteY10" fmla="*/ 0 h 3132083"/>
              <a:gd name="connsiteX11" fmla="*/ 712952 w 2772980"/>
              <a:gd name="connsiteY11" fmla="*/ 0 h 31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2980" h="3132083">
                <a:moveTo>
                  <a:pt x="2772980" y="2217683"/>
                </a:moveTo>
                <a:cubicBezTo>
                  <a:pt x="2580290" y="2569780"/>
                  <a:pt x="2387601" y="2921877"/>
                  <a:pt x="2215932" y="3026980"/>
                </a:cubicBezTo>
                <a:cubicBezTo>
                  <a:pt x="2044263" y="3132083"/>
                  <a:pt x="1905876" y="3012966"/>
                  <a:pt x="1742966" y="2848304"/>
                </a:cubicBezTo>
                <a:cubicBezTo>
                  <a:pt x="1580056" y="2683642"/>
                  <a:pt x="1467945" y="2119586"/>
                  <a:pt x="1238469" y="2039007"/>
                </a:cubicBezTo>
                <a:cubicBezTo>
                  <a:pt x="1008993" y="1958428"/>
                  <a:pt x="565807" y="2420883"/>
                  <a:pt x="366111" y="2364828"/>
                </a:cubicBezTo>
                <a:cubicBezTo>
                  <a:pt x="166415" y="2308773"/>
                  <a:pt x="0" y="1928648"/>
                  <a:pt x="40290" y="1702676"/>
                </a:cubicBezTo>
                <a:cubicBezTo>
                  <a:pt x="80580" y="1476704"/>
                  <a:pt x="486980" y="1212193"/>
                  <a:pt x="607849" y="1008993"/>
                </a:cubicBezTo>
                <a:cubicBezTo>
                  <a:pt x="728718" y="805793"/>
                  <a:pt x="812801" y="593834"/>
                  <a:pt x="765504" y="483476"/>
                </a:cubicBezTo>
                <a:cubicBezTo>
                  <a:pt x="718207" y="373118"/>
                  <a:pt x="332828" y="427421"/>
                  <a:pt x="324069" y="346842"/>
                </a:cubicBezTo>
                <a:cubicBezTo>
                  <a:pt x="315310" y="266263"/>
                  <a:pt x="712952" y="0"/>
                  <a:pt x="712952" y="0"/>
                </a:cubicBezTo>
                <a:lnTo>
                  <a:pt x="712952" y="0"/>
                </a:lnTo>
                <a:lnTo>
                  <a:pt x="712952" y="0"/>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sp>
        <p:nvSpPr>
          <p:cNvPr id="13" name="Freeform 12">
            <a:extLst>
              <a:ext uri="{FF2B5EF4-FFF2-40B4-BE49-F238E27FC236}">
                <a16:creationId xmlns:a16="http://schemas.microsoft.com/office/drawing/2014/main" id="{885AC669-B952-4677-8CC5-230FC6990964}"/>
              </a:ext>
            </a:extLst>
          </p:cNvPr>
          <p:cNvSpPr/>
          <p:nvPr/>
        </p:nvSpPr>
        <p:spPr>
          <a:xfrm>
            <a:off x="6789739" y="4215769"/>
            <a:ext cx="1476375" cy="1973263"/>
          </a:xfrm>
          <a:custGeom>
            <a:avLst/>
            <a:gdLst>
              <a:gd name="connsiteX0" fmla="*/ 0 w 1475296"/>
              <a:gd name="connsiteY0" fmla="*/ 2092750 h 2092750"/>
              <a:gd name="connsiteX1" fmla="*/ 980388 w 1475296"/>
              <a:gd name="connsiteY1" fmla="*/ 1555422 h 2092750"/>
              <a:gd name="connsiteX2" fmla="*/ 697584 w 1475296"/>
              <a:gd name="connsiteY2" fmla="*/ 1112363 h 2092750"/>
              <a:gd name="connsiteX3" fmla="*/ 188536 w 1475296"/>
              <a:gd name="connsiteY3" fmla="*/ 725864 h 2092750"/>
              <a:gd name="connsiteX4" fmla="*/ 820132 w 1475296"/>
              <a:gd name="connsiteY4" fmla="*/ 367645 h 2092750"/>
              <a:gd name="connsiteX5" fmla="*/ 1423448 w 1475296"/>
              <a:gd name="connsiteY5" fmla="*/ 424206 h 2092750"/>
              <a:gd name="connsiteX6" fmla="*/ 1131217 w 1475296"/>
              <a:gd name="connsiteY6" fmla="*/ 0 h 20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5296" h="2092750">
                <a:moveTo>
                  <a:pt x="0" y="2092750"/>
                </a:moveTo>
                <a:cubicBezTo>
                  <a:pt x="432062" y="1905785"/>
                  <a:pt x="864124" y="1718820"/>
                  <a:pt x="980388" y="1555422"/>
                </a:cubicBezTo>
                <a:cubicBezTo>
                  <a:pt x="1096652" y="1392024"/>
                  <a:pt x="829559" y="1250623"/>
                  <a:pt x="697584" y="1112363"/>
                </a:cubicBezTo>
                <a:cubicBezTo>
                  <a:pt x="565609" y="974103"/>
                  <a:pt x="168111" y="849984"/>
                  <a:pt x="188536" y="725864"/>
                </a:cubicBezTo>
                <a:cubicBezTo>
                  <a:pt x="208961" y="601744"/>
                  <a:pt x="614313" y="417921"/>
                  <a:pt x="820132" y="367645"/>
                </a:cubicBezTo>
                <a:cubicBezTo>
                  <a:pt x="1025951" y="317369"/>
                  <a:pt x="1371601" y="485480"/>
                  <a:pt x="1423448" y="424206"/>
                </a:cubicBezTo>
                <a:cubicBezTo>
                  <a:pt x="1475296" y="362932"/>
                  <a:pt x="1303256" y="181466"/>
                  <a:pt x="1131217" y="0"/>
                </a:cubicBez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pic>
        <p:nvPicPr>
          <p:cNvPr id="6150" name="Picture 3" descr="D:\documents\2 Immigrant Power\MIV\2008\SoCal\Issue Analysis Forums\presentation\img\male icon.png">
            <a:extLst>
              <a:ext uri="{FF2B5EF4-FFF2-40B4-BE49-F238E27FC236}">
                <a16:creationId xmlns:a16="http://schemas.microsoft.com/office/drawing/2014/main" id="{6BAE8A2C-824C-4D20-9727-76664A8334F4}"/>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9513888" y="2310768"/>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 descr="D:\documents\2 Immigrant Power\MIV\2008\SoCal\Issue Analysis Forums\presentation\img\famel icon.png">
            <a:extLst>
              <a:ext uri="{FF2B5EF4-FFF2-40B4-BE49-F238E27FC236}">
                <a16:creationId xmlns:a16="http://schemas.microsoft.com/office/drawing/2014/main" id="{2BFCC7D2-1B46-4690-AEB2-54D1154D92C7}"/>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7931122" y="3159032"/>
            <a:ext cx="496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3" descr="D:\documents\2 Immigrant Power\MIV\2008\SoCal\Issue Analysis Forums\presentation\img\male icon.png">
            <a:extLst>
              <a:ext uri="{FF2B5EF4-FFF2-40B4-BE49-F238E27FC236}">
                <a16:creationId xmlns:a16="http://schemas.microsoft.com/office/drawing/2014/main" id="{B2A2D3E4-C230-4B58-BB80-59F9C47B9FE1}"/>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9144001" y="3987168"/>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descr="D:\documents\2 Immigrant Power\MIV\2008\SoCal\Issue Analysis Forums\presentation\img\famel icon.png">
            <a:extLst>
              <a:ext uri="{FF2B5EF4-FFF2-40B4-BE49-F238E27FC236}">
                <a16:creationId xmlns:a16="http://schemas.microsoft.com/office/drawing/2014/main" id="{F659ED73-6A04-404A-808D-776CC9AC1736}"/>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8458200" y="32251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 descr="D:\documents\2 Immigrant Power\MIV\2008\SoCal\Issue Analysis Forums\presentation\img\male icon.png">
            <a:extLst>
              <a:ext uri="{FF2B5EF4-FFF2-40B4-BE49-F238E27FC236}">
                <a16:creationId xmlns:a16="http://schemas.microsoft.com/office/drawing/2014/main" id="{4DCC5A5C-31F6-413C-B006-AC3EF15E6F47}"/>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7576869" y="4591017"/>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3" descr="D:\documents\2 Immigrant Power\MIV\2008\SoCal\Issue Analysis Forums\presentation\img\male icon.png">
            <a:extLst>
              <a:ext uri="{FF2B5EF4-FFF2-40B4-BE49-F238E27FC236}">
                <a16:creationId xmlns:a16="http://schemas.microsoft.com/office/drawing/2014/main" id="{EE8AED77-EB8F-41E5-BD7A-4A6626E35F97}"/>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8763001" y="5319949"/>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 descr="D:\documents\2 Immigrant Power\MIV\2008\SoCal\Issue Analysis Forums\presentation\img\famel icon.png">
            <a:extLst>
              <a:ext uri="{FF2B5EF4-FFF2-40B4-BE49-F238E27FC236}">
                <a16:creationId xmlns:a16="http://schemas.microsoft.com/office/drawing/2014/main" id="{A89905FD-8CD4-4D94-9BA0-ED68740A8587}"/>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5791200" y="40633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2" descr="D:\documents\2 Immigrant Power\MIV\2008\SoCal\Issue Analysis Forums\presentation\img\famel icon.png">
            <a:extLst>
              <a:ext uri="{FF2B5EF4-FFF2-40B4-BE49-F238E27FC236}">
                <a16:creationId xmlns:a16="http://schemas.microsoft.com/office/drawing/2014/main" id="{533F2662-F4F6-4E81-BE08-636B9AEB4D1E}"/>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019800" y="34537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3" descr="D:\documents\2 Immigrant Power\MIV\2008\SoCal\Issue Analysis Forums\presentation\img\male icon.png">
            <a:extLst>
              <a:ext uri="{FF2B5EF4-FFF2-40B4-BE49-F238E27FC236}">
                <a16:creationId xmlns:a16="http://schemas.microsoft.com/office/drawing/2014/main" id="{4F6475CF-4105-448D-AD10-823208984C54}"/>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6542088" y="4901568"/>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 descr="D:\documents\2 Immigrant Power\MIV\2008\SoCal\Issue Analysis Forums\presentation\img\famel icon.png">
            <a:extLst>
              <a:ext uri="{FF2B5EF4-FFF2-40B4-BE49-F238E27FC236}">
                <a16:creationId xmlns:a16="http://schemas.microsoft.com/office/drawing/2014/main" id="{4A0D1F51-BF8F-4DB5-BD85-CC9B97CF797C}"/>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5943600" y="51301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 descr="D:\documents\2 Immigrant Power\MIV\2008\SoCal\Issue Analysis Forums\presentation\img\famel icon.png">
            <a:extLst>
              <a:ext uri="{FF2B5EF4-FFF2-40B4-BE49-F238E27FC236}">
                <a16:creationId xmlns:a16="http://schemas.microsoft.com/office/drawing/2014/main" id="{4F940E33-580F-485E-BA77-672E7F96E91B}"/>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477000" y="28441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3" name="Picture 2" descr="D:\documents\2 Immigrant Power\MIV\2008\SoCal\Issue Analysis Forums\presentation\img\famel icon.png">
            <a:extLst>
              <a:ext uri="{FF2B5EF4-FFF2-40B4-BE49-F238E27FC236}">
                <a16:creationId xmlns:a16="http://schemas.microsoft.com/office/drawing/2014/main" id="{6478738E-2485-497F-9FB9-1EFD21917231}"/>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8824823" y="2310768"/>
            <a:ext cx="525642" cy="81950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64" name="Picture 3" descr="D:\documents\2 Immigrant Power\MIV\2008\SoCal\Issue Analysis Forums\presentation\img\male icon.png">
            <a:extLst>
              <a:ext uri="{FF2B5EF4-FFF2-40B4-BE49-F238E27FC236}">
                <a16:creationId xmlns:a16="http://schemas.microsoft.com/office/drawing/2014/main" id="{58A7E4A1-C559-4478-835A-5143CA7AD9CB}"/>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8915401" y="3225168"/>
            <a:ext cx="544513" cy="76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7467" name="TextBox 50">
            <a:extLst>
              <a:ext uri="{FF2B5EF4-FFF2-40B4-BE49-F238E27FC236}">
                <a16:creationId xmlns:a16="http://schemas.microsoft.com/office/drawing/2014/main" id="{784DD882-32CF-45DF-823D-84E9455463DA}"/>
              </a:ext>
            </a:extLst>
          </p:cNvPr>
          <p:cNvSpPr txBox="1">
            <a:spLocks noChangeArrowheads="1"/>
          </p:cNvSpPr>
          <p:nvPr/>
        </p:nvSpPr>
        <p:spPr bwMode="auto">
          <a:xfrm>
            <a:off x="6039928" y="3987169"/>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solidFill>
                  <a:srgbClr val="FF0000"/>
                </a:solidFill>
                <a:cs typeface="Arial" panose="020B0604020202020204" pitchFamily="34" charset="0"/>
              </a:rPr>
              <a:t>4</a:t>
            </a:r>
          </a:p>
        </p:txBody>
      </p:sp>
      <p:sp>
        <p:nvSpPr>
          <p:cNvPr id="53" name="TextBox 52">
            <a:extLst>
              <a:ext uri="{FF2B5EF4-FFF2-40B4-BE49-F238E27FC236}">
                <a16:creationId xmlns:a16="http://schemas.microsoft.com/office/drawing/2014/main" id="{2D4DC50B-DC3B-47F6-8EDE-3D0FB778FCBC}"/>
              </a:ext>
            </a:extLst>
          </p:cNvPr>
          <p:cNvSpPr txBox="1">
            <a:spLocks noChangeArrowheads="1"/>
          </p:cNvSpPr>
          <p:nvPr/>
        </p:nvSpPr>
        <p:spPr bwMode="auto">
          <a:xfrm>
            <a:off x="8574657" y="2611256"/>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solidFill>
                  <a:srgbClr val="0066FF"/>
                </a:solidFill>
                <a:cs typeface="Arial" panose="020B0604020202020204" pitchFamily="34" charset="0"/>
              </a:rPr>
              <a:t>8</a:t>
            </a:r>
          </a:p>
        </p:txBody>
      </p:sp>
      <p:pic>
        <p:nvPicPr>
          <p:cNvPr id="6176" name="Picture 2" descr="D:\documents\2 Immigrant Power\MIV\2008\SoCal\Issue Analysis Forums\presentation\img\famel icon.png">
            <a:extLst>
              <a:ext uri="{FF2B5EF4-FFF2-40B4-BE49-F238E27FC236}">
                <a16:creationId xmlns:a16="http://schemas.microsoft.com/office/drawing/2014/main" id="{F8AA491D-3D9A-4339-BFEC-E4D21F452AAF}"/>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9067800" y="49015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4" name="Picture 3" descr="D:\documents\2 Immigrant Power\MIV\2008\SoCal\Issue Analysis Forums\presentation\img\male icon.png">
            <a:extLst>
              <a:ext uri="{FF2B5EF4-FFF2-40B4-BE49-F238E27FC236}">
                <a16:creationId xmlns:a16="http://schemas.microsoft.com/office/drawing/2014/main" id="{B3D555D1-75A2-4FE3-B2AD-6F499E84165D}"/>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9413246" y="5430655"/>
            <a:ext cx="544512" cy="762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 name="Freeform 11">
            <a:extLst>
              <a:ext uri="{FF2B5EF4-FFF2-40B4-BE49-F238E27FC236}">
                <a16:creationId xmlns:a16="http://schemas.microsoft.com/office/drawing/2014/main" id="{F36AFB27-1C39-4360-A675-59F1D2ABEFF7}"/>
              </a:ext>
            </a:extLst>
          </p:cNvPr>
          <p:cNvSpPr/>
          <p:nvPr/>
        </p:nvSpPr>
        <p:spPr>
          <a:xfrm>
            <a:off x="5562601" y="3133094"/>
            <a:ext cx="1927225" cy="625475"/>
          </a:xfrm>
          <a:custGeom>
            <a:avLst/>
            <a:gdLst>
              <a:gd name="connsiteX0" fmla="*/ 7007 w 2032001"/>
              <a:gd name="connsiteY0" fmla="*/ 618358 h 625365"/>
              <a:gd name="connsiteX1" fmla="*/ 122621 w 2032001"/>
              <a:gd name="connsiteY1" fmla="*/ 208455 h 625365"/>
              <a:gd name="connsiteX2" fmla="*/ 742731 w 2032001"/>
              <a:gd name="connsiteY2" fmla="*/ 50800 h 625365"/>
              <a:gd name="connsiteX3" fmla="*/ 1173656 w 2032001"/>
              <a:gd name="connsiteY3" fmla="*/ 513255 h 625365"/>
              <a:gd name="connsiteX4" fmla="*/ 1457435 w 2032001"/>
              <a:gd name="connsiteY4" fmla="*/ 618358 h 625365"/>
              <a:gd name="connsiteX5" fmla="*/ 1940911 w 2032001"/>
              <a:gd name="connsiteY5" fmla="*/ 471213 h 625365"/>
              <a:gd name="connsiteX6" fmla="*/ 2003973 w 2032001"/>
              <a:gd name="connsiteY6" fmla="*/ 481724 h 625365"/>
              <a:gd name="connsiteX7" fmla="*/ 2003973 w 2032001"/>
              <a:gd name="connsiteY7" fmla="*/ 481724 h 62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001" h="625365">
                <a:moveTo>
                  <a:pt x="7007" y="618358"/>
                </a:moveTo>
                <a:cubicBezTo>
                  <a:pt x="3503" y="460703"/>
                  <a:pt x="0" y="303048"/>
                  <a:pt x="122621" y="208455"/>
                </a:cubicBezTo>
                <a:cubicBezTo>
                  <a:pt x="245242" y="113862"/>
                  <a:pt x="567559" y="0"/>
                  <a:pt x="742731" y="50800"/>
                </a:cubicBezTo>
                <a:cubicBezTo>
                  <a:pt x="917903" y="101600"/>
                  <a:pt x="1054539" y="418662"/>
                  <a:pt x="1173656" y="513255"/>
                </a:cubicBezTo>
                <a:cubicBezTo>
                  <a:pt x="1292773" y="607848"/>
                  <a:pt x="1329559" y="625365"/>
                  <a:pt x="1457435" y="618358"/>
                </a:cubicBezTo>
                <a:cubicBezTo>
                  <a:pt x="1585311" y="611351"/>
                  <a:pt x="1849821" y="493985"/>
                  <a:pt x="1940911" y="471213"/>
                </a:cubicBezTo>
                <a:cubicBezTo>
                  <a:pt x="2032001" y="448441"/>
                  <a:pt x="2003973" y="481724"/>
                  <a:pt x="2003973" y="481724"/>
                </a:cubicBezTo>
                <a:lnTo>
                  <a:pt x="2003973" y="481724"/>
                </a:lnTo>
              </a:path>
            </a:pathLst>
          </a:custGeom>
          <a:ln w="5715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ea typeface="ＭＳ Ｐゴシック" pitchFamily="34" charset="-128"/>
              <a:cs typeface="Arial" charset="0"/>
            </a:endParaRPr>
          </a:p>
        </p:txBody>
      </p:sp>
      <p:sp>
        <p:nvSpPr>
          <p:cNvPr id="6180" name="Title 1">
            <a:extLst>
              <a:ext uri="{FF2B5EF4-FFF2-40B4-BE49-F238E27FC236}">
                <a16:creationId xmlns:a16="http://schemas.microsoft.com/office/drawing/2014/main" id="{4F56B5AF-68B5-4EAD-A2BB-84221FB17456}"/>
              </a:ext>
            </a:extLst>
          </p:cNvPr>
          <p:cNvSpPr txBox="1">
            <a:spLocks/>
          </p:cNvSpPr>
          <p:nvPr/>
        </p:nvSpPr>
        <p:spPr bwMode="auto">
          <a:xfrm>
            <a:off x="1676400" y="0"/>
            <a:ext cx="556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r>
              <a:rPr lang="en-US" altLang="en-US" sz="3200" b="1">
                <a:solidFill>
                  <a:schemeClr val="bg1"/>
                </a:solidFill>
              </a:rPr>
              <a:t>What is redistricting?</a:t>
            </a:r>
          </a:p>
        </p:txBody>
      </p:sp>
      <p:sp>
        <p:nvSpPr>
          <p:cNvPr id="14" name="Rectangle 13">
            <a:extLst>
              <a:ext uri="{FF2B5EF4-FFF2-40B4-BE49-F238E27FC236}">
                <a16:creationId xmlns:a16="http://schemas.microsoft.com/office/drawing/2014/main" id="{BA980D44-552A-4E45-8FEB-4CD06D51EE84}"/>
              </a:ext>
            </a:extLst>
          </p:cNvPr>
          <p:cNvSpPr/>
          <p:nvPr/>
        </p:nvSpPr>
        <p:spPr>
          <a:xfrm>
            <a:off x="5562600" y="2234568"/>
            <a:ext cx="4572000" cy="3962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charset="0"/>
            </a:endParaRPr>
          </a:p>
        </p:txBody>
      </p:sp>
      <p:pic>
        <p:nvPicPr>
          <p:cNvPr id="6182" name="Picture 3" descr="D:\documents\2 Immigrant Power\MIV\2008\SoCal\Issue Analysis Forums\presentation\img\male icon.png">
            <a:extLst>
              <a:ext uri="{FF2B5EF4-FFF2-40B4-BE49-F238E27FC236}">
                <a16:creationId xmlns:a16="http://schemas.microsoft.com/office/drawing/2014/main" id="{577B6272-BF5B-4210-993D-A8F8AC287BB3}"/>
              </a:ext>
            </a:extLst>
          </p:cNvPr>
          <p:cNvPicPr>
            <a:picLocks noChangeAspect="1" noChangeArrowheads="1"/>
          </p:cNvPicPr>
          <p:nvPr/>
        </p:nvPicPr>
        <p:blipFill>
          <a:blip r:embed="rId4">
            <a:lum bright="24000" contrast="-16000"/>
            <a:extLst>
              <a:ext uri="{28A0092B-C50C-407E-A947-70E740481C1C}">
                <a14:useLocalDpi xmlns:a14="http://schemas.microsoft.com/office/drawing/2010/main" val="0"/>
              </a:ext>
            </a:extLst>
          </a:blip>
          <a:srcRect/>
          <a:stretch>
            <a:fillRect/>
          </a:stretch>
        </p:blipFill>
        <p:spPr bwMode="auto">
          <a:xfrm>
            <a:off x="7292496" y="233806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3" name="Picture 2" descr="D:\documents\2 Immigrant Power\MIV\2008\SoCal\Issue Analysis Forums\presentation\img\famel icon.png">
            <a:extLst>
              <a:ext uri="{FF2B5EF4-FFF2-40B4-BE49-F238E27FC236}">
                <a16:creationId xmlns:a16="http://schemas.microsoft.com/office/drawing/2014/main" id="{9BCDD686-F544-4404-A931-00C2677B886A}"/>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400800" y="2234568"/>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4" name="Rectangle 72">
            <a:extLst>
              <a:ext uri="{FF2B5EF4-FFF2-40B4-BE49-F238E27FC236}">
                <a16:creationId xmlns:a16="http://schemas.microsoft.com/office/drawing/2014/main" id="{BA336CF7-E746-4E59-9494-AE15706AFEB6}"/>
              </a:ext>
            </a:extLst>
          </p:cNvPr>
          <p:cNvSpPr>
            <a:spLocks noChangeArrowheads="1"/>
          </p:cNvSpPr>
          <p:nvPr/>
        </p:nvSpPr>
        <p:spPr bwMode="auto">
          <a:xfrm>
            <a:off x="10174288" y="3987168"/>
            <a:ext cx="252412"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4" name="Text Box 6">
            <a:extLst>
              <a:ext uri="{FF2B5EF4-FFF2-40B4-BE49-F238E27FC236}">
                <a16:creationId xmlns:a16="http://schemas.microsoft.com/office/drawing/2014/main" id="{04FD8A0D-FED4-48FA-9AFF-3BD03C84B453}"/>
              </a:ext>
            </a:extLst>
          </p:cNvPr>
          <p:cNvSpPr txBox="1">
            <a:spLocks noChangeArrowheads="1"/>
          </p:cNvSpPr>
          <p:nvPr/>
        </p:nvSpPr>
        <p:spPr bwMode="auto">
          <a:xfrm>
            <a:off x="966485" y="2478412"/>
            <a:ext cx="3591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3200" b="1">
                <a:latin typeface="Univers" panose="020B0503020202020204" pitchFamily="34" charset="0"/>
                <a:ea typeface="Halyard Display" pitchFamily="50" charset="0"/>
                <a:cs typeface="Arial"/>
              </a:rPr>
              <a:t>Over time, districts become uneven in size.</a:t>
            </a:r>
          </a:p>
        </p:txBody>
      </p:sp>
      <p:pic>
        <p:nvPicPr>
          <p:cNvPr id="16" name="Picture 6">
            <a:extLst>
              <a:ext uri="{FF2B5EF4-FFF2-40B4-BE49-F238E27FC236}">
                <a16:creationId xmlns:a16="http://schemas.microsoft.com/office/drawing/2014/main" id="{1D03A1BC-EBFD-4755-8BC7-713774BF3344}"/>
              </a:ext>
            </a:extLst>
          </p:cNvPr>
          <p:cNvPicPr>
            <a:picLocks noChangeAspect="1"/>
          </p:cNvPicPr>
          <p:nvPr/>
        </p:nvPicPr>
        <p:blipFill>
          <a:blip r:embed="rId5"/>
          <a:stretch>
            <a:fillRect/>
          </a:stretch>
        </p:blipFill>
        <p:spPr>
          <a:xfrm>
            <a:off x="5732702" y="2323560"/>
            <a:ext cx="482180" cy="801897"/>
          </a:xfrm>
          <a:prstGeom prst="rect">
            <a:avLst/>
          </a:prstGeom>
        </p:spPr>
      </p:pic>
      <p:pic>
        <p:nvPicPr>
          <p:cNvPr id="17" name="Picture 6">
            <a:extLst>
              <a:ext uri="{FF2B5EF4-FFF2-40B4-BE49-F238E27FC236}">
                <a16:creationId xmlns:a16="http://schemas.microsoft.com/office/drawing/2014/main" id="{30637839-4ED1-448A-95A2-5C1E1BAF6FDE}"/>
              </a:ext>
            </a:extLst>
          </p:cNvPr>
          <p:cNvPicPr>
            <a:picLocks noChangeAspect="1"/>
          </p:cNvPicPr>
          <p:nvPr/>
        </p:nvPicPr>
        <p:blipFill>
          <a:blip r:embed="rId5"/>
          <a:stretch>
            <a:fillRect/>
          </a:stretch>
        </p:blipFill>
        <p:spPr>
          <a:xfrm>
            <a:off x="9542702" y="3272466"/>
            <a:ext cx="482180" cy="801897"/>
          </a:xfrm>
          <a:prstGeom prst="rect">
            <a:avLst/>
          </a:prstGeom>
          <a:ln>
            <a:solidFill>
              <a:srgbClr val="C00000"/>
            </a:solidFill>
          </a:ln>
        </p:spPr>
      </p:pic>
      <p:pic>
        <p:nvPicPr>
          <p:cNvPr id="24" name="Picture 24">
            <a:extLst>
              <a:ext uri="{FF2B5EF4-FFF2-40B4-BE49-F238E27FC236}">
                <a16:creationId xmlns:a16="http://schemas.microsoft.com/office/drawing/2014/main" id="{E52495B7-30CE-4BDB-8ADC-9474848F22F9}"/>
              </a:ext>
            </a:extLst>
          </p:cNvPr>
          <p:cNvPicPr>
            <a:picLocks noChangeAspect="1"/>
          </p:cNvPicPr>
          <p:nvPr/>
        </p:nvPicPr>
        <p:blipFill>
          <a:blip r:embed="rId8"/>
          <a:stretch>
            <a:fillRect/>
          </a:stretch>
        </p:blipFill>
        <p:spPr>
          <a:xfrm>
            <a:off x="7908805" y="5462678"/>
            <a:ext cx="543823" cy="691550"/>
          </a:xfrm>
          <a:prstGeom prst="rect">
            <a:avLst/>
          </a:prstGeom>
        </p:spPr>
      </p:pic>
      <p:sp>
        <p:nvSpPr>
          <p:cNvPr id="52" name="TextBox 51">
            <a:extLst>
              <a:ext uri="{FF2B5EF4-FFF2-40B4-BE49-F238E27FC236}">
                <a16:creationId xmlns:a16="http://schemas.microsoft.com/office/drawing/2014/main" id="{2B43762A-F876-4ABD-959F-AF7B1045F7B5}"/>
              </a:ext>
            </a:extLst>
          </p:cNvPr>
          <p:cNvSpPr txBox="1">
            <a:spLocks noChangeArrowheads="1"/>
          </p:cNvSpPr>
          <p:nvPr/>
        </p:nvSpPr>
        <p:spPr bwMode="auto">
          <a:xfrm>
            <a:off x="9345283" y="4619773"/>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solidFill>
                  <a:srgbClr val="0066FF"/>
                </a:solidFill>
                <a:cs typeface="Arial" panose="020B0604020202020204" pitchFamily="34" charset="0"/>
              </a:rPr>
              <a:t>7</a:t>
            </a:r>
          </a:p>
        </p:txBody>
      </p:sp>
      <p:sp>
        <p:nvSpPr>
          <p:cNvPr id="17466" name="TextBox 49">
            <a:extLst>
              <a:ext uri="{FF2B5EF4-FFF2-40B4-BE49-F238E27FC236}">
                <a16:creationId xmlns:a16="http://schemas.microsoft.com/office/drawing/2014/main" id="{6BF42613-847B-4296-9507-9F1A74C2188E}"/>
              </a:ext>
            </a:extLst>
          </p:cNvPr>
          <p:cNvSpPr txBox="1">
            <a:spLocks noChangeArrowheads="1"/>
          </p:cNvSpPr>
          <p:nvPr/>
        </p:nvSpPr>
        <p:spPr bwMode="auto">
          <a:xfrm>
            <a:off x="6559550" y="2434594"/>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5</a:t>
            </a:r>
          </a:p>
        </p:txBody>
      </p:sp>
      <p:pic>
        <p:nvPicPr>
          <p:cNvPr id="42" name="Picture 41" descr="Abstract aqua blue blurred bokeh background">
            <a:extLst>
              <a:ext uri="{FF2B5EF4-FFF2-40B4-BE49-F238E27FC236}">
                <a16:creationId xmlns:a16="http://schemas.microsoft.com/office/drawing/2014/main" id="{8526F59D-9A8E-4F7B-B6BA-58E566A24C39}"/>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43" name="Picture 42" descr="Diagram&#10;&#10;Description automatically generated">
            <a:extLst>
              <a:ext uri="{FF2B5EF4-FFF2-40B4-BE49-F238E27FC236}">
                <a16:creationId xmlns:a16="http://schemas.microsoft.com/office/drawing/2014/main" id="{8DA863ED-7738-4827-8977-CF8022AFC2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45" name="TextBox 44">
            <a:extLst>
              <a:ext uri="{FF2B5EF4-FFF2-40B4-BE49-F238E27FC236}">
                <a16:creationId xmlns:a16="http://schemas.microsoft.com/office/drawing/2014/main" id="{55E885CE-B00C-427C-A3FF-2461822F2AAB}"/>
              </a:ext>
            </a:extLst>
          </p:cNvPr>
          <p:cNvSpPr txBox="1"/>
          <p:nvPr/>
        </p:nvSpPr>
        <p:spPr>
          <a:xfrm>
            <a:off x="1902685" y="535985"/>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a:t>
            </a:r>
            <a:r>
              <a:rPr lang="en-US" sz="4000" b="1">
                <a:latin typeface="Univers Condensed Light" panose="020B0306020202040204" pitchFamily="34" charset="0"/>
              </a:rPr>
              <a:t>What is redistricting?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500"/>
                                  </p:stCondLst>
                                  <p:childTnLst>
                                    <p:set>
                                      <p:cBhvr>
                                        <p:cTn id="6" dur="1" fill="hold">
                                          <p:stCondLst>
                                            <p:cond delay="0"/>
                                          </p:stCondLst>
                                        </p:cTn>
                                        <p:tgtEl>
                                          <p:spTgt spid="174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0"/>
                                          </p:stCondLst>
                                        </p:cTn>
                                        <p:tgtEl>
                                          <p:spTgt spid="1746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17464"/>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7466"/>
                                        </p:tgtEl>
                                        <p:attrNameLst>
                                          <p:attrName>style.visibility</p:attrName>
                                        </p:attrNameLst>
                                      </p:cBhvr>
                                      <p:to>
                                        <p:strVal val="visible"/>
                                      </p:to>
                                    </p:set>
                                  </p:childTnLst>
                                </p:cTn>
                              </p:par>
                              <p:par>
                                <p:cTn id="16" presetID="1" presetClass="entr" presetSubtype="0" fill="hold" grpId="0" nodeType="withEffect">
                                  <p:stCondLst>
                                    <p:cond delay="500"/>
                                  </p:stCondLst>
                                  <p:childTnLst>
                                    <p:set>
                                      <p:cBhvr>
                                        <p:cTn id="17" dur="1" fill="hold">
                                          <p:stCondLst>
                                            <p:cond delay="0"/>
                                          </p:stCondLst>
                                        </p:cTn>
                                        <p:tgtEl>
                                          <p:spTgt spid="17467"/>
                                        </p:tgtEl>
                                        <p:attrNameLst>
                                          <p:attrName>style.visibility</p:attrName>
                                        </p:attrNameLst>
                                      </p:cBhvr>
                                      <p:to>
                                        <p:strVal val="visible"/>
                                      </p:to>
                                    </p:set>
                                  </p:childTnLst>
                                </p:cTn>
                              </p:par>
                              <p:par>
                                <p:cTn id="18" presetID="1" presetClass="entr" presetSubtype="0" fill="hold" grpId="0" nodeType="withEffect">
                                  <p:stCondLst>
                                    <p:cond delay="500"/>
                                  </p:stCondLst>
                                  <p:childTnLst>
                                    <p:set>
                                      <p:cBhvr>
                                        <p:cTn id="19" dur="1" fill="hold">
                                          <p:stCondLst>
                                            <p:cond delay="0"/>
                                          </p:stCondLst>
                                        </p:cTn>
                                        <p:tgtEl>
                                          <p:spTgt spid="53"/>
                                        </p:tgtEl>
                                        <p:attrNameLst>
                                          <p:attrName>style.visibility</p:attrName>
                                        </p:attrNameLst>
                                      </p:cBhvr>
                                      <p:to>
                                        <p:strVal val="visible"/>
                                      </p:to>
                                    </p:set>
                                  </p:childTnLst>
                                </p:cTn>
                              </p:par>
                              <p:par>
                                <p:cTn id="20" presetID="1" presetClass="entr" presetSubtype="0" fill="hold" grpId="0" nodeType="withEffect">
                                  <p:stCondLst>
                                    <p:cond delay="50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7" grpId="0"/>
      <p:bldP spid="53" grpId="0"/>
      <p:bldP spid="52" grpId="0"/>
      <p:bldP spid="174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188B54-3ED5-4A6A-941D-C124674D7762}"/>
              </a:ext>
            </a:extLst>
          </p:cNvPr>
          <p:cNvPicPr>
            <a:picLocks noChangeAspect="1"/>
          </p:cNvPicPr>
          <p:nvPr/>
        </p:nvPicPr>
        <p:blipFill>
          <a:blip r:embed="rId3"/>
          <a:stretch>
            <a:fillRect/>
          </a:stretch>
        </p:blipFill>
        <p:spPr>
          <a:xfrm>
            <a:off x="9608838" y="3381734"/>
            <a:ext cx="482180" cy="801897"/>
          </a:xfrm>
          <a:prstGeom prst="rect">
            <a:avLst/>
          </a:prstGeom>
        </p:spPr>
      </p:pic>
      <p:pic>
        <p:nvPicPr>
          <p:cNvPr id="8" name="Picture 6">
            <a:extLst>
              <a:ext uri="{FF2B5EF4-FFF2-40B4-BE49-F238E27FC236}">
                <a16:creationId xmlns:a16="http://schemas.microsoft.com/office/drawing/2014/main" id="{00B9FC1F-379B-489B-A6BD-A306846151F9}"/>
              </a:ext>
            </a:extLst>
          </p:cNvPr>
          <p:cNvPicPr>
            <a:picLocks noChangeAspect="1"/>
          </p:cNvPicPr>
          <p:nvPr/>
        </p:nvPicPr>
        <p:blipFill>
          <a:blip r:embed="rId3"/>
          <a:stretch>
            <a:fillRect/>
          </a:stretch>
        </p:blipFill>
        <p:spPr>
          <a:xfrm>
            <a:off x="8401139" y="4100602"/>
            <a:ext cx="482180" cy="801897"/>
          </a:xfrm>
          <a:prstGeom prst="rect">
            <a:avLst/>
          </a:prstGeom>
        </p:spPr>
      </p:pic>
      <p:pic>
        <p:nvPicPr>
          <p:cNvPr id="10" name="Picture 8">
            <a:extLst>
              <a:ext uri="{FF2B5EF4-FFF2-40B4-BE49-F238E27FC236}">
                <a16:creationId xmlns:a16="http://schemas.microsoft.com/office/drawing/2014/main" id="{4E0BE73D-82A9-4257-BF33-9145272475F8}"/>
              </a:ext>
            </a:extLst>
          </p:cNvPr>
          <p:cNvPicPr>
            <a:picLocks noChangeAspect="1"/>
          </p:cNvPicPr>
          <p:nvPr/>
        </p:nvPicPr>
        <p:blipFill>
          <a:blip r:embed="rId4"/>
          <a:stretch>
            <a:fillRect/>
          </a:stretch>
        </p:blipFill>
        <p:spPr>
          <a:xfrm>
            <a:off x="8435645" y="4738957"/>
            <a:ext cx="467803" cy="787520"/>
          </a:xfrm>
          <a:prstGeom prst="rect">
            <a:avLst/>
          </a:prstGeom>
        </p:spPr>
      </p:pic>
      <p:pic>
        <p:nvPicPr>
          <p:cNvPr id="9" name="Picture 23">
            <a:extLst>
              <a:ext uri="{FF2B5EF4-FFF2-40B4-BE49-F238E27FC236}">
                <a16:creationId xmlns:a16="http://schemas.microsoft.com/office/drawing/2014/main" id="{E2F4C657-2995-402C-9656-F472748F499D}"/>
              </a:ext>
            </a:extLst>
          </p:cNvPr>
          <p:cNvPicPr>
            <a:picLocks noChangeAspect="1"/>
          </p:cNvPicPr>
          <p:nvPr/>
        </p:nvPicPr>
        <p:blipFill>
          <a:blip r:embed="rId5"/>
          <a:stretch>
            <a:fillRect/>
          </a:stretch>
        </p:blipFill>
        <p:spPr>
          <a:xfrm>
            <a:off x="8148370" y="2337938"/>
            <a:ext cx="567905" cy="758765"/>
          </a:xfrm>
          <a:prstGeom prst="rect">
            <a:avLst/>
          </a:prstGeom>
        </p:spPr>
      </p:pic>
      <p:sp>
        <p:nvSpPr>
          <p:cNvPr id="7170" name="Title 1">
            <a:extLst>
              <a:ext uri="{FF2B5EF4-FFF2-40B4-BE49-F238E27FC236}">
                <a16:creationId xmlns:a16="http://schemas.microsoft.com/office/drawing/2014/main" id="{568796E2-20D6-4170-AEEE-A87BA3B1A3FF}"/>
              </a:ext>
            </a:extLst>
          </p:cNvPr>
          <p:cNvSpPr txBox="1">
            <a:spLocks/>
          </p:cNvSpPr>
          <p:nvPr/>
        </p:nvSpPr>
        <p:spPr bwMode="auto">
          <a:xfrm>
            <a:off x="1676400" y="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endParaRPr lang="en-US" altLang="en-US" sz="3600" b="1">
              <a:solidFill>
                <a:schemeClr val="bg1"/>
              </a:solidFill>
            </a:endParaRPr>
          </a:p>
        </p:txBody>
      </p:sp>
      <p:sp>
        <p:nvSpPr>
          <p:cNvPr id="7171" name="Title 1">
            <a:extLst>
              <a:ext uri="{FF2B5EF4-FFF2-40B4-BE49-F238E27FC236}">
                <a16:creationId xmlns:a16="http://schemas.microsoft.com/office/drawing/2014/main" id="{D9755D30-1C64-4FFA-8539-22599EA6A443}"/>
              </a:ext>
            </a:extLst>
          </p:cNvPr>
          <p:cNvSpPr txBox="1">
            <a:spLocks/>
          </p:cNvSpPr>
          <p:nvPr/>
        </p:nvSpPr>
        <p:spPr bwMode="auto">
          <a:xfrm>
            <a:off x="1600200" y="0"/>
            <a:ext cx="5562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r>
              <a:rPr lang="en-US" altLang="en-US" sz="3200" b="1">
                <a:solidFill>
                  <a:schemeClr val="bg1"/>
                </a:solidFill>
              </a:rPr>
              <a:t>What is redistricting?</a:t>
            </a:r>
          </a:p>
        </p:txBody>
      </p:sp>
      <p:sp>
        <p:nvSpPr>
          <p:cNvPr id="12" name="Freeform 11">
            <a:extLst>
              <a:ext uri="{FF2B5EF4-FFF2-40B4-BE49-F238E27FC236}">
                <a16:creationId xmlns:a16="http://schemas.microsoft.com/office/drawing/2014/main" id="{A0F6CF88-CE29-4E82-BF83-9E71471D9191}"/>
              </a:ext>
            </a:extLst>
          </p:cNvPr>
          <p:cNvSpPr>
            <a:spLocks noChangeArrowheads="1"/>
          </p:cNvSpPr>
          <p:nvPr/>
        </p:nvSpPr>
        <p:spPr bwMode="auto">
          <a:xfrm>
            <a:off x="5562601" y="3169533"/>
            <a:ext cx="1927225" cy="625475"/>
          </a:xfrm>
          <a:custGeom>
            <a:avLst/>
            <a:gdLst>
              <a:gd name="T0" fmla="*/ 6303 w 2032001"/>
              <a:gd name="T1" fmla="*/ 618576 h 625365"/>
              <a:gd name="T2" fmla="*/ 110301 w 2032001"/>
              <a:gd name="T3" fmla="*/ 208529 h 625365"/>
              <a:gd name="T4" fmla="*/ 668111 w 2032001"/>
              <a:gd name="T5" fmla="*/ 50818 h 625365"/>
              <a:gd name="T6" fmla="*/ 1055742 w 2032001"/>
              <a:gd name="T7" fmla="*/ 513435 h 625365"/>
              <a:gd name="T8" fmla="*/ 1311010 w 2032001"/>
              <a:gd name="T9" fmla="*/ 618576 h 625365"/>
              <a:gd name="T10" fmla="*/ 1745913 w 2032001"/>
              <a:gd name="T11" fmla="*/ 471379 h 625365"/>
              <a:gd name="T12" fmla="*/ 1802639 w 2032001"/>
              <a:gd name="T13" fmla="*/ 481894 h 625365"/>
              <a:gd name="T14" fmla="*/ 1802639 w 2032001"/>
              <a:gd name="T15" fmla="*/ 481894 h 625365"/>
              <a:gd name="T16" fmla="*/ 0 60000 65536"/>
              <a:gd name="T17" fmla="*/ 0 60000 65536"/>
              <a:gd name="T18" fmla="*/ 0 60000 65536"/>
              <a:gd name="T19" fmla="*/ 0 60000 65536"/>
              <a:gd name="T20" fmla="*/ 0 60000 65536"/>
              <a:gd name="T21" fmla="*/ 0 60000 65536"/>
              <a:gd name="T22" fmla="*/ 0 60000 65536"/>
              <a:gd name="T23" fmla="*/ 0 60000 65536"/>
              <a:gd name="T24" fmla="*/ 0 w 2032001"/>
              <a:gd name="T25" fmla="*/ 0 h 625365"/>
              <a:gd name="T26" fmla="*/ 2032001 w 2032001"/>
              <a:gd name="T27" fmla="*/ 625365 h 625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2001" h="625365">
                <a:moveTo>
                  <a:pt x="7007" y="618358"/>
                </a:moveTo>
                <a:cubicBezTo>
                  <a:pt x="3503" y="460703"/>
                  <a:pt x="0" y="303048"/>
                  <a:pt x="122621" y="208455"/>
                </a:cubicBezTo>
                <a:cubicBezTo>
                  <a:pt x="245242" y="113862"/>
                  <a:pt x="567559" y="0"/>
                  <a:pt x="742731" y="50800"/>
                </a:cubicBezTo>
                <a:cubicBezTo>
                  <a:pt x="917903" y="101600"/>
                  <a:pt x="1054539" y="418662"/>
                  <a:pt x="1173656" y="513255"/>
                </a:cubicBezTo>
                <a:cubicBezTo>
                  <a:pt x="1292773" y="607848"/>
                  <a:pt x="1329559" y="625365"/>
                  <a:pt x="1457435" y="618358"/>
                </a:cubicBezTo>
                <a:cubicBezTo>
                  <a:pt x="1585311" y="611351"/>
                  <a:pt x="1849821" y="493985"/>
                  <a:pt x="1940911" y="471213"/>
                </a:cubicBezTo>
                <a:cubicBezTo>
                  <a:pt x="2032001" y="448441"/>
                  <a:pt x="2003973" y="481724"/>
                  <a:pt x="2003973" y="481724"/>
                </a:cubicBezTo>
              </a:path>
            </a:pathLst>
          </a:custGeom>
          <a:noFill/>
          <a:ln w="57150" algn="ctr">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pic>
        <p:nvPicPr>
          <p:cNvPr id="7174" name="Picture 3" descr="D:\documents\2 Immigrant Power\MIV\2008\SoCal\Issue Analysis Forums\presentation\img\male icon.png">
            <a:extLst>
              <a:ext uri="{FF2B5EF4-FFF2-40B4-BE49-F238E27FC236}">
                <a16:creationId xmlns:a16="http://schemas.microsoft.com/office/drawing/2014/main" id="{4D7ED057-DA6A-4E6D-8191-8D097A6A9633}"/>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7533737" y="4598701"/>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 descr="D:\documents\2 Immigrant Power\MIV\2008\SoCal\Issue Analysis Forums\presentation\img\famel icon.png">
            <a:extLst>
              <a:ext uri="{FF2B5EF4-FFF2-40B4-BE49-F238E27FC236}">
                <a16:creationId xmlns:a16="http://schemas.microsoft.com/office/drawing/2014/main" id="{E4E59718-00CC-47E5-85A5-EB05F4A22096}"/>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5791200" y="40998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descr="D:\documents\2 Immigrant Power\MIV\2008\SoCal\Issue Analysis Forums\presentation\img\famel icon.png">
            <a:extLst>
              <a:ext uri="{FF2B5EF4-FFF2-40B4-BE49-F238E27FC236}">
                <a16:creationId xmlns:a16="http://schemas.microsoft.com/office/drawing/2014/main" id="{A5177B27-9E04-4955-9B68-86925250D26D}"/>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019800" y="34902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3" descr="D:\documents\2 Immigrant Power\MIV\2008\SoCal\Issue Analysis Forums\presentation\img\male icon.png">
            <a:extLst>
              <a:ext uri="{FF2B5EF4-FFF2-40B4-BE49-F238E27FC236}">
                <a16:creationId xmlns:a16="http://schemas.microsoft.com/office/drawing/2014/main" id="{7DADBAAD-9093-4C7A-843B-206A1B485479}"/>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6542088" y="493800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descr="D:\documents\2 Immigrant Power\MIV\2008\SoCal\Issue Analysis Forums\presentation\img\famel icon.png">
            <a:extLst>
              <a:ext uri="{FF2B5EF4-FFF2-40B4-BE49-F238E27FC236}">
                <a16:creationId xmlns:a16="http://schemas.microsoft.com/office/drawing/2014/main" id="{437FE8B4-D2FD-4636-BD49-3732BD1DD93A}"/>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5943600" y="51666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3" descr="D:\documents\2 Immigrant Power\MIV\2008\SoCal\Issue Analysis Forums\presentation\img\male icon.png">
            <a:extLst>
              <a:ext uri="{FF2B5EF4-FFF2-40B4-BE49-F238E27FC236}">
                <a16:creationId xmlns:a16="http://schemas.microsoft.com/office/drawing/2014/main" id="{C4652D2C-A6DE-4DD3-A773-B82A6298F03E}"/>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6999288" y="288060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 descr="D:\documents\2 Immigrant Power\MIV\2008\SoCal\Issue Analysis Forums\presentation\img\famel icon.png">
            <a:extLst>
              <a:ext uri="{FF2B5EF4-FFF2-40B4-BE49-F238E27FC236}">
                <a16:creationId xmlns:a16="http://schemas.microsoft.com/office/drawing/2014/main" id="{12CC174B-B2D1-4142-8B0A-D30D0508E05E}"/>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477000" y="28806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3" descr="D:\documents\2 Immigrant Power\MIV\2008\SoCal\Issue Analysis Forums\presentation\img\male icon.png">
            <a:extLst>
              <a:ext uri="{FF2B5EF4-FFF2-40B4-BE49-F238E27FC236}">
                <a16:creationId xmlns:a16="http://schemas.microsoft.com/office/drawing/2014/main" id="{03D68C29-B16C-48F1-A3F2-50BDC3C500A8}"/>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9513888" y="539520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42">
            <a:extLst>
              <a:ext uri="{FF2B5EF4-FFF2-40B4-BE49-F238E27FC236}">
                <a16:creationId xmlns:a16="http://schemas.microsoft.com/office/drawing/2014/main" id="{E7AACAE2-A004-43EC-AD7F-5DDBBF8C36F2}"/>
              </a:ext>
            </a:extLst>
          </p:cNvPr>
          <p:cNvSpPr>
            <a:spLocks noChangeArrowheads="1"/>
          </p:cNvSpPr>
          <p:nvPr/>
        </p:nvSpPr>
        <p:spPr bwMode="auto">
          <a:xfrm>
            <a:off x="6894513" y="3123495"/>
            <a:ext cx="1579562" cy="3073400"/>
          </a:xfrm>
          <a:custGeom>
            <a:avLst/>
            <a:gdLst>
              <a:gd name="T0" fmla="*/ 0 w 1580056"/>
              <a:gd name="T1" fmla="*/ 3074276 h 3072524"/>
              <a:gd name="T2" fmla="*/ 934836 w 1580056"/>
              <a:gd name="T3" fmla="*/ 2569491 h 3072524"/>
              <a:gd name="T4" fmla="*/ 997859 w 1580056"/>
              <a:gd name="T5" fmla="*/ 2369680 h 3072524"/>
              <a:gd name="T6" fmla="*/ 1502040 w 1580056"/>
              <a:gd name="T7" fmla="*/ 2117290 h 3072524"/>
              <a:gd name="T8" fmla="*/ 1460024 w 1580056"/>
              <a:gd name="T9" fmla="*/ 1444244 h 3072524"/>
              <a:gd name="T10" fmla="*/ 1554559 w 1580056"/>
              <a:gd name="T11" fmla="*/ 750166 h 3072524"/>
              <a:gd name="T12" fmla="*/ 1439017 w 1580056"/>
              <a:gd name="T13" fmla="*/ 318995 h 3072524"/>
              <a:gd name="T14" fmla="*/ 1113401 w 1580056"/>
              <a:gd name="T15" fmla="*/ 3505 h 3072524"/>
              <a:gd name="T16" fmla="*/ 819295 w 1580056"/>
              <a:gd name="T17" fmla="*/ 297963 h 3072524"/>
              <a:gd name="T18" fmla="*/ 556700 w 1580056"/>
              <a:gd name="T19" fmla="*/ 529322 h 30725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0056"/>
              <a:gd name="T31" fmla="*/ 0 h 3072524"/>
              <a:gd name="T32" fmla="*/ 1580056 w 1580056"/>
              <a:gd name="T33" fmla="*/ 3072524 h 30725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0056" h="3072524">
                <a:moveTo>
                  <a:pt x="0" y="3072524"/>
                </a:moveTo>
                <a:cubicBezTo>
                  <a:pt x="384503" y="2878958"/>
                  <a:pt x="769007" y="2685393"/>
                  <a:pt x="935421" y="2568027"/>
                </a:cubicBezTo>
                <a:cubicBezTo>
                  <a:pt x="1101835" y="2450661"/>
                  <a:pt x="903890" y="2443655"/>
                  <a:pt x="998483" y="2368331"/>
                </a:cubicBezTo>
                <a:cubicBezTo>
                  <a:pt x="1093076" y="2293007"/>
                  <a:pt x="1425904" y="2270234"/>
                  <a:pt x="1502980" y="2116082"/>
                </a:cubicBezTo>
                <a:cubicBezTo>
                  <a:pt x="1580056" y="1961930"/>
                  <a:pt x="1452179" y="1671144"/>
                  <a:pt x="1460938" y="1443420"/>
                </a:cubicBezTo>
                <a:cubicBezTo>
                  <a:pt x="1469697" y="1215696"/>
                  <a:pt x="1559034" y="937172"/>
                  <a:pt x="1555531" y="749738"/>
                </a:cubicBezTo>
                <a:cubicBezTo>
                  <a:pt x="1552028" y="562304"/>
                  <a:pt x="1513489" y="443185"/>
                  <a:pt x="1439917" y="318813"/>
                </a:cubicBezTo>
                <a:cubicBezTo>
                  <a:pt x="1366345" y="194441"/>
                  <a:pt x="1217449" y="7006"/>
                  <a:pt x="1114097" y="3503"/>
                </a:cubicBezTo>
                <a:cubicBezTo>
                  <a:pt x="1010745" y="0"/>
                  <a:pt x="912648" y="210207"/>
                  <a:pt x="819807" y="297793"/>
                </a:cubicBezTo>
                <a:cubicBezTo>
                  <a:pt x="726966" y="385379"/>
                  <a:pt x="642007" y="457199"/>
                  <a:pt x="557048" y="529020"/>
                </a:cubicBezTo>
              </a:path>
            </a:pathLst>
          </a:custGeom>
          <a:noFill/>
          <a:ln w="57150" algn="ctr">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sp>
        <p:nvSpPr>
          <p:cNvPr id="46" name="Freeform 45">
            <a:extLst>
              <a:ext uri="{FF2B5EF4-FFF2-40B4-BE49-F238E27FC236}">
                <a16:creationId xmlns:a16="http://schemas.microsoft.com/office/drawing/2014/main" id="{6E5BF138-ECEF-4497-855A-635E4BD64214}"/>
              </a:ext>
            </a:extLst>
          </p:cNvPr>
          <p:cNvSpPr>
            <a:spLocks noChangeArrowheads="1"/>
          </p:cNvSpPr>
          <p:nvPr/>
        </p:nvSpPr>
        <p:spPr bwMode="auto">
          <a:xfrm>
            <a:off x="8461376" y="3944232"/>
            <a:ext cx="1681163" cy="1017588"/>
          </a:xfrm>
          <a:custGeom>
            <a:avLst/>
            <a:gdLst>
              <a:gd name="T0" fmla="*/ 0 w 1681655"/>
              <a:gd name="T1" fmla="*/ 77051 h 1017751"/>
              <a:gd name="T2" fmla="*/ 199580 w 1681655"/>
              <a:gd name="T3" fmla="*/ 24516 h 1017751"/>
              <a:gd name="T4" fmla="*/ 399159 w 1681655"/>
              <a:gd name="T5" fmla="*/ 224148 h 1017751"/>
              <a:gd name="T6" fmla="*/ 630252 w 1681655"/>
              <a:gd name="T7" fmla="*/ 717976 h 1017751"/>
              <a:gd name="T8" fmla="*/ 1081932 w 1681655"/>
              <a:gd name="T9" fmla="*/ 949130 h 1017751"/>
              <a:gd name="T10" fmla="*/ 1680671 w 1681655"/>
              <a:gd name="T11" fmla="*/ 308205 h 1017751"/>
              <a:gd name="T12" fmla="*/ 0 60000 65536"/>
              <a:gd name="T13" fmla="*/ 0 60000 65536"/>
              <a:gd name="T14" fmla="*/ 0 60000 65536"/>
              <a:gd name="T15" fmla="*/ 0 60000 65536"/>
              <a:gd name="T16" fmla="*/ 0 60000 65536"/>
              <a:gd name="T17" fmla="*/ 0 60000 65536"/>
              <a:gd name="T18" fmla="*/ 0 w 1681655"/>
              <a:gd name="T19" fmla="*/ 0 h 1017751"/>
              <a:gd name="T20" fmla="*/ 1681655 w 1681655"/>
              <a:gd name="T21" fmla="*/ 1017751 h 1017751"/>
            </a:gdLst>
            <a:ahLst/>
            <a:cxnLst>
              <a:cxn ang="T12">
                <a:pos x="T0" y="T1"/>
              </a:cxn>
              <a:cxn ang="T13">
                <a:pos x="T2" y="T3"/>
              </a:cxn>
              <a:cxn ang="T14">
                <a:pos x="T4" y="T5"/>
              </a:cxn>
              <a:cxn ang="T15">
                <a:pos x="T6" y="T7"/>
              </a:cxn>
              <a:cxn ang="T16">
                <a:pos x="T8" y="T9"/>
              </a:cxn>
              <a:cxn ang="T17">
                <a:pos x="T10" y="T11"/>
              </a:cxn>
            </a:cxnLst>
            <a:rect l="T18" t="T19" r="T20" b="T21"/>
            <a:pathLst>
              <a:path w="1681655" h="1017751">
                <a:moveTo>
                  <a:pt x="0" y="77075"/>
                </a:moveTo>
                <a:cubicBezTo>
                  <a:pt x="66565" y="38537"/>
                  <a:pt x="133131" y="0"/>
                  <a:pt x="199696" y="24524"/>
                </a:cubicBezTo>
                <a:cubicBezTo>
                  <a:pt x="266261" y="49048"/>
                  <a:pt x="327572" y="108606"/>
                  <a:pt x="399393" y="224220"/>
                </a:cubicBezTo>
                <a:cubicBezTo>
                  <a:pt x="471214" y="339834"/>
                  <a:pt x="516758" y="597337"/>
                  <a:pt x="630620" y="718206"/>
                </a:cubicBezTo>
                <a:cubicBezTo>
                  <a:pt x="744482" y="839075"/>
                  <a:pt x="907393" y="1017751"/>
                  <a:pt x="1082565" y="949434"/>
                </a:cubicBezTo>
                <a:cubicBezTo>
                  <a:pt x="1257738" y="881117"/>
                  <a:pt x="1469696" y="594710"/>
                  <a:pt x="1681655" y="308303"/>
                </a:cubicBezTo>
              </a:path>
            </a:pathLst>
          </a:custGeom>
          <a:noFill/>
          <a:ln w="57150" algn="ctr">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sp>
        <p:nvSpPr>
          <p:cNvPr id="18455" name="TextBox 47">
            <a:extLst>
              <a:ext uri="{FF2B5EF4-FFF2-40B4-BE49-F238E27FC236}">
                <a16:creationId xmlns:a16="http://schemas.microsoft.com/office/drawing/2014/main" id="{AAF964BF-33A9-4D22-8459-4468ECA67781}"/>
              </a:ext>
            </a:extLst>
          </p:cNvPr>
          <p:cNvSpPr txBox="1">
            <a:spLocks noChangeArrowheads="1"/>
          </p:cNvSpPr>
          <p:nvPr/>
        </p:nvSpPr>
        <p:spPr bwMode="auto">
          <a:xfrm>
            <a:off x="6773174" y="3793570"/>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6</a:t>
            </a:r>
          </a:p>
        </p:txBody>
      </p:sp>
      <p:sp>
        <p:nvSpPr>
          <p:cNvPr id="13" name="Freeform 12">
            <a:extLst>
              <a:ext uri="{FF2B5EF4-FFF2-40B4-BE49-F238E27FC236}">
                <a16:creationId xmlns:a16="http://schemas.microsoft.com/office/drawing/2014/main" id="{49BFEFEA-B15D-49E5-BE26-A1E46B44A718}"/>
              </a:ext>
            </a:extLst>
          </p:cNvPr>
          <p:cNvSpPr>
            <a:spLocks noChangeArrowheads="1"/>
          </p:cNvSpPr>
          <p:nvPr/>
        </p:nvSpPr>
        <p:spPr bwMode="auto">
          <a:xfrm>
            <a:off x="6789739" y="4252208"/>
            <a:ext cx="1476375" cy="1973263"/>
          </a:xfrm>
          <a:custGeom>
            <a:avLst/>
            <a:gdLst>
              <a:gd name="T0" fmla="*/ 0 w 1475296"/>
              <a:gd name="T1" fmla="*/ 1860598 h 2092750"/>
              <a:gd name="T2" fmla="*/ 981822 w 1475296"/>
              <a:gd name="T3" fmla="*/ 1382877 h 2092750"/>
              <a:gd name="T4" fmla="*/ 698605 w 1475296"/>
              <a:gd name="T5" fmla="*/ 988967 h 2092750"/>
              <a:gd name="T6" fmla="*/ 188812 w 1475296"/>
              <a:gd name="T7" fmla="*/ 645343 h 2092750"/>
              <a:gd name="T8" fmla="*/ 821332 w 1475296"/>
              <a:gd name="T9" fmla="*/ 326862 h 2092750"/>
              <a:gd name="T10" fmla="*/ 1425531 w 1475296"/>
              <a:gd name="T11" fmla="*/ 377149 h 2092750"/>
              <a:gd name="T12" fmla="*/ 1132872 w 1475296"/>
              <a:gd name="T13" fmla="*/ 0 h 2092750"/>
              <a:gd name="T14" fmla="*/ 0 60000 65536"/>
              <a:gd name="T15" fmla="*/ 0 60000 65536"/>
              <a:gd name="T16" fmla="*/ 0 60000 65536"/>
              <a:gd name="T17" fmla="*/ 0 60000 65536"/>
              <a:gd name="T18" fmla="*/ 0 60000 65536"/>
              <a:gd name="T19" fmla="*/ 0 60000 65536"/>
              <a:gd name="T20" fmla="*/ 0 60000 65536"/>
              <a:gd name="T21" fmla="*/ 0 w 1475296"/>
              <a:gd name="T22" fmla="*/ 0 h 2092750"/>
              <a:gd name="T23" fmla="*/ 1475296 w 1475296"/>
              <a:gd name="T24" fmla="*/ 2092750 h 20927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75296" h="2092750">
                <a:moveTo>
                  <a:pt x="0" y="2092750"/>
                </a:moveTo>
                <a:cubicBezTo>
                  <a:pt x="432062" y="1905785"/>
                  <a:pt x="864124" y="1718820"/>
                  <a:pt x="980388" y="1555422"/>
                </a:cubicBezTo>
                <a:cubicBezTo>
                  <a:pt x="1096652" y="1392024"/>
                  <a:pt x="829559" y="1250623"/>
                  <a:pt x="697584" y="1112363"/>
                </a:cubicBezTo>
                <a:cubicBezTo>
                  <a:pt x="565609" y="974103"/>
                  <a:pt x="168111" y="849984"/>
                  <a:pt x="188536" y="725864"/>
                </a:cubicBezTo>
                <a:cubicBezTo>
                  <a:pt x="208961" y="601744"/>
                  <a:pt x="614313" y="417921"/>
                  <a:pt x="820132" y="367645"/>
                </a:cubicBezTo>
                <a:cubicBezTo>
                  <a:pt x="1025951" y="317369"/>
                  <a:pt x="1371601" y="485480"/>
                  <a:pt x="1423448" y="424206"/>
                </a:cubicBezTo>
                <a:cubicBezTo>
                  <a:pt x="1475296" y="362932"/>
                  <a:pt x="1303256" y="181466"/>
                  <a:pt x="1131217" y="0"/>
                </a:cubicBezTo>
              </a:path>
            </a:pathLst>
          </a:custGeom>
          <a:noFill/>
          <a:ln w="57150" cap="rnd" algn="ctr">
            <a:solidFill>
              <a:srgbClr val="4A7EBB"/>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pic>
        <p:nvPicPr>
          <p:cNvPr id="7190" name="Picture 2" descr="D:\documents\2 Immigrant Power\MIV\2008\SoCal\Issue Analysis Forums\presentation\img\famel icon.png">
            <a:extLst>
              <a:ext uri="{FF2B5EF4-FFF2-40B4-BE49-F238E27FC236}">
                <a16:creationId xmlns:a16="http://schemas.microsoft.com/office/drawing/2014/main" id="{2CB26CC5-EE15-4ED6-9613-9C2193A36B02}"/>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9067800" y="49380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3" descr="D:\documents\2 Immigrant Power\MIV\2008\SoCal\Issue Analysis Forums\presentation\img\male icon.png">
            <a:extLst>
              <a:ext uri="{FF2B5EF4-FFF2-40B4-BE49-F238E27FC236}">
                <a16:creationId xmlns:a16="http://schemas.microsoft.com/office/drawing/2014/main" id="{461DC7F4-CF92-4142-864E-98390B69B389}"/>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9513888" y="234720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2" descr="D:\documents\2 Immigrant Power\MIV\2008\SoCal\Issue Analysis Forums\presentation\img\famel icon.png">
            <a:extLst>
              <a:ext uri="{FF2B5EF4-FFF2-40B4-BE49-F238E27FC236}">
                <a16:creationId xmlns:a16="http://schemas.microsoft.com/office/drawing/2014/main" id="{391B3E17-8F9E-4A81-9D85-4901625042E5}"/>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7844858" y="3267358"/>
            <a:ext cx="4968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3" descr="D:\documents\2 Immigrant Power\MIV\2008\SoCal\Issue Analysis Forums\presentation\img\male icon.png">
            <a:extLst>
              <a:ext uri="{FF2B5EF4-FFF2-40B4-BE49-F238E27FC236}">
                <a16:creationId xmlns:a16="http://schemas.microsoft.com/office/drawing/2014/main" id="{73E51836-6940-4A71-B293-D05AAD526F03}"/>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9144001" y="4023607"/>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 descr="D:\documents\2 Immigrant Power\MIV\2008\SoCal\Issue Analysis Forums\presentation\img\famel icon.png">
            <a:extLst>
              <a:ext uri="{FF2B5EF4-FFF2-40B4-BE49-F238E27FC236}">
                <a16:creationId xmlns:a16="http://schemas.microsoft.com/office/drawing/2014/main" id="{0E9B0534-A63E-4C3C-AA86-8A6BBEC3DE8D}"/>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8839200" y="23472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 descr="D:\documents\2 Immigrant Power\MIV\2008\SoCal\Issue Analysis Forums\presentation\img\famel icon.png">
            <a:extLst>
              <a:ext uri="{FF2B5EF4-FFF2-40B4-BE49-F238E27FC236}">
                <a16:creationId xmlns:a16="http://schemas.microsoft.com/office/drawing/2014/main" id="{36A1A517-4826-40F0-95B8-A52B28BEBBB9}"/>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8458200" y="32616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3" descr="D:\documents\2 Immigrant Power\MIV\2008\SoCal\Issue Analysis Forums\presentation\img\male icon.png">
            <a:extLst>
              <a:ext uri="{FF2B5EF4-FFF2-40B4-BE49-F238E27FC236}">
                <a16:creationId xmlns:a16="http://schemas.microsoft.com/office/drawing/2014/main" id="{EAB54541-FEDB-4A09-98C9-D927311AF546}"/>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8915401" y="3261607"/>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8" name="TextBox 49">
            <a:extLst>
              <a:ext uri="{FF2B5EF4-FFF2-40B4-BE49-F238E27FC236}">
                <a16:creationId xmlns:a16="http://schemas.microsoft.com/office/drawing/2014/main" id="{6AADE07A-F895-446F-8F4C-1E2F84D253DE}"/>
              </a:ext>
            </a:extLst>
          </p:cNvPr>
          <p:cNvSpPr txBox="1">
            <a:spLocks noChangeArrowheads="1"/>
          </p:cNvSpPr>
          <p:nvPr/>
        </p:nvSpPr>
        <p:spPr bwMode="auto">
          <a:xfrm>
            <a:off x="8991600" y="2575808"/>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6</a:t>
            </a:r>
          </a:p>
        </p:txBody>
      </p:sp>
      <p:sp>
        <p:nvSpPr>
          <p:cNvPr id="44" name="Freeform 43">
            <a:extLst>
              <a:ext uri="{FF2B5EF4-FFF2-40B4-BE49-F238E27FC236}">
                <a16:creationId xmlns:a16="http://schemas.microsoft.com/office/drawing/2014/main" id="{6C21DFAD-714B-4211-8516-7B37462F8986}"/>
              </a:ext>
            </a:extLst>
          </p:cNvPr>
          <p:cNvSpPr>
            <a:spLocks noChangeArrowheads="1"/>
          </p:cNvSpPr>
          <p:nvPr/>
        </p:nvSpPr>
        <p:spPr bwMode="auto">
          <a:xfrm>
            <a:off x="8305800" y="2275771"/>
            <a:ext cx="457200" cy="1138237"/>
          </a:xfrm>
          <a:custGeom>
            <a:avLst/>
            <a:gdLst>
              <a:gd name="T0" fmla="*/ 0 w 378373"/>
              <a:gd name="T1" fmla="*/ 1139178 h 1124607"/>
              <a:gd name="T2" fmla="*/ 393129 w 378373"/>
              <a:gd name="T3" fmla="*/ 990126 h 1124607"/>
              <a:gd name="T4" fmla="*/ 380447 w 378373"/>
              <a:gd name="T5" fmla="*/ 521680 h 1124607"/>
              <a:gd name="T6" fmla="*/ 342403 w 378373"/>
              <a:gd name="T7" fmla="*/ 0 h 1124607"/>
              <a:gd name="T8" fmla="*/ 0 60000 65536"/>
              <a:gd name="T9" fmla="*/ 0 60000 65536"/>
              <a:gd name="T10" fmla="*/ 0 60000 65536"/>
              <a:gd name="T11" fmla="*/ 0 60000 65536"/>
              <a:gd name="T12" fmla="*/ 0 w 378373"/>
              <a:gd name="T13" fmla="*/ 0 h 1124607"/>
              <a:gd name="T14" fmla="*/ 378373 w 378373"/>
              <a:gd name="T15" fmla="*/ 1124607 h 1124607"/>
            </a:gdLst>
            <a:ahLst/>
            <a:cxnLst>
              <a:cxn ang="T8">
                <a:pos x="T0" y="T1"/>
              </a:cxn>
              <a:cxn ang="T9">
                <a:pos x="T2" y="T3"/>
              </a:cxn>
              <a:cxn ang="T10">
                <a:pos x="T4" y="T5"/>
              </a:cxn>
              <a:cxn ang="T11">
                <a:pos x="T6" y="T7"/>
              </a:cxn>
            </a:cxnLst>
            <a:rect l="T12" t="T13" r="T14" b="T15"/>
            <a:pathLst>
              <a:path w="378373" h="1124607">
                <a:moveTo>
                  <a:pt x="0" y="1124607"/>
                </a:moveTo>
                <a:cubicBezTo>
                  <a:pt x="136634" y="1101834"/>
                  <a:pt x="273269" y="1079062"/>
                  <a:pt x="325821" y="977462"/>
                </a:cubicBezTo>
                <a:cubicBezTo>
                  <a:pt x="378373" y="875862"/>
                  <a:pt x="322317" y="677917"/>
                  <a:pt x="315310" y="515007"/>
                </a:cubicBezTo>
                <a:cubicBezTo>
                  <a:pt x="308303" y="352097"/>
                  <a:pt x="296041" y="176048"/>
                  <a:pt x="283779" y="0"/>
                </a:cubicBezTo>
              </a:path>
            </a:pathLst>
          </a:custGeom>
          <a:noFill/>
          <a:ln w="57150" algn="ctr">
            <a:solidFill>
              <a:srgbClr val="9933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7C4DA5BB-DC90-4214-B0B9-8A2F4070FE41}"/>
              </a:ext>
            </a:extLst>
          </p:cNvPr>
          <p:cNvSpPr>
            <a:spLocks noChangeArrowheads="1"/>
          </p:cNvSpPr>
          <p:nvPr/>
        </p:nvSpPr>
        <p:spPr bwMode="auto">
          <a:xfrm>
            <a:off x="7420184" y="2252751"/>
            <a:ext cx="2773363" cy="2654300"/>
          </a:xfrm>
          <a:custGeom>
            <a:avLst/>
            <a:gdLst>
              <a:gd name="T0" fmla="*/ 2773745 w 2772980"/>
              <a:gd name="T1" fmla="*/ 1592697 h 3132083"/>
              <a:gd name="T2" fmla="*/ 2216544 w 2772980"/>
              <a:gd name="T3" fmla="*/ 2173918 h 3132083"/>
              <a:gd name="T4" fmla="*/ 1743448 w 2772980"/>
              <a:gd name="T5" fmla="*/ 2045597 h 3132083"/>
              <a:gd name="T6" fmla="*/ 1238811 w 2772980"/>
              <a:gd name="T7" fmla="*/ 1464375 h 3132083"/>
              <a:gd name="T8" fmla="*/ 366213 w 2772980"/>
              <a:gd name="T9" fmla="*/ 1698374 h 3132083"/>
              <a:gd name="T10" fmla="*/ 40302 w 2772980"/>
              <a:gd name="T11" fmla="*/ 1222829 h 3132083"/>
              <a:gd name="T12" fmla="*/ 608017 w 2772980"/>
              <a:gd name="T13" fmla="*/ 724640 h 3132083"/>
              <a:gd name="T14" fmla="*/ 765716 w 2772980"/>
              <a:gd name="T15" fmla="*/ 347223 h 3132083"/>
              <a:gd name="T16" fmla="*/ 324159 w 2772980"/>
              <a:gd name="T17" fmla="*/ 249095 h 3132083"/>
              <a:gd name="T18" fmla="*/ 713148 w 2772980"/>
              <a:gd name="T19" fmla="*/ 0 h 3132083"/>
              <a:gd name="T20" fmla="*/ 713148 w 2772980"/>
              <a:gd name="T21" fmla="*/ 0 h 3132083"/>
              <a:gd name="T22" fmla="*/ 713148 w 2772980"/>
              <a:gd name="T23" fmla="*/ 0 h 31320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72980"/>
              <a:gd name="T37" fmla="*/ 0 h 3132083"/>
              <a:gd name="T38" fmla="*/ 2772980 w 2772980"/>
              <a:gd name="T39" fmla="*/ 3132083 h 31320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72980" h="3132083">
                <a:moveTo>
                  <a:pt x="2772980" y="2217683"/>
                </a:moveTo>
                <a:cubicBezTo>
                  <a:pt x="2580290" y="2569780"/>
                  <a:pt x="2387601" y="2921877"/>
                  <a:pt x="2215932" y="3026980"/>
                </a:cubicBezTo>
                <a:cubicBezTo>
                  <a:pt x="2044263" y="3132083"/>
                  <a:pt x="1905876" y="3012966"/>
                  <a:pt x="1742966" y="2848304"/>
                </a:cubicBezTo>
                <a:cubicBezTo>
                  <a:pt x="1580056" y="2683642"/>
                  <a:pt x="1467945" y="2119586"/>
                  <a:pt x="1238469" y="2039007"/>
                </a:cubicBezTo>
                <a:cubicBezTo>
                  <a:pt x="1008993" y="1958428"/>
                  <a:pt x="565807" y="2420883"/>
                  <a:pt x="366111" y="2364828"/>
                </a:cubicBezTo>
                <a:cubicBezTo>
                  <a:pt x="166415" y="2308773"/>
                  <a:pt x="0" y="1928648"/>
                  <a:pt x="40290" y="1702676"/>
                </a:cubicBezTo>
                <a:cubicBezTo>
                  <a:pt x="80580" y="1476704"/>
                  <a:pt x="486980" y="1212193"/>
                  <a:pt x="607849" y="1008993"/>
                </a:cubicBezTo>
                <a:cubicBezTo>
                  <a:pt x="728718" y="805793"/>
                  <a:pt x="812801" y="593834"/>
                  <a:pt x="765504" y="483476"/>
                </a:cubicBezTo>
                <a:cubicBezTo>
                  <a:pt x="718207" y="373118"/>
                  <a:pt x="332828" y="427421"/>
                  <a:pt x="324069" y="346842"/>
                </a:cubicBezTo>
                <a:cubicBezTo>
                  <a:pt x="315310" y="266263"/>
                  <a:pt x="712952" y="0"/>
                  <a:pt x="712952" y="0"/>
                </a:cubicBezTo>
              </a:path>
            </a:pathLst>
          </a:custGeom>
          <a:noFill/>
          <a:ln w="57150" cap="rnd" algn="ctr">
            <a:solidFill>
              <a:srgbClr val="4A7EBB"/>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sp>
        <p:nvSpPr>
          <p:cNvPr id="3" name="Freeform 10">
            <a:extLst>
              <a:ext uri="{FF2B5EF4-FFF2-40B4-BE49-F238E27FC236}">
                <a16:creationId xmlns:a16="http://schemas.microsoft.com/office/drawing/2014/main" id="{D38C16C2-D073-48E5-9934-3D8621A359D2}"/>
              </a:ext>
            </a:extLst>
          </p:cNvPr>
          <p:cNvSpPr>
            <a:spLocks noChangeArrowheads="1"/>
          </p:cNvSpPr>
          <p:nvPr/>
        </p:nvSpPr>
        <p:spPr bwMode="auto">
          <a:xfrm>
            <a:off x="5562601" y="3040137"/>
            <a:ext cx="1927225" cy="625475"/>
          </a:xfrm>
          <a:custGeom>
            <a:avLst/>
            <a:gdLst>
              <a:gd name="T0" fmla="*/ 6303 w 2032001"/>
              <a:gd name="T1" fmla="*/ 618576 h 625365"/>
              <a:gd name="T2" fmla="*/ 110301 w 2032001"/>
              <a:gd name="T3" fmla="*/ 208529 h 625365"/>
              <a:gd name="T4" fmla="*/ 668111 w 2032001"/>
              <a:gd name="T5" fmla="*/ 50818 h 625365"/>
              <a:gd name="T6" fmla="*/ 1055742 w 2032001"/>
              <a:gd name="T7" fmla="*/ 513435 h 625365"/>
              <a:gd name="T8" fmla="*/ 1311010 w 2032001"/>
              <a:gd name="T9" fmla="*/ 618576 h 625365"/>
              <a:gd name="T10" fmla="*/ 1745913 w 2032001"/>
              <a:gd name="T11" fmla="*/ 471379 h 625365"/>
              <a:gd name="T12" fmla="*/ 1802639 w 2032001"/>
              <a:gd name="T13" fmla="*/ 481894 h 625365"/>
              <a:gd name="T14" fmla="*/ 1802639 w 2032001"/>
              <a:gd name="T15" fmla="*/ 481894 h 625365"/>
              <a:gd name="T16" fmla="*/ 0 60000 65536"/>
              <a:gd name="T17" fmla="*/ 0 60000 65536"/>
              <a:gd name="T18" fmla="*/ 0 60000 65536"/>
              <a:gd name="T19" fmla="*/ 0 60000 65536"/>
              <a:gd name="T20" fmla="*/ 0 60000 65536"/>
              <a:gd name="T21" fmla="*/ 0 60000 65536"/>
              <a:gd name="T22" fmla="*/ 0 60000 65536"/>
              <a:gd name="T23" fmla="*/ 0 60000 65536"/>
              <a:gd name="T24" fmla="*/ 0 w 2032001"/>
              <a:gd name="T25" fmla="*/ 0 h 625365"/>
              <a:gd name="T26" fmla="*/ 2032001 w 2032001"/>
              <a:gd name="T27" fmla="*/ 625365 h 6253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32001" h="625365">
                <a:moveTo>
                  <a:pt x="7007" y="618358"/>
                </a:moveTo>
                <a:cubicBezTo>
                  <a:pt x="3503" y="460703"/>
                  <a:pt x="0" y="303048"/>
                  <a:pt x="122621" y="208455"/>
                </a:cubicBezTo>
                <a:cubicBezTo>
                  <a:pt x="245242" y="113862"/>
                  <a:pt x="567559" y="0"/>
                  <a:pt x="742731" y="50800"/>
                </a:cubicBezTo>
                <a:cubicBezTo>
                  <a:pt x="917903" y="101600"/>
                  <a:pt x="1054539" y="418662"/>
                  <a:pt x="1173656" y="513255"/>
                </a:cubicBezTo>
                <a:cubicBezTo>
                  <a:pt x="1292773" y="607848"/>
                  <a:pt x="1329559" y="625365"/>
                  <a:pt x="1457435" y="618358"/>
                </a:cubicBezTo>
                <a:cubicBezTo>
                  <a:pt x="1585311" y="611351"/>
                  <a:pt x="1849821" y="493985"/>
                  <a:pt x="1940911" y="471213"/>
                </a:cubicBezTo>
                <a:cubicBezTo>
                  <a:pt x="2032001" y="448441"/>
                  <a:pt x="2003973" y="481724"/>
                  <a:pt x="2003973" y="481724"/>
                </a:cubicBezTo>
              </a:path>
            </a:pathLst>
          </a:custGeom>
          <a:noFill/>
          <a:ln w="57150" cap="rnd" algn="ctr">
            <a:solidFill>
              <a:srgbClr val="4A7EBB"/>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a:latin typeface="Calibri" panose="020F050202020403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163D2C96-B50D-40B8-B81D-1113F1B80C81}"/>
              </a:ext>
            </a:extLst>
          </p:cNvPr>
          <p:cNvSpPr/>
          <p:nvPr/>
        </p:nvSpPr>
        <p:spPr>
          <a:xfrm>
            <a:off x="5562600" y="2271007"/>
            <a:ext cx="4572000" cy="39624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charset="0"/>
            </a:endParaRPr>
          </a:p>
        </p:txBody>
      </p:sp>
      <p:pic>
        <p:nvPicPr>
          <p:cNvPr id="7207" name="Picture 3" descr="D:\documents\2 Immigrant Power\MIV\2008\SoCal\Issue Analysis Forums\presentation\img\male icon.png">
            <a:extLst>
              <a:ext uri="{FF2B5EF4-FFF2-40B4-BE49-F238E27FC236}">
                <a16:creationId xmlns:a16="http://schemas.microsoft.com/office/drawing/2014/main" id="{0E4CE7E8-9E7D-461F-B03F-AC4E91A6804B}"/>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7293502" y="2271007"/>
            <a:ext cx="5445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2" descr="D:\documents\2 Immigrant Power\MIV\2008\SoCal\Issue Analysis Forums\presentation\img\famel icon.png">
            <a:extLst>
              <a:ext uri="{FF2B5EF4-FFF2-40B4-BE49-F238E27FC236}">
                <a16:creationId xmlns:a16="http://schemas.microsoft.com/office/drawing/2014/main" id="{4080B1F9-953E-4041-8BF3-580F82191482}"/>
              </a:ext>
            </a:extLst>
          </p:cNvPr>
          <p:cNvPicPr>
            <a:picLocks noChangeAspect="1" noChangeArrowheads="1"/>
          </p:cNvPicPr>
          <p:nvPr/>
        </p:nvPicPr>
        <p:blipFill>
          <a:blip r:embed="rId7">
            <a:lum bright="24000" contrast="-16000"/>
            <a:extLst>
              <a:ext uri="{28A0092B-C50C-407E-A947-70E740481C1C}">
                <a14:useLocalDpi xmlns:a14="http://schemas.microsoft.com/office/drawing/2010/main" val="0"/>
              </a:ext>
            </a:extLst>
          </a:blip>
          <a:srcRect/>
          <a:stretch>
            <a:fillRect/>
          </a:stretch>
        </p:blipFill>
        <p:spPr bwMode="auto">
          <a:xfrm>
            <a:off x="6400800" y="2271007"/>
            <a:ext cx="4968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3" descr="D:\documents\2 Immigrant Power\MIV\2008\SoCal\Issue Analysis Forums\presentation\img\male icon.png">
            <a:extLst>
              <a:ext uri="{FF2B5EF4-FFF2-40B4-BE49-F238E27FC236}">
                <a16:creationId xmlns:a16="http://schemas.microsoft.com/office/drawing/2014/main" id="{D336792D-2FE3-438E-99DA-18B0FF5B4267}"/>
              </a:ext>
            </a:extLst>
          </p:cNvPr>
          <p:cNvPicPr>
            <a:picLocks noChangeAspect="1" noChangeArrowheads="1"/>
          </p:cNvPicPr>
          <p:nvPr/>
        </p:nvPicPr>
        <p:blipFill>
          <a:blip r:embed="rId6">
            <a:lum bright="24000" contrast="-16000"/>
            <a:extLst>
              <a:ext uri="{28A0092B-C50C-407E-A947-70E740481C1C}">
                <a14:useLocalDpi xmlns:a14="http://schemas.microsoft.com/office/drawing/2010/main" val="0"/>
              </a:ext>
            </a:extLst>
          </a:blip>
          <a:srcRect/>
          <a:stretch>
            <a:fillRect/>
          </a:stretch>
        </p:blipFill>
        <p:spPr bwMode="auto">
          <a:xfrm>
            <a:off x="8763001" y="5471407"/>
            <a:ext cx="544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0" name="Rectangle 46">
            <a:extLst>
              <a:ext uri="{FF2B5EF4-FFF2-40B4-BE49-F238E27FC236}">
                <a16:creationId xmlns:a16="http://schemas.microsoft.com/office/drawing/2014/main" id="{2DD2C300-F789-429A-A212-E1E9F97C8590}"/>
              </a:ext>
            </a:extLst>
          </p:cNvPr>
          <p:cNvSpPr>
            <a:spLocks noChangeArrowheads="1"/>
          </p:cNvSpPr>
          <p:nvPr/>
        </p:nvSpPr>
        <p:spPr bwMode="auto">
          <a:xfrm>
            <a:off x="10174288" y="4023607"/>
            <a:ext cx="252412" cy="22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8454" name="TextBox 46">
            <a:extLst>
              <a:ext uri="{FF2B5EF4-FFF2-40B4-BE49-F238E27FC236}">
                <a16:creationId xmlns:a16="http://schemas.microsoft.com/office/drawing/2014/main" id="{87A55393-35F5-46F3-9819-4042460980EA}"/>
              </a:ext>
            </a:extLst>
          </p:cNvPr>
          <p:cNvSpPr txBox="1">
            <a:spLocks noChangeArrowheads="1"/>
          </p:cNvSpPr>
          <p:nvPr/>
        </p:nvSpPr>
        <p:spPr bwMode="auto">
          <a:xfrm>
            <a:off x="6559550" y="2471033"/>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6</a:t>
            </a:r>
          </a:p>
        </p:txBody>
      </p:sp>
      <p:sp>
        <p:nvSpPr>
          <p:cNvPr id="18469" name="TextBox 48">
            <a:extLst>
              <a:ext uri="{FF2B5EF4-FFF2-40B4-BE49-F238E27FC236}">
                <a16:creationId xmlns:a16="http://schemas.microsoft.com/office/drawing/2014/main" id="{EDA9F7A7-9CD4-402D-9EB9-5BBD59AA0879}"/>
              </a:ext>
            </a:extLst>
          </p:cNvPr>
          <p:cNvSpPr txBox="1">
            <a:spLocks noChangeArrowheads="1"/>
          </p:cNvSpPr>
          <p:nvPr/>
        </p:nvSpPr>
        <p:spPr bwMode="auto">
          <a:xfrm>
            <a:off x="8942717" y="4742476"/>
            <a:ext cx="7493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8000" b="1">
                <a:cs typeface="Arial" panose="020B0604020202020204" pitchFamily="34" charset="0"/>
              </a:rPr>
              <a:t>6</a:t>
            </a:r>
          </a:p>
        </p:txBody>
      </p:sp>
      <p:sp>
        <p:nvSpPr>
          <p:cNvPr id="6" name="Text Box 6">
            <a:extLst>
              <a:ext uri="{FF2B5EF4-FFF2-40B4-BE49-F238E27FC236}">
                <a16:creationId xmlns:a16="http://schemas.microsoft.com/office/drawing/2014/main" id="{9B11CB48-43A1-432C-820C-9F8FA0976860}"/>
              </a:ext>
            </a:extLst>
          </p:cNvPr>
          <p:cNvSpPr txBox="1">
            <a:spLocks noChangeArrowheads="1"/>
          </p:cNvSpPr>
          <p:nvPr/>
        </p:nvSpPr>
        <p:spPr bwMode="auto">
          <a:xfrm>
            <a:off x="1018026" y="2253892"/>
            <a:ext cx="3497499"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3200" b="1" dirty="0">
                <a:latin typeface="Univers" panose="020B0503020202020204" pitchFamily="34" charset="0"/>
                <a:ea typeface="Halyard Display" pitchFamily="50" charset="0"/>
                <a:cs typeface="Arial"/>
              </a:rPr>
              <a:t>Every ten years, we count people again, and then redraw the district lines to have an even number of people again.</a:t>
            </a:r>
          </a:p>
          <a:p>
            <a:endParaRPr lang="en-US" sz="3200" b="1" dirty="0">
              <a:latin typeface="Arial"/>
              <a:ea typeface="MS PGothic"/>
              <a:cs typeface="Arial"/>
            </a:endParaRPr>
          </a:p>
        </p:txBody>
      </p:sp>
      <p:pic>
        <p:nvPicPr>
          <p:cNvPr id="5" name="Picture 6">
            <a:extLst>
              <a:ext uri="{FF2B5EF4-FFF2-40B4-BE49-F238E27FC236}">
                <a16:creationId xmlns:a16="http://schemas.microsoft.com/office/drawing/2014/main" id="{50472653-39CC-476E-8BFB-8F2ABA50D967}"/>
              </a:ext>
            </a:extLst>
          </p:cNvPr>
          <p:cNvPicPr>
            <a:picLocks noChangeAspect="1"/>
          </p:cNvPicPr>
          <p:nvPr/>
        </p:nvPicPr>
        <p:blipFill>
          <a:blip r:embed="rId3"/>
          <a:stretch>
            <a:fillRect/>
          </a:stretch>
        </p:blipFill>
        <p:spPr>
          <a:xfrm>
            <a:off x="5732702" y="2323560"/>
            <a:ext cx="482180" cy="801897"/>
          </a:xfrm>
          <a:prstGeom prst="rect">
            <a:avLst/>
          </a:prstGeom>
        </p:spPr>
      </p:pic>
      <p:pic>
        <p:nvPicPr>
          <p:cNvPr id="15" name="Picture 24">
            <a:extLst>
              <a:ext uri="{FF2B5EF4-FFF2-40B4-BE49-F238E27FC236}">
                <a16:creationId xmlns:a16="http://schemas.microsoft.com/office/drawing/2014/main" id="{F58623CA-ACFF-405D-8CB9-74FDF76C1014}"/>
              </a:ext>
            </a:extLst>
          </p:cNvPr>
          <p:cNvPicPr>
            <a:picLocks noChangeAspect="1"/>
          </p:cNvPicPr>
          <p:nvPr/>
        </p:nvPicPr>
        <p:blipFill>
          <a:blip r:embed="rId8"/>
          <a:stretch>
            <a:fillRect/>
          </a:stretch>
        </p:blipFill>
        <p:spPr>
          <a:xfrm>
            <a:off x="8023824" y="5462678"/>
            <a:ext cx="543823" cy="691550"/>
          </a:xfrm>
          <a:prstGeom prst="rect">
            <a:avLst/>
          </a:prstGeom>
        </p:spPr>
      </p:pic>
      <p:pic>
        <p:nvPicPr>
          <p:cNvPr id="47" name="Picture 46" descr="Abstract aqua blue blurred bokeh background">
            <a:extLst>
              <a:ext uri="{FF2B5EF4-FFF2-40B4-BE49-F238E27FC236}">
                <a16:creationId xmlns:a16="http://schemas.microsoft.com/office/drawing/2014/main" id="{7A25F661-2AF9-407D-B212-ECD50DE2C947}"/>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48" name="Picture 47" descr="Diagram&#10;&#10;Description automatically generated">
            <a:extLst>
              <a:ext uri="{FF2B5EF4-FFF2-40B4-BE49-F238E27FC236}">
                <a16:creationId xmlns:a16="http://schemas.microsoft.com/office/drawing/2014/main" id="{80EC9A92-0A64-4F0B-BDCC-76EFB9DF16D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50" name="TextBox 49">
            <a:extLst>
              <a:ext uri="{FF2B5EF4-FFF2-40B4-BE49-F238E27FC236}">
                <a16:creationId xmlns:a16="http://schemas.microsoft.com/office/drawing/2014/main" id="{3DA77961-D9B7-4B9A-B2F0-F26AE95CD5DB}"/>
              </a:ext>
            </a:extLst>
          </p:cNvPr>
          <p:cNvSpPr txBox="1"/>
          <p:nvPr/>
        </p:nvSpPr>
        <p:spPr>
          <a:xfrm>
            <a:off x="1902685" y="535985"/>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a:t>
            </a:r>
            <a:r>
              <a:rPr lang="en-US" sz="4000" b="1">
                <a:latin typeface="Univers Condensed Light" panose="020B0306020202040204" pitchFamily="34" charset="0"/>
              </a:rPr>
              <a:t>What is redistricting?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43"/>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300"/>
                                  </p:stCondLst>
                                  <p:childTnLst>
                                    <p:set>
                                      <p:cBhvr>
                                        <p:cTn id="12" dur="1" fill="hold">
                                          <p:stCondLst>
                                            <p:cond delay="0"/>
                                          </p:stCondLst>
                                        </p:cTn>
                                        <p:tgtEl>
                                          <p:spTgt spid="44"/>
                                        </p:tgtEl>
                                        <p:attrNameLst>
                                          <p:attrName>style.visibility</p:attrName>
                                        </p:attrNameLst>
                                      </p:cBhvr>
                                      <p:to>
                                        <p:strVal val="visible"/>
                                      </p:to>
                                    </p:set>
                                  </p:childTnLst>
                                </p:cTn>
                              </p:par>
                            </p:childTnLst>
                          </p:cTn>
                        </p:par>
                        <p:par>
                          <p:cTn id="13" fill="hold" nodeType="afterGroup">
                            <p:stCondLst>
                              <p:cond delay="800"/>
                            </p:stCondLst>
                            <p:childTnLst>
                              <p:par>
                                <p:cTn id="14" presetID="1" presetClass="entr" presetSubtype="0" fill="hold" grpId="0" nodeType="afterEffect">
                                  <p:stCondLst>
                                    <p:cond delay="300"/>
                                  </p:stCondLst>
                                  <p:childTnLst>
                                    <p:set>
                                      <p:cBhvr>
                                        <p:cTn id="15" dur="1" fill="hold">
                                          <p:stCondLst>
                                            <p:cond delay="0"/>
                                          </p:stCondLst>
                                        </p:cTn>
                                        <p:tgtEl>
                                          <p:spTgt spid="46"/>
                                        </p:tgtEl>
                                        <p:attrNameLst>
                                          <p:attrName>style.visibility</p:attrName>
                                        </p:attrNameLst>
                                      </p:cBhvr>
                                      <p:to>
                                        <p:strVal val="visible"/>
                                      </p:to>
                                    </p:set>
                                  </p:childTnLst>
                                </p:cTn>
                              </p:par>
                            </p:childTnLst>
                          </p:cTn>
                        </p:par>
                        <p:par>
                          <p:cTn id="16" fill="hold" nodeType="afterGroup">
                            <p:stCondLst>
                              <p:cond delay="1100"/>
                            </p:stCondLst>
                            <p:childTnLst>
                              <p:par>
                                <p:cTn id="17" presetID="42" presetClass="exit" presetSubtype="0" fill="hold" grpId="0" nodeType="after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par>
                                <p:cTn id="22" presetID="42" presetClass="exit" presetSubtype="0" fill="hold" grpId="0" nodeType="withEffect">
                                  <p:stCondLst>
                                    <p:cond delay="0"/>
                                  </p:stCondLst>
                                  <p:childTnLst>
                                    <p:animEffect transition="out" filter="fade">
                                      <p:cBhvr>
                                        <p:cTn id="23" dur="1000"/>
                                        <p:tgtEl>
                                          <p:spTgt spid="13"/>
                                        </p:tgtEl>
                                      </p:cBhvr>
                                    </p:animEffect>
                                    <p:anim calcmode="lin" valueType="num">
                                      <p:cBhvr>
                                        <p:cTn id="24" dur="1000"/>
                                        <p:tgtEl>
                                          <p:spTgt spid="13"/>
                                        </p:tgtEl>
                                        <p:attrNameLst>
                                          <p:attrName>ppt_x</p:attrName>
                                        </p:attrNameLst>
                                      </p:cBhvr>
                                      <p:tavLst>
                                        <p:tav tm="0">
                                          <p:val>
                                            <p:strVal val="ppt_x"/>
                                          </p:val>
                                        </p:tav>
                                        <p:tav tm="100000">
                                          <p:val>
                                            <p:strVal val="ppt_x"/>
                                          </p:val>
                                        </p:tav>
                                      </p:tavLst>
                                    </p:anim>
                                    <p:anim calcmode="lin" valueType="num">
                                      <p:cBhvr>
                                        <p:cTn id="25" dur="1000"/>
                                        <p:tgtEl>
                                          <p:spTgt spid="13"/>
                                        </p:tgtEl>
                                        <p:attrNameLst>
                                          <p:attrName>ppt_y</p:attrName>
                                        </p:attrNameLst>
                                      </p:cBhvr>
                                      <p:tavLst>
                                        <p:tav tm="0">
                                          <p:val>
                                            <p:strVal val="ppt_y"/>
                                          </p:val>
                                        </p:tav>
                                        <p:tav tm="100000">
                                          <p:val>
                                            <p:strVal val="ppt_y+.1"/>
                                          </p:val>
                                        </p:tav>
                                      </p:tavLst>
                                    </p:anim>
                                    <p:set>
                                      <p:cBhvr>
                                        <p:cTn id="26" dur="1" fill="hold">
                                          <p:stCondLst>
                                            <p:cond delay="999"/>
                                          </p:stCondLst>
                                        </p:cTn>
                                        <p:tgtEl>
                                          <p:spTgt spid="13"/>
                                        </p:tgtEl>
                                        <p:attrNameLst>
                                          <p:attrName>style.visibility</p:attrName>
                                        </p:attrNameLst>
                                      </p:cBhvr>
                                      <p:to>
                                        <p:strVal val="hidden"/>
                                      </p:to>
                                    </p:set>
                                  </p:childTnLst>
                                </p:cTn>
                              </p:par>
                              <p:par>
                                <p:cTn id="27" presetID="42" presetClass="exit" presetSubtype="0" fill="hold" grpId="0" nodeType="withEffect">
                                  <p:stCondLst>
                                    <p:cond delay="0"/>
                                  </p:stCondLst>
                                  <p:childTnLst>
                                    <p:animEffect transition="out" filter="fade">
                                      <p:cBhvr>
                                        <p:cTn id="28" dur="1000"/>
                                        <p:tgtEl>
                                          <p:spTgt spid="11"/>
                                        </p:tgtEl>
                                      </p:cBhvr>
                                    </p:animEffect>
                                    <p:anim calcmode="lin" valueType="num">
                                      <p:cBhvr>
                                        <p:cTn id="29" dur="1000"/>
                                        <p:tgtEl>
                                          <p:spTgt spid="11"/>
                                        </p:tgtEl>
                                        <p:attrNameLst>
                                          <p:attrName>ppt_x</p:attrName>
                                        </p:attrNameLst>
                                      </p:cBhvr>
                                      <p:tavLst>
                                        <p:tav tm="0">
                                          <p:val>
                                            <p:strVal val="ppt_x"/>
                                          </p:val>
                                        </p:tav>
                                        <p:tav tm="100000">
                                          <p:val>
                                            <p:strVal val="ppt_x"/>
                                          </p:val>
                                        </p:tav>
                                      </p:tavLst>
                                    </p:anim>
                                    <p:anim calcmode="lin" valueType="num">
                                      <p:cBhvr>
                                        <p:cTn id="30" dur="1000"/>
                                        <p:tgtEl>
                                          <p:spTgt spid="11"/>
                                        </p:tgtEl>
                                        <p:attrNameLst>
                                          <p:attrName>ppt_y</p:attrName>
                                        </p:attrNameLst>
                                      </p:cBhvr>
                                      <p:tavLst>
                                        <p:tav tm="0">
                                          <p:val>
                                            <p:strVal val="ppt_y"/>
                                          </p:val>
                                        </p:tav>
                                        <p:tav tm="100000">
                                          <p:val>
                                            <p:strVal val="ppt_y+.1"/>
                                          </p:val>
                                        </p:tav>
                                      </p:tavLst>
                                    </p:anim>
                                    <p:set>
                                      <p:cBhvr>
                                        <p:cTn id="31" dur="1" fill="hold">
                                          <p:stCondLst>
                                            <p:cond delay="999"/>
                                          </p:stCondLst>
                                        </p:cTn>
                                        <p:tgtEl>
                                          <p:spTgt spid="11"/>
                                        </p:tgtEl>
                                        <p:attrNameLst>
                                          <p:attrName>style.visibility</p:attrName>
                                        </p:attrNameLst>
                                      </p:cBhvr>
                                      <p:to>
                                        <p:strVal val="hidden"/>
                                      </p:to>
                                    </p:set>
                                  </p:childTnLst>
                                </p:cTn>
                              </p:par>
                            </p:childTnLst>
                          </p:cTn>
                        </p:par>
                        <p:par>
                          <p:cTn id="32" fill="hold">
                            <p:stCondLst>
                              <p:cond delay="2100"/>
                            </p:stCondLst>
                            <p:childTnLst>
                              <p:par>
                                <p:cTn id="33" presetID="1" presetClass="entr" presetSubtype="0" fill="hold" grpId="0" nodeType="afterEffect">
                                  <p:stCondLst>
                                    <p:cond delay="0"/>
                                  </p:stCondLst>
                                  <p:childTnLst>
                                    <p:set>
                                      <p:cBhvr>
                                        <p:cTn id="34" dur="1" fill="hold">
                                          <p:stCondLst>
                                            <p:cond delay="0"/>
                                          </p:stCondLst>
                                        </p:cTn>
                                        <p:tgtEl>
                                          <p:spTgt spid="18454"/>
                                        </p:tgtEl>
                                        <p:attrNameLst>
                                          <p:attrName>style.visibility</p:attrName>
                                        </p:attrNameLst>
                                      </p:cBhvr>
                                      <p:to>
                                        <p:strVal val="visible"/>
                                      </p:to>
                                    </p:set>
                                  </p:childTnLst>
                                </p:cTn>
                              </p:par>
                            </p:childTnLst>
                          </p:cTn>
                        </p:par>
                        <p:par>
                          <p:cTn id="35" fill="hold" nodeType="afterGroup">
                            <p:stCondLst>
                              <p:cond delay="2100"/>
                            </p:stCondLst>
                            <p:childTnLst>
                              <p:par>
                                <p:cTn id="36" presetID="1" presetClass="entr" presetSubtype="0" fill="hold" grpId="0" nodeType="afterEffect">
                                  <p:stCondLst>
                                    <p:cond delay="500"/>
                                  </p:stCondLst>
                                  <p:childTnLst>
                                    <p:set>
                                      <p:cBhvr>
                                        <p:cTn id="37" dur="1" fill="hold">
                                          <p:stCondLst>
                                            <p:cond delay="0"/>
                                          </p:stCondLst>
                                        </p:cTn>
                                        <p:tgtEl>
                                          <p:spTgt spid="18468"/>
                                        </p:tgtEl>
                                        <p:attrNameLst>
                                          <p:attrName>style.visibility</p:attrName>
                                        </p:attrNameLst>
                                      </p:cBhvr>
                                      <p:to>
                                        <p:strVal val="visible"/>
                                      </p:to>
                                    </p:set>
                                  </p:childTnLst>
                                </p:cTn>
                              </p:par>
                            </p:childTnLst>
                          </p:cTn>
                        </p:par>
                        <p:par>
                          <p:cTn id="38" fill="hold" nodeType="afterGroup">
                            <p:stCondLst>
                              <p:cond delay="2600"/>
                            </p:stCondLst>
                            <p:childTnLst>
                              <p:par>
                                <p:cTn id="39" presetID="1" presetClass="entr" presetSubtype="0" fill="hold" grpId="0" nodeType="afterEffect">
                                  <p:stCondLst>
                                    <p:cond delay="500"/>
                                  </p:stCondLst>
                                  <p:childTnLst>
                                    <p:set>
                                      <p:cBhvr>
                                        <p:cTn id="40" dur="1" fill="hold">
                                          <p:stCondLst>
                                            <p:cond delay="0"/>
                                          </p:stCondLst>
                                        </p:cTn>
                                        <p:tgtEl>
                                          <p:spTgt spid="18455"/>
                                        </p:tgtEl>
                                        <p:attrNameLst>
                                          <p:attrName>style.visibility</p:attrName>
                                        </p:attrNameLst>
                                      </p:cBhvr>
                                      <p:to>
                                        <p:strVal val="visible"/>
                                      </p:to>
                                    </p:set>
                                  </p:childTnLst>
                                </p:cTn>
                              </p:par>
                            </p:childTnLst>
                          </p:cTn>
                        </p:par>
                        <p:par>
                          <p:cTn id="41" fill="hold" nodeType="afterGroup">
                            <p:stCondLst>
                              <p:cond delay="3100"/>
                            </p:stCondLst>
                            <p:childTnLst>
                              <p:par>
                                <p:cTn id="42" presetID="1" presetClass="entr" presetSubtype="0" fill="hold" grpId="0" nodeType="afterEffect">
                                  <p:stCondLst>
                                    <p:cond delay="500"/>
                                  </p:stCondLst>
                                  <p:childTnLst>
                                    <p:set>
                                      <p:cBhvr>
                                        <p:cTn id="43" dur="1" fill="hold">
                                          <p:stCondLst>
                                            <p:cond delay="0"/>
                                          </p:stCondLst>
                                        </p:cTn>
                                        <p:tgtEl>
                                          <p:spTgt spid="18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3" grpId="0" animBg="1"/>
      <p:bldP spid="46" grpId="0" animBg="1"/>
      <p:bldP spid="18455" grpId="0"/>
      <p:bldP spid="13" grpId="0" animBg="1"/>
      <p:bldP spid="18468" grpId="0"/>
      <p:bldP spid="44" grpId="0" animBg="1"/>
      <p:bldP spid="11" grpId="0" animBg="1"/>
      <p:bldP spid="3" grpId="0" animBg="1"/>
      <p:bldP spid="18454" grpId="0"/>
      <p:bldP spid="184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1">
            <a:extLst>
              <a:ext uri="{FF2B5EF4-FFF2-40B4-BE49-F238E27FC236}">
                <a16:creationId xmlns:a16="http://schemas.microsoft.com/office/drawing/2014/main" id="{32CE481B-FFD8-4F4E-B6EA-BFCAB00A1B01}"/>
              </a:ext>
            </a:extLst>
          </p:cNvPr>
          <p:cNvSpPr>
            <a:spLocks noChangeArrowheads="1"/>
          </p:cNvSpPr>
          <p:nvPr/>
        </p:nvSpPr>
        <p:spPr bwMode="auto">
          <a:xfrm>
            <a:off x="8382000" y="5410200"/>
            <a:ext cx="2133600" cy="1295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9219" name="Title 1">
            <a:extLst>
              <a:ext uri="{FF2B5EF4-FFF2-40B4-BE49-F238E27FC236}">
                <a16:creationId xmlns:a16="http://schemas.microsoft.com/office/drawing/2014/main" id="{C3D25B7C-F846-4FB8-BEB7-B0ACF9144FB4}"/>
              </a:ext>
            </a:extLst>
          </p:cNvPr>
          <p:cNvSpPr txBox="1">
            <a:spLocks/>
          </p:cNvSpPr>
          <p:nvPr/>
        </p:nvSpPr>
        <p:spPr bwMode="auto">
          <a:xfrm>
            <a:off x="1676400" y="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endParaRPr lang="en-US" altLang="en-US" sz="3600" b="1">
              <a:solidFill>
                <a:schemeClr val="bg1"/>
              </a:solidFill>
            </a:endParaRPr>
          </a:p>
        </p:txBody>
      </p:sp>
      <p:cxnSp>
        <p:nvCxnSpPr>
          <p:cNvPr id="49" name="Straight Connector 48">
            <a:extLst>
              <a:ext uri="{FF2B5EF4-FFF2-40B4-BE49-F238E27FC236}">
                <a16:creationId xmlns:a16="http://schemas.microsoft.com/office/drawing/2014/main" id="{AFA71E30-FB1F-431B-B289-F6BAE26BAFFE}"/>
              </a:ext>
            </a:extLst>
          </p:cNvPr>
          <p:cNvCxnSpPr/>
          <p:nvPr/>
        </p:nvCxnSpPr>
        <p:spPr>
          <a:xfrm rot="16200000" flipH="1">
            <a:off x="5829301" y="4209225"/>
            <a:ext cx="4800600" cy="3175"/>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55B3EE8-9237-47EE-8399-FB887C9C92ED}"/>
              </a:ext>
            </a:extLst>
          </p:cNvPr>
          <p:cNvCxnSpPr/>
          <p:nvPr/>
        </p:nvCxnSpPr>
        <p:spPr>
          <a:xfrm rot="10800000" flipH="1">
            <a:off x="5943600" y="4171124"/>
            <a:ext cx="4572000" cy="1588"/>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
        <p:nvSpPr>
          <p:cNvPr id="20504" name="Text Box 24">
            <a:extLst>
              <a:ext uri="{FF2B5EF4-FFF2-40B4-BE49-F238E27FC236}">
                <a16:creationId xmlns:a16="http://schemas.microsoft.com/office/drawing/2014/main" id="{8FF63BCB-A9D2-4CBB-834E-A8EC74A29853}"/>
              </a:ext>
            </a:extLst>
          </p:cNvPr>
          <p:cNvSpPr txBox="1">
            <a:spLocks noChangeArrowheads="1"/>
          </p:cNvSpPr>
          <p:nvPr/>
        </p:nvSpPr>
        <p:spPr bwMode="auto">
          <a:xfrm>
            <a:off x="1988932" y="4510115"/>
            <a:ext cx="3592719" cy="830997"/>
          </a:xfrm>
          <a:prstGeom prst="rect">
            <a:avLst/>
          </a:prstGeom>
          <a:noFill/>
          <a:ln w="3810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solidFill>
                  <a:schemeClr val="accent1">
                    <a:lumMod val="75000"/>
                  </a:schemeClr>
                </a:solidFill>
                <a:cs typeface="Arial" panose="020B0604020202020204" pitchFamily="34" charset="0"/>
              </a:rPr>
              <a:t>Minorities make up only</a:t>
            </a:r>
          </a:p>
          <a:p>
            <a:pPr eaLnBrk="1" hangingPunct="1"/>
            <a:r>
              <a:rPr lang="en-US" altLang="en-US" sz="2400">
                <a:solidFill>
                  <a:schemeClr val="accent1">
                    <a:lumMod val="75000"/>
                  </a:schemeClr>
                </a:solidFill>
                <a:cs typeface="Arial" panose="020B0604020202020204" pitchFamily="34" charset="0"/>
              </a:rPr>
              <a:t>¼ of each district</a:t>
            </a:r>
          </a:p>
        </p:txBody>
      </p:sp>
      <p:grpSp>
        <p:nvGrpSpPr>
          <p:cNvPr id="9226" name="Group 27">
            <a:extLst>
              <a:ext uri="{FF2B5EF4-FFF2-40B4-BE49-F238E27FC236}">
                <a16:creationId xmlns:a16="http://schemas.microsoft.com/office/drawing/2014/main" id="{54910242-1D21-47A0-8CD0-36FEB85D78C2}"/>
              </a:ext>
            </a:extLst>
          </p:cNvPr>
          <p:cNvGrpSpPr>
            <a:grpSpLocks/>
          </p:cNvGrpSpPr>
          <p:nvPr/>
        </p:nvGrpSpPr>
        <p:grpSpPr bwMode="auto">
          <a:xfrm>
            <a:off x="5943600" y="1785112"/>
            <a:ext cx="4572000" cy="4826000"/>
            <a:chOff x="4343400" y="990600"/>
            <a:chExt cx="4572000" cy="4826000"/>
          </a:xfrm>
        </p:grpSpPr>
        <p:pic>
          <p:nvPicPr>
            <p:cNvPr id="9231" name="Picture 5" descr="D:\documents\2 Immigrant Power\MIV\2008\SoCal\Issue Analysis Forums\presentation\img\white person icon.png">
              <a:extLst>
                <a:ext uri="{FF2B5EF4-FFF2-40B4-BE49-F238E27FC236}">
                  <a16:creationId xmlns:a16="http://schemas.microsoft.com/office/drawing/2014/main" id="{0C951845-2D6B-4D06-98A4-250FFE12A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33528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FA82C32E-74B4-4856-B3B5-7DDC76111A71}"/>
                </a:ext>
              </a:extLst>
            </p:cNvPr>
            <p:cNvSpPr/>
            <p:nvPr/>
          </p:nvSpPr>
          <p:spPr>
            <a:xfrm>
              <a:off x="4343400" y="990600"/>
              <a:ext cx="45720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charset="0"/>
              </a:endParaRPr>
            </a:p>
          </p:txBody>
        </p:sp>
        <p:pic>
          <p:nvPicPr>
            <p:cNvPr id="9233" name="Picture 4" descr="D:\documents\2 Immigrant Power\MIV\2008\SoCal\Issue Analysis Forums\presentation\img\person of color icon.png">
              <a:extLst>
                <a:ext uri="{FF2B5EF4-FFF2-40B4-BE49-F238E27FC236}">
                  <a16:creationId xmlns:a16="http://schemas.microsoft.com/office/drawing/2014/main" id="{0D807475-7191-4E0C-9880-27286ABB92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388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5" descr="D:\documents\2 Immigrant Power\MIV\2008\SoCal\Issue Analysis Forums\presentation\img\white person icon.png">
              <a:extLst>
                <a:ext uri="{FF2B5EF4-FFF2-40B4-BE49-F238E27FC236}">
                  <a16:creationId xmlns:a16="http://schemas.microsoft.com/office/drawing/2014/main" id="{9F1F367E-A85C-4408-BE97-7306DAA20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4" descr="D:\documents\2 Immigrant Power\MIV\2008\SoCal\Issue Analysis Forums\presentation\img\person of color icon.png">
              <a:extLst>
                <a:ext uri="{FF2B5EF4-FFF2-40B4-BE49-F238E27FC236}">
                  <a16:creationId xmlns:a16="http://schemas.microsoft.com/office/drawing/2014/main" id="{146835A0-55DD-4CF3-966F-431CF1769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056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4" descr="D:\documents\2 Immigrant Power\MIV\2008\SoCal\Issue Analysis Forums\presentation\img\person of color icon.png">
              <a:extLst>
                <a:ext uri="{FF2B5EF4-FFF2-40B4-BE49-F238E27FC236}">
                  <a16:creationId xmlns:a16="http://schemas.microsoft.com/office/drawing/2014/main" id="{F5A9C271-0592-4CB0-A8DD-07C9ACC214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05600" y="3327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5" descr="D:\documents\2 Immigrant Power\MIV\2008\SoCal\Issue Analysis Forums\presentation\img\white person icon.png">
              <a:extLst>
                <a:ext uri="{FF2B5EF4-FFF2-40B4-BE49-F238E27FC236}">
                  <a16:creationId xmlns:a16="http://schemas.microsoft.com/office/drawing/2014/main" id="{184502D4-9AE4-4292-9864-1A1970DE6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5" descr="D:\documents\2 Immigrant Power\MIV\2008\SoCal\Issue Analysis Forums\presentation\img\white person icon.png">
              <a:extLst>
                <a:ext uri="{FF2B5EF4-FFF2-40B4-BE49-F238E27FC236}">
                  <a16:creationId xmlns:a16="http://schemas.microsoft.com/office/drawing/2014/main" id="{17B5AFE3-5C14-420D-8290-C37D57256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5" descr="D:\documents\2 Immigrant Power\MIV\2008\SoCal\Issue Analysis Forums\presentation\img\white person icon.png">
              <a:extLst>
                <a:ext uri="{FF2B5EF4-FFF2-40B4-BE49-F238E27FC236}">
                  <a16:creationId xmlns:a16="http://schemas.microsoft.com/office/drawing/2014/main" id="{0F5572B7-C1E7-4DAC-BE12-2CE3ED8FD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33528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5" descr="D:\documents\2 Immigrant Power\MIV\2008\SoCal\Issue Analysis Forums\presentation\img\white person icon.png">
              <a:extLst>
                <a:ext uri="{FF2B5EF4-FFF2-40B4-BE49-F238E27FC236}">
                  <a16:creationId xmlns:a16="http://schemas.microsoft.com/office/drawing/2014/main" id="{8EC4F7BB-E7DD-4531-B762-C2377DE14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4546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5" descr="D:\documents\2 Immigrant Power\MIV\2008\SoCal\Issue Analysis Forums\presentation\img\white person icon.png">
              <a:extLst>
                <a:ext uri="{FF2B5EF4-FFF2-40B4-BE49-F238E27FC236}">
                  <a16:creationId xmlns:a16="http://schemas.microsoft.com/office/drawing/2014/main" id="{F984CA9E-3330-4950-A2FB-A661B29A85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5" descr="D:\documents\2 Immigrant Power\MIV\2008\SoCal\Issue Analysis Forums\presentation\img\white person icon.png">
              <a:extLst>
                <a:ext uri="{FF2B5EF4-FFF2-40B4-BE49-F238E27FC236}">
                  <a16:creationId xmlns:a16="http://schemas.microsoft.com/office/drawing/2014/main" id="{4F8FAA38-110F-451F-810C-2BCC08E81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5" descr="D:\documents\2 Immigrant Power\MIV\2008\SoCal\Issue Analysis Forums\presentation\img\white person icon.png">
              <a:extLst>
                <a:ext uri="{FF2B5EF4-FFF2-40B4-BE49-F238E27FC236}">
                  <a16:creationId xmlns:a16="http://schemas.microsoft.com/office/drawing/2014/main" id="{FFDD38A7-C325-46B3-A6A9-1324D2D08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4546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4" name="Picture 5" descr="D:\documents\2 Immigrant Power\MIV\2008\SoCal\Issue Analysis Forums\presentation\img\white person icon.png">
              <a:extLst>
                <a:ext uri="{FF2B5EF4-FFF2-40B4-BE49-F238E27FC236}">
                  <a16:creationId xmlns:a16="http://schemas.microsoft.com/office/drawing/2014/main" id="{D798FE32-4B37-4352-8260-1705DEA238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45720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5" name="Picture 5" descr="D:\documents\2 Immigrant Power\MIV\2008\SoCal\Issue Analysis Forums\presentation\img\white person icon.png">
              <a:extLst>
                <a:ext uri="{FF2B5EF4-FFF2-40B4-BE49-F238E27FC236}">
                  <a16:creationId xmlns:a16="http://schemas.microsoft.com/office/drawing/2014/main" id="{742EF3CE-BC85-4B56-BCFF-B4E32B56F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5" descr="D:\documents\2 Immigrant Power\MIV\2008\SoCal\Issue Analysis Forums\presentation\img\white person icon.png">
              <a:extLst>
                <a:ext uri="{FF2B5EF4-FFF2-40B4-BE49-F238E27FC236}">
                  <a16:creationId xmlns:a16="http://schemas.microsoft.com/office/drawing/2014/main" id="{3F2805EF-6CA6-4B7D-AE26-ADFB07D5A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3327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7" name="Picture 4" descr="D:\documents\2 Immigrant Power\MIV\2008\SoCal\Issue Analysis Forums\presentation\img\person of color icon.png">
              <a:extLst>
                <a:ext uri="{FF2B5EF4-FFF2-40B4-BE49-F238E27FC236}">
                  <a16:creationId xmlns:a16="http://schemas.microsoft.com/office/drawing/2014/main" id="{801FF0A4-D39E-4455-9100-78192C006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45720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 Box 6">
            <a:extLst>
              <a:ext uri="{FF2B5EF4-FFF2-40B4-BE49-F238E27FC236}">
                <a16:creationId xmlns:a16="http://schemas.microsoft.com/office/drawing/2014/main" id="{EFF4AB91-514D-48DA-AB97-169787BB84DF}"/>
              </a:ext>
            </a:extLst>
          </p:cNvPr>
          <p:cNvSpPr txBox="1">
            <a:spLocks noChangeArrowheads="1"/>
          </p:cNvSpPr>
          <p:nvPr/>
        </p:nvSpPr>
        <p:spPr bwMode="auto">
          <a:xfrm>
            <a:off x="1902685" y="1765166"/>
            <a:ext cx="308949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3200" b="1">
                <a:latin typeface="Arial"/>
                <a:ea typeface="MS PGothic"/>
                <a:cs typeface="Arial"/>
              </a:rPr>
              <a:t>Redistricting can take away minority voting rights. </a:t>
            </a:r>
            <a:endParaRPr lang="en-US" b="1">
              <a:cs typeface="Arial"/>
            </a:endParaRPr>
          </a:p>
        </p:txBody>
      </p:sp>
      <p:pic>
        <p:nvPicPr>
          <p:cNvPr id="28" name="Picture 27" descr="Abstract aqua blue blurred bokeh background">
            <a:extLst>
              <a:ext uri="{FF2B5EF4-FFF2-40B4-BE49-F238E27FC236}">
                <a16:creationId xmlns:a16="http://schemas.microsoft.com/office/drawing/2014/main" id="{47031A10-2445-4C50-8174-C28ACBE71B0E}"/>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29" name="Picture 28" descr="Diagram&#10;&#10;Description automatically generated">
            <a:extLst>
              <a:ext uri="{FF2B5EF4-FFF2-40B4-BE49-F238E27FC236}">
                <a16:creationId xmlns:a16="http://schemas.microsoft.com/office/drawing/2014/main" id="{C2FB792E-85A8-4014-9E7C-3C094507B0C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30" name="TextBox 29">
            <a:extLst>
              <a:ext uri="{FF2B5EF4-FFF2-40B4-BE49-F238E27FC236}">
                <a16:creationId xmlns:a16="http://schemas.microsoft.com/office/drawing/2014/main" id="{9067871E-75E5-4DC0-ADF5-CEDF933670FE}"/>
              </a:ext>
            </a:extLst>
          </p:cNvPr>
          <p:cNvSpPr txBox="1"/>
          <p:nvPr/>
        </p:nvSpPr>
        <p:spPr>
          <a:xfrm>
            <a:off x="1902685" y="535985"/>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a:t>
            </a:r>
            <a:r>
              <a:rPr lang="en-US" sz="4000" b="1">
                <a:latin typeface="Univers Condensed Light" panose="020B0306020202040204" pitchFamily="34" charset="0"/>
              </a:rPr>
              <a:t>Why does redistricting matter?</a:t>
            </a:r>
          </a:p>
        </p:txBody>
      </p:sp>
    </p:spTree>
    <p:extLst>
      <p:ext uri="{BB962C8B-B14F-4D97-AF65-F5344CB8AC3E}">
        <p14:creationId xmlns:p14="http://schemas.microsoft.com/office/powerpoint/2010/main" val="10646078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49"/>
                                        </p:tgtEl>
                                        <p:attrNameLst>
                                          <p:attrName>style.visibility</p:attrName>
                                        </p:attrNameLst>
                                      </p:cBhvr>
                                      <p:to>
                                        <p:strVal val="visible"/>
                                      </p:to>
                                    </p:set>
                                  </p:childTnLst>
                                </p:cTn>
                              </p:par>
                            </p:childTnLst>
                          </p:cTn>
                        </p:par>
                        <p:par>
                          <p:cTn id="10" fill="hold" nodeType="withGroup">
                            <p:stCondLst>
                              <p:cond delay="500"/>
                            </p:stCondLst>
                            <p:childTnLst>
                              <p:par>
                                <p:cTn id="11" presetID="1" presetClass="entr" presetSubtype="0" fill="hold" grpId="0" nodeType="afterEffect">
                                  <p:stCondLst>
                                    <p:cond delay="200"/>
                                  </p:stCondLst>
                                  <p:childTnLst>
                                    <p:set>
                                      <p:cBhvr>
                                        <p:cTn id="12" dur="1" fill="hold">
                                          <p:stCondLst>
                                            <p:cond delay="0"/>
                                          </p:stCondLst>
                                        </p:cTn>
                                        <p:tgtEl>
                                          <p:spTgt spid="205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a:extLst>
              <a:ext uri="{FF2B5EF4-FFF2-40B4-BE49-F238E27FC236}">
                <a16:creationId xmlns:a16="http://schemas.microsoft.com/office/drawing/2014/main" id="{70887469-F791-497F-85CD-E3594E0EDD28}"/>
              </a:ext>
            </a:extLst>
          </p:cNvPr>
          <p:cNvSpPr txBox="1">
            <a:spLocks/>
          </p:cNvSpPr>
          <p:nvPr/>
        </p:nvSpPr>
        <p:spPr bwMode="auto">
          <a:xfrm>
            <a:off x="1676400" y="0"/>
            <a:ext cx="556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endParaRPr lang="en-US" altLang="en-US" sz="3600" b="1">
              <a:solidFill>
                <a:schemeClr val="bg1"/>
              </a:solidFill>
            </a:endParaRPr>
          </a:p>
        </p:txBody>
      </p:sp>
      <p:sp>
        <p:nvSpPr>
          <p:cNvPr id="10244" name="Title 1">
            <a:extLst>
              <a:ext uri="{FF2B5EF4-FFF2-40B4-BE49-F238E27FC236}">
                <a16:creationId xmlns:a16="http://schemas.microsoft.com/office/drawing/2014/main" id="{E2477424-2DEF-4616-AB83-EC2D847CE291}"/>
              </a:ext>
            </a:extLst>
          </p:cNvPr>
          <p:cNvSpPr txBox="1">
            <a:spLocks/>
          </p:cNvSpPr>
          <p:nvPr/>
        </p:nvSpPr>
        <p:spPr bwMode="auto">
          <a:xfrm>
            <a:off x="1600200" y="0"/>
            <a:ext cx="594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ts val="4000"/>
              </a:lnSpc>
            </a:pPr>
            <a:r>
              <a:rPr lang="en-US" altLang="en-US" sz="2900" b="1">
                <a:solidFill>
                  <a:schemeClr val="bg1"/>
                </a:solidFill>
              </a:rPr>
              <a:t>Why does redistricting matter?</a:t>
            </a:r>
          </a:p>
        </p:txBody>
      </p:sp>
      <p:cxnSp>
        <p:nvCxnSpPr>
          <p:cNvPr id="46" name="Elbow Connector 45">
            <a:extLst>
              <a:ext uri="{FF2B5EF4-FFF2-40B4-BE49-F238E27FC236}">
                <a16:creationId xmlns:a16="http://schemas.microsoft.com/office/drawing/2014/main" id="{9553365D-C6B2-4B32-8180-9239FDA03B85}"/>
              </a:ext>
            </a:extLst>
          </p:cNvPr>
          <p:cNvCxnSpPr>
            <a:stCxn id="13" idx="2"/>
          </p:cNvCxnSpPr>
          <p:nvPr/>
        </p:nvCxnSpPr>
        <p:spPr>
          <a:xfrm rot="5400000" flipH="1">
            <a:off x="5881622" y="4323360"/>
            <a:ext cx="3581400" cy="1143000"/>
          </a:xfrm>
          <a:prstGeom prst="bentConnector3">
            <a:avLst>
              <a:gd name="adj1" fmla="val 33816"/>
            </a:avLst>
          </a:prstGeom>
          <a:ln w="152400"/>
        </p:spPr>
        <p:style>
          <a:lnRef idx="3">
            <a:schemeClr val="accent6"/>
          </a:lnRef>
          <a:fillRef idx="0">
            <a:schemeClr val="accent6"/>
          </a:fillRef>
          <a:effectRef idx="2">
            <a:schemeClr val="accent6"/>
          </a:effectRef>
          <a:fontRef idx="minor">
            <a:schemeClr val="tx1"/>
          </a:fontRef>
        </p:style>
      </p:cxnSp>
      <p:cxnSp>
        <p:nvCxnSpPr>
          <p:cNvPr id="51" name="Elbow Connector 50">
            <a:extLst>
              <a:ext uri="{FF2B5EF4-FFF2-40B4-BE49-F238E27FC236}">
                <a16:creationId xmlns:a16="http://schemas.microsoft.com/office/drawing/2014/main" id="{F3410FC4-2930-4480-8338-2212CFE2A3DF}"/>
              </a:ext>
            </a:extLst>
          </p:cNvPr>
          <p:cNvCxnSpPr/>
          <p:nvPr/>
        </p:nvCxnSpPr>
        <p:spPr>
          <a:xfrm rot="5400000" flipH="1" flipV="1">
            <a:off x="7024622" y="4323360"/>
            <a:ext cx="3581400" cy="1143000"/>
          </a:xfrm>
          <a:prstGeom prst="bentConnector3">
            <a:avLst>
              <a:gd name="adj1" fmla="val 33703"/>
            </a:avLst>
          </a:prstGeom>
          <a:ln w="152400"/>
        </p:spPr>
        <p:style>
          <a:lnRef idx="3">
            <a:schemeClr val="accent6"/>
          </a:lnRef>
          <a:fillRef idx="0">
            <a:schemeClr val="accent6"/>
          </a:fillRef>
          <a:effectRef idx="2">
            <a:schemeClr val="accent6"/>
          </a:effectRef>
          <a:fontRef idx="minor">
            <a:schemeClr val="tx1"/>
          </a:fontRef>
        </p:style>
      </p:cxnSp>
      <p:cxnSp>
        <p:nvCxnSpPr>
          <p:cNvPr id="62" name="Straight Connector 61">
            <a:extLst>
              <a:ext uri="{FF2B5EF4-FFF2-40B4-BE49-F238E27FC236}">
                <a16:creationId xmlns:a16="http://schemas.microsoft.com/office/drawing/2014/main" id="{24DC1870-36DD-4664-80AF-46EB14177DA1}"/>
              </a:ext>
            </a:extLst>
          </p:cNvPr>
          <p:cNvCxnSpPr/>
          <p:nvPr/>
        </p:nvCxnSpPr>
        <p:spPr>
          <a:xfrm>
            <a:off x="5957822" y="3027961"/>
            <a:ext cx="4572000" cy="1587"/>
          </a:xfrm>
          <a:prstGeom prst="line">
            <a:avLst/>
          </a:prstGeom>
          <a:ln w="152400">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0250" name="Group 27">
            <a:extLst>
              <a:ext uri="{FF2B5EF4-FFF2-40B4-BE49-F238E27FC236}">
                <a16:creationId xmlns:a16="http://schemas.microsoft.com/office/drawing/2014/main" id="{5ADA0B81-B763-494D-AE7E-14902DE5F815}"/>
              </a:ext>
            </a:extLst>
          </p:cNvPr>
          <p:cNvGrpSpPr>
            <a:grpSpLocks/>
          </p:cNvGrpSpPr>
          <p:nvPr/>
        </p:nvGrpSpPr>
        <p:grpSpPr bwMode="auto">
          <a:xfrm>
            <a:off x="5957822" y="1859560"/>
            <a:ext cx="4572000" cy="4826000"/>
            <a:chOff x="4343400" y="990600"/>
            <a:chExt cx="4572000" cy="4826000"/>
          </a:xfrm>
        </p:grpSpPr>
        <p:pic>
          <p:nvPicPr>
            <p:cNvPr id="10253" name="Picture 5" descr="D:\documents\2 Immigrant Power\MIV\2008\SoCal\Issue Analysis Forums\presentation\img\white person icon.png">
              <a:extLst>
                <a:ext uri="{FF2B5EF4-FFF2-40B4-BE49-F238E27FC236}">
                  <a16:creationId xmlns:a16="http://schemas.microsoft.com/office/drawing/2014/main" id="{CA3CAC69-40D4-4B17-BDDB-DA91E5747D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33528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3406C448-52A3-45A4-8941-85B8894B5E1B}"/>
                </a:ext>
              </a:extLst>
            </p:cNvPr>
            <p:cNvSpPr/>
            <p:nvPr/>
          </p:nvSpPr>
          <p:spPr>
            <a:xfrm>
              <a:off x="4343400" y="990600"/>
              <a:ext cx="4572000" cy="4800600"/>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pitchFamily="34" charset="-128"/>
                <a:cs typeface="Arial" charset="0"/>
              </a:endParaRPr>
            </a:p>
          </p:txBody>
        </p:sp>
        <p:pic>
          <p:nvPicPr>
            <p:cNvPr id="10255" name="Picture 4" descr="D:\documents\2 Immigrant Power\MIV\2008\SoCal\Issue Analysis Forums\presentation\img\person of color icon.png">
              <a:extLst>
                <a:ext uri="{FF2B5EF4-FFF2-40B4-BE49-F238E27FC236}">
                  <a16:creationId xmlns:a16="http://schemas.microsoft.com/office/drawing/2014/main" id="{61A4B4B3-FC5D-4495-9BFE-EFB838B60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6388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5" descr="D:\documents\2 Immigrant Power\MIV\2008\SoCal\Issue Analysis Forums\presentation\img\white person icon.png">
              <a:extLst>
                <a:ext uri="{FF2B5EF4-FFF2-40B4-BE49-F238E27FC236}">
                  <a16:creationId xmlns:a16="http://schemas.microsoft.com/office/drawing/2014/main" id="{4FDC4A78-D873-4ED6-A656-20C65EC2EC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4" descr="D:\documents\2 Immigrant Power\MIV\2008\SoCal\Issue Analysis Forums\presentation\img\person of color icon.png">
              <a:extLst>
                <a:ext uri="{FF2B5EF4-FFF2-40B4-BE49-F238E27FC236}">
                  <a16:creationId xmlns:a16="http://schemas.microsoft.com/office/drawing/2014/main" id="{44D97BE6-DF50-46E9-B03E-F09535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056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4" descr="D:\documents\2 Immigrant Power\MIV\2008\SoCal\Issue Analysis Forums\presentation\img\person of color icon.png">
              <a:extLst>
                <a:ext uri="{FF2B5EF4-FFF2-40B4-BE49-F238E27FC236}">
                  <a16:creationId xmlns:a16="http://schemas.microsoft.com/office/drawing/2014/main" id="{7DBECDC1-8A32-49AC-8906-69A895215C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705600" y="3327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5" descr="D:\documents\2 Immigrant Power\MIV\2008\SoCal\Issue Analysis Forums\presentation\img\white person icon.png">
              <a:extLst>
                <a:ext uri="{FF2B5EF4-FFF2-40B4-BE49-F238E27FC236}">
                  <a16:creationId xmlns:a16="http://schemas.microsoft.com/office/drawing/2014/main" id="{120F2339-1BCD-4502-A71E-B54AEED0F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5" descr="D:\documents\2 Immigrant Power\MIV\2008\SoCal\Issue Analysis Forums\presentation\img\white person icon.png">
              <a:extLst>
                <a:ext uri="{FF2B5EF4-FFF2-40B4-BE49-F238E27FC236}">
                  <a16:creationId xmlns:a16="http://schemas.microsoft.com/office/drawing/2014/main" id="{718D1C45-C143-41A5-AE27-23990BDE5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5" descr="D:\documents\2 Immigrant Power\MIV\2008\SoCal\Issue Analysis Forums\presentation\img\white person icon.png">
              <a:extLst>
                <a:ext uri="{FF2B5EF4-FFF2-40B4-BE49-F238E27FC236}">
                  <a16:creationId xmlns:a16="http://schemas.microsoft.com/office/drawing/2014/main" id="{79734488-52BC-47C3-92EB-46FC2AF5F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33528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5" descr="D:\documents\2 Immigrant Power\MIV\2008\SoCal\Issue Analysis Forums\presentation\img\white person icon.png">
              <a:extLst>
                <a:ext uri="{FF2B5EF4-FFF2-40B4-BE49-F238E27FC236}">
                  <a16:creationId xmlns:a16="http://schemas.microsoft.com/office/drawing/2014/main" id="{57BCE909-0D2C-4A52-A6F1-7487D4838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8600" y="4546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Picture 5" descr="D:\documents\2 Immigrant Power\MIV\2008\SoCal\Issue Analysis Forums\presentation\img\white person icon.png">
              <a:extLst>
                <a:ext uri="{FF2B5EF4-FFF2-40B4-BE49-F238E27FC236}">
                  <a16:creationId xmlns:a16="http://schemas.microsoft.com/office/drawing/2014/main" id="{D9EA2F27-6807-4C97-A403-63F0AEABA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5" descr="D:\documents\2 Immigrant Power\MIV\2008\SoCal\Issue Analysis Forums\presentation\img\white person icon.png">
              <a:extLst>
                <a:ext uri="{FF2B5EF4-FFF2-40B4-BE49-F238E27FC236}">
                  <a16:creationId xmlns:a16="http://schemas.microsoft.com/office/drawing/2014/main" id="{60B83617-F794-43E0-9C96-101B60756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990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5" descr="D:\documents\2 Immigrant Power\MIV\2008\SoCal\Issue Analysis Forums\presentation\img\white person icon.png">
              <a:extLst>
                <a:ext uri="{FF2B5EF4-FFF2-40B4-BE49-F238E27FC236}">
                  <a16:creationId xmlns:a16="http://schemas.microsoft.com/office/drawing/2014/main" id="{E67E63F9-C759-4EA9-9A5E-BE0B9E8A82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05600" y="45466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5" descr="D:\documents\2 Immigrant Power\MIV\2008\SoCal\Issue Analysis Forums\presentation\img\white person icon.png">
              <a:extLst>
                <a:ext uri="{FF2B5EF4-FFF2-40B4-BE49-F238E27FC236}">
                  <a16:creationId xmlns:a16="http://schemas.microsoft.com/office/drawing/2014/main" id="{6F115AE6-E673-40A9-A464-8957C897B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38800" y="45720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7" name="Picture 5" descr="D:\documents\2 Immigrant Power\MIV\2008\SoCal\Issue Analysis Forums\presentation\img\white person icon.png">
              <a:extLst>
                <a:ext uri="{FF2B5EF4-FFF2-40B4-BE49-F238E27FC236}">
                  <a16:creationId xmlns:a16="http://schemas.microsoft.com/office/drawing/2014/main" id="{61F11C60-D299-4B32-BC96-5FFED3846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2184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5" descr="D:\documents\2 Immigrant Power\MIV\2008\SoCal\Issue Analysis Forums\presentation\img\white person icon.png">
              <a:extLst>
                <a:ext uri="{FF2B5EF4-FFF2-40B4-BE49-F238E27FC236}">
                  <a16:creationId xmlns:a16="http://schemas.microsoft.com/office/drawing/2014/main" id="{934C2FA1-2218-4AC9-8517-29ACEB3BC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95800" y="33274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4" descr="D:\documents\2 Immigrant Power\MIV\2008\SoCal\Issue Analysis Forums\presentation\img\person of color icon.png">
              <a:extLst>
                <a:ext uri="{FF2B5EF4-FFF2-40B4-BE49-F238E27FC236}">
                  <a16:creationId xmlns:a16="http://schemas.microsoft.com/office/drawing/2014/main" id="{BEACC954-AF31-4C9F-A317-4746FB244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95800" y="4572000"/>
              <a:ext cx="9144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36" name="Rectangle 32">
            <a:extLst>
              <a:ext uri="{FF2B5EF4-FFF2-40B4-BE49-F238E27FC236}">
                <a16:creationId xmlns:a16="http://schemas.microsoft.com/office/drawing/2014/main" id="{DDB344E4-FFF8-48AE-B966-BF6955EC07D3}"/>
              </a:ext>
            </a:extLst>
          </p:cNvPr>
          <p:cNvSpPr>
            <a:spLocks noChangeArrowheads="1"/>
          </p:cNvSpPr>
          <p:nvPr/>
        </p:nvSpPr>
        <p:spPr bwMode="auto">
          <a:xfrm>
            <a:off x="7253222" y="3180360"/>
            <a:ext cx="1981200" cy="2151062"/>
          </a:xfrm>
          <a:prstGeom prst="rect">
            <a:avLst/>
          </a:prstGeom>
          <a:solidFill>
            <a:schemeClr val="hlink">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grpSp>
        <p:nvGrpSpPr>
          <p:cNvPr id="6" name="Group 5">
            <a:extLst>
              <a:ext uri="{FF2B5EF4-FFF2-40B4-BE49-F238E27FC236}">
                <a16:creationId xmlns:a16="http://schemas.microsoft.com/office/drawing/2014/main" id="{CD8AE961-D091-4300-90C3-C765CE65C99F}"/>
              </a:ext>
            </a:extLst>
          </p:cNvPr>
          <p:cNvGrpSpPr/>
          <p:nvPr/>
        </p:nvGrpSpPr>
        <p:grpSpPr>
          <a:xfrm>
            <a:off x="1662178" y="4196360"/>
            <a:ext cx="4061571" cy="2387600"/>
            <a:chOff x="4006199" y="3125122"/>
            <a:chExt cx="1973094" cy="3785652"/>
          </a:xfrm>
        </p:grpSpPr>
        <p:sp>
          <p:nvSpPr>
            <p:cNvPr id="21530" name="Text Box 26">
              <a:extLst>
                <a:ext uri="{FF2B5EF4-FFF2-40B4-BE49-F238E27FC236}">
                  <a16:creationId xmlns:a16="http://schemas.microsoft.com/office/drawing/2014/main" id="{794CA09E-CEED-47F5-B132-4898361AEA93}"/>
                </a:ext>
              </a:extLst>
            </p:cNvPr>
            <p:cNvSpPr txBox="1">
              <a:spLocks noChangeArrowheads="1"/>
            </p:cNvSpPr>
            <p:nvPr/>
          </p:nvSpPr>
          <p:spPr bwMode="auto">
            <a:xfrm>
              <a:off x="4006199" y="3125122"/>
              <a:ext cx="1973094" cy="3785652"/>
            </a:xfrm>
            <a:prstGeom prst="rect">
              <a:avLst/>
            </a:prstGeom>
            <a:noFill/>
            <a:ln w="38100">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400">
                  <a:solidFill>
                    <a:schemeClr val="accent1">
                      <a:lumMod val="75000"/>
                    </a:schemeClr>
                  </a:solidFill>
                  <a:latin typeface="Univers Condensed" panose="020B0506020202050204" pitchFamily="34" charset="0"/>
                  <a:cs typeface="Arial" panose="020B0604020202020204" pitchFamily="34" charset="0"/>
                </a:rPr>
                <a:t>Minorities make up</a:t>
              </a:r>
            </a:p>
            <a:p>
              <a:pPr algn="ctr" eaLnBrk="1" hangingPunct="1"/>
              <a:r>
                <a:rPr lang="en-US" altLang="en-US" sz="2400">
                  <a:solidFill>
                    <a:schemeClr val="accent1">
                      <a:lumMod val="75000"/>
                    </a:schemeClr>
                  </a:solidFill>
                  <a:latin typeface="Univers Condensed" panose="020B0506020202050204" pitchFamily="34" charset="0"/>
                  <a:cs typeface="Arial" panose="020B0604020202020204" pitchFamily="34" charset="0"/>
                </a:rPr>
                <a:t>a majority of this district</a:t>
              </a:r>
            </a:p>
            <a:p>
              <a:pPr algn="ctr" eaLnBrk="1" hangingPunct="1"/>
              <a:endParaRPr lang="en-US" altLang="en-US" sz="2400">
                <a:solidFill>
                  <a:schemeClr val="accent1">
                    <a:lumMod val="75000"/>
                  </a:schemeClr>
                </a:solidFill>
                <a:latin typeface="Univers Condensed" panose="020B0506020202050204" pitchFamily="34" charset="0"/>
                <a:cs typeface="Arial" panose="020B0604020202020204" pitchFamily="34" charset="0"/>
              </a:endParaRPr>
            </a:p>
            <a:p>
              <a:pPr algn="ctr" eaLnBrk="1" hangingPunct="1"/>
              <a:r>
                <a:rPr lang="en-US" altLang="en-US" sz="2400">
                  <a:solidFill>
                    <a:schemeClr val="accent2"/>
                  </a:solidFill>
                  <a:latin typeface="Univers Condensed" panose="020B0506020202050204" pitchFamily="34" charset="0"/>
                  <a:cs typeface="Arial" panose="020B0604020202020204" pitchFamily="34" charset="0"/>
                </a:rPr>
                <a:t>If a majority can be drawn, the Voting Rights Act </a:t>
              </a:r>
            </a:p>
            <a:p>
              <a:pPr algn="ctr" eaLnBrk="1" hangingPunct="1"/>
              <a:r>
                <a:rPr lang="en-US" altLang="en-US" sz="2400">
                  <a:solidFill>
                    <a:schemeClr val="accent2"/>
                  </a:solidFill>
                  <a:latin typeface="Univers Condensed" panose="020B0506020202050204" pitchFamily="34" charset="0"/>
                  <a:cs typeface="Arial" panose="020B0604020202020204" pitchFamily="34" charset="0"/>
                </a:rPr>
                <a:t>may require it</a:t>
              </a:r>
            </a:p>
          </p:txBody>
        </p:sp>
        <p:cxnSp>
          <p:nvCxnSpPr>
            <p:cNvPr id="5" name="Straight Connector 4">
              <a:extLst>
                <a:ext uri="{FF2B5EF4-FFF2-40B4-BE49-F238E27FC236}">
                  <a16:creationId xmlns:a16="http://schemas.microsoft.com/office/drawing/2014/main" id="{FFCB80D1-3C0B-469E-AFD3-A5FFE887E8F9}"/>
                </a:ext>
              </a:extLst>
            </p:cNvPr>
            <p:cNvCxnSpPr/>
            <p:nvPr/>
          </p:nvCxnSpPr>
          <p:spPr>
            <a:xfrm>
              <a:off x="4421101" y="4620517"/>
              <a:ext cx="122451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 Box 6">
            <a:extLst>
              <a:ext uri="{FF2B5EF4-FFF2-40B4-BE49-F238E27FC236}">
                <a16:creationId xmlns:a16="http://schemas.microsoft.com/office/drawing/2014/main" id="{B2D89C30-7448-4AF7-8F05-3ADB2CC13F5B}"/>
              </a:ext>
            </a:extLst>
          </p:cNvPr>
          <p:cNvSpPr txBox="1">
            <a:spLocks noChangeArrowheads="1"/>
          </p:cNvSpPr>
          <p:nvPr/>
        </p:nvSpPr>
        <p:spPr bwMode="auto">
          <a:xfrm>
            <a:off x="1829380" y="1935916"/>
            <a:ext cx="389436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sz="2800" b="1">
                <a:latin typeface="Univers" panose="020B0503020202020204" pitchFamily="34" charset="0"/>
                <a:ea typeface="MS PGothic"/>
                <a:cs typeface="Arial"/>
              </a:rPr>
              <a:t>When we organize, we can elect candidates of our community’s choice. </a:t>
            </a:r>
            <a:endParaRPr lang="en-US" sz="2800" b="1">
              <a:latin typeface="Univers" panose="020B0503020202020204" pitchFamily="34" charset="0"/>
              <a:cs typeface="Arial"/>
            </a:endParaRPr>
          </a:p>
        </p:txBody>
      </p:sp>
      <p:pic>
        <p:nvPicPr>
          <p:cNvPr id="34" name="Picture 33" descr="Abstract aqua blue blurred bokeh background">
            <a:extLst>
              <a:ext uri="{FF2B5EF4-FFF2-40B4-BE49-F238E27FC236}">
                <a16:creationId xmlns:a16="http://schemas.microsoft.com/office/drawing/2014/main" id="{4AD3803A-395C-4D3E-B6FD-CE17A71E21B0}"/>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12180" y="-6461"/>
            <a:ext cx="12192000" cy="1629049"/>
          </a:xfrm>
          <a:prstGeom prst="rect">
            <a:avLst/>
          </a:prstGeom>
        </p:spPr>
      </p:pic>
      <p:pic>
        <p:nvPicPr>
          <p:cNvPr id="35" name="Picture 34" descr="Diagram&#10;&#10;Description automatically generated">
            <a:extLst>
              <a:ext uri="{FF2B5EF4-FFF2-40B4-BE49-F238E27FC236}">
                <a16:creationId xmlns:a16="http://schemas.microsoft.com/office/drawing/2014/main" id="{D7EB0DD2-4202-4295-B86D-C7A75EBDE4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119787"/>
            <a:ext cx="1988932" cy="1389473"/>
          </a:xfrm>
          <a:prstGeom prst="rect">
            <a:avLst/>
          </a:prstGeom>
        </p:spPr>
      </p:pic>
      <p:sp>
        <p:nvSpPr>
          <p:cNvPr id="36" name="TextBox 35">
            <a:extLst>
              <a:ext uri="{FF2B5EF4-FFF2-40B4-BE49-F238E27FC236}">
                <a16:creationId xmlns:a16="http://schemas.microsoft.com/office/drawing/2014/main" id="{959335CF-94E1-43C0-9121-B85472C52A06}"/>
              </a:ext>
            </a:extLst>
          </p:cNvPr>
          <p:cNvSpPr txBox="1"/>
          <p:nvPr/>
        </p:nvSpPr>
        <p:spPr>
          <a:xfrm>
            <a:off x="1902685" y="535985"/>
            <a:ext cx="991325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Univers Condensed" panose="020B0506020202050204" pitchFamily="34" charset="0"/>
              </a:rPr>
              <a:t>Introduction: </a:t>
            </a:r>
            <a:r>
              <a:rPr lang="en-US" sz="4000" b="1">
                <a:latin typeface="Univers Condensed Light" panose="020B0306020202040204" pitchFamily="34" charset="0"/>
              </a:rPr>
              <a:t>Why does redistricting matter?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51"/>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1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descr="image?w=703&amp;h=248&amp;rev=1&amp;ac=1"/>
          <p:cNvSpPr>
            <a:spLocks noChangeArrowheads="1"/>
          </p:cNvSpPr>
          <p:nvPr/>
        </p:nvSpPr>
        <p:spPr bwMode="auto">
          <a:xfrm>
            <a:off x="2389612" y="4935810"/>
            <a:ext cx="9448800" cy="283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a:ln>
                <a:noFill/>
              </a:ln>
              <a:solidFill>
                <a:srgbClr val="FFFFFF"/>
              </a:solidFill>
              <a:effectLst/>
              <a:latin typeface="Calibri" panose="020F0502020204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192" y="-23136"/>
            <a:ext cx="2803994" cy="987531"/>
          </a:xfrm>
          <a:prstGeom prst="rect">
            <a:avLst/>
          </a:prstGeom>
        </p:spPr>
      </p:pic>
      <p:pic>
        <p:nvPicPr>
          <p:cNvPr id="9" name="Picture 8">
            <a:extLst>
              <a:ext uri="{FF2B5EF4-FFF2-40B4-BE49-F238E27FC236}">
                <a16:creationId xmlns:a16="http://schemas.microsoft.com/office/drawing/2014/main" id="{D3129FEB-6B1A-4754-BE56-B875374E0EC5}"/>
              </a:ext>
            </a:extLst>
          </p:cNvPr>
          <p:cNvPicPr>
            <a:picLocks noChangeAspect="1"/>
          </p:cNvPicPr>
          <p:nvPr/>
        </p:nvPicPr>
        <p:blipFill rotWithShape="1">
          <a:blip r:embed="rId4"/>
          <a:srcRect l="22500" t="6534" r="12695"/>
          <a:stretch/>
        </p:blipFill>
        <p:spPr>
          <a:xfrm>
            <a:off x="3668986" y="-53189"/>
            <a:ext cx="8523014" cy="6911189"/>
          </a:xfrm>
          <a:prstGeom prst="rect">
            <a:avLst/>
          </a:prstGeom>
        </p:spPr>
      </p:pic>
      <p:pic>
        <p:nvPicPr>
          <p:cNvPr id="8" name="Picture 7" descr="Abstract aqua blue blurred bokeh background">
            <a:extLst>
              <a:ext uri="{FF2B5EF4-FFF2-40B4-BE49-F238E27FC236}">
                <a16:creationId xmlns:a16="http://schemas.microsoft.com/office/drawing/2014/main" id="{92991BBE-4A27-4A3E-AE58-1F7ADD61DDC5}"/>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b="80671"/>
          <a:stretch/>
        </p:blipFill>
        <p:spPr>
          <a:xfrm>
            <a:off x="0" y="0"/>
            <a:ext cx="3668986" cy="6858000"/>
          </a:xfrm>
          <a:prstGeom prst="rect">
            <a:avLst/>
          </a:prstGeom>
        </p:spPr>
      </p:pic>
      <p:sp>
        <p:nvSpPr>
          <p:cNvPr id="3" name="Text Box 6">
            <a:extLst>
              <a:ext uri="{FF2B5EF4-FFF2-40B4-BE49-F238E27FC236}">
                <a16:creationId xmlns:a16="http://schemas.microsoft.com/office/drawing/2014/main" id="{D8140089-C04F-4F47-9937-7208C3BA7F7C}"/>
              </a:ext>
            </a:extLst>
          </p:cNvPr>
          <p:cNvSpPr txBox="1">
            <a:spLocks noChangeArrowheads="1"/>
          </p:cNvSpPr>
          <p:nvPr/>
        </p:nvSpPr>
        <p:spPr bwMode="auto">
          <a:xfrm>
            <a:off x="457832" y="2990461"/>
            <a:ext cx="292006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US" sz="3200" b="1">
                <a:latin typeface="Univers" panose="020B0503020202020204" pitchFamily="34" charset="0"/>
                <a:ea typeface="Halyard Display" pitchFamily="50" charset="0"/>
                <a:cs typeface="Arial"/>
              </a:rPr>
              <a:t>Take a guess where this picture is from</a:t>
            </a:r>
            <a:endParaRPr lang="en-US" b="1">
              <a:latin typeface="Univers" panose="020B0503020202020204" pitchFamily="34" charset="0"/>
              <a:cs typeface="Arial"/>
            </a:endParaRPr>
          </a:p>
        </p:txBody>
      </p:sp>
      <p:pic>
        <p:nvPicPr>
          <p:cNvPr id="10" name="Picture 9" descr="Diagram&#10;&#10;Description automatically generated">
            <a:extLst>
              <a:ext uri="{FF2B5EF4-FFF2-40B4-BE49-F238E27FC236}">
                <a16:creationId xmlns:a16="http://schemas.microsoft.com/office/drawing/2014/main" id="{C89D88C9-DC3D-4BAD-A468-051DB8FA84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616" y="464179"/>
            <a:ext cx="2951754" cy="2062103"/>
          </a:xfrm>
          <a:prstGeom prst="rect">
            <a:avLst/>
          </a:prstGeom>
        </p:spPr>
      </p:pic>
      <p:pic>
        <p:nvPicPr>
          <p:cNvPr id="14" name="Picture 7">
            <a:extLst>
              <a:ext uri="{FF2B5EF4-FFF2-40B4-BE49-F238E27FC236}">
                <a16:creationId xmlns:a16="http://schemas.microsoft.com/office/drawing/2014/main" id="{29BF7D3B-D50B-4ED3-921E-E200CD5FE90B}"/>
              </a:ext>
            </a:extLst>
          </p:cNvPr>
          <p:cNvPicPr>
            <a:picLocks noChangeAspect="1"/>
          </p:cNvPicPr>
          <p:nvPr/>
        </p:nvPicPr>
        <p:blipFill rotWithShape="1">
          <a:blip r:embed="rId8"/>
          <a:srcRect l="-1356" r="-339" b="40000"/>
          <a:stretch/>
        </p:blipFill>
        <p:spPr>
          <a:xfrm>
            <a:off x="1844862" y="6497697"/>
            <a:ext cx="1769481" cy="264555"/>
          </a:xfrm>
          <a:prstGeom prst="rect">
            <a:avLst/>
          </a:prstGeom>
        </p:spPr>
      </p:pic>
      <p:sp>
        <p:nvSpPr>
          <p:cNvPr id="15" name="TextBox 14">
            <a:extLst>
              <a:ext uri="{FF2B5EF4-FFF2-40B4-BE49-F238E27FC236}">
                <a16:creationId xmlns:a16="http://schemas.microsoft.com/office/drawing/2014/main" id="{7B7ECA87-5F66-461D-9147-20B258D88971}"/>
              </a:ext>
            </a:extLst>
          </p:cNvPr>
          <p:cNvSpPr txBox="1"/>
          <p:nvPr/>
        </p:nvSpPr>
        <p:spPr>
          <a:xfrm>
            <a:off x="2432306" y="6278871"/>
            <a:ext cx="1236680" cy="286232"/>
          </a:xfrm>
          <a:prstGeom prst="rect">
            <a:avLst/>
          </a:prstGeom>
          <a:noFill/>
        </p:spPr>
        <p:txBody>
          <a:bodyPr wrap="square" rtlCol="0">
            <a:spAutoFit/>
          </a:bodyPr>
          <a:lstStyle/>
          <a:p>
            <a:pPr algn="r">
              <a:lnSpc>
                <a:spcPct val="90000"/>
              </a:lnSpc>
            </a:pPr>
            <a:r>
              <a:rPr lang="en-US" sz="1400">
                <a:solidFill>
                  <a:srgbClr val="BBEE9E"/>
                </a:solidFill>
                <a:latin typeface="Univers Condensed" panose="020B0503020202020204" pitchFamily="34" charset="0"/>
              </a:rPr>
              <a:t>Created by </a:t>
            </a:r>
          </a:p>
        </p:txBody>
      </p:sp>
    </p:spTree>
    <p:extLst>
      <p:ext uri="{BB962C8B-B14F-4D97-AF65-F5344CB8AC3E}">
        <p14:creationId xmlns:p14="http://schemas.microsoft.com/office/powerpoint/2010/main" val="25152687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fab460-b7af-426f-a923-c3a19893cc1e">
      <UserInfo>
        <DisplayName>Kathay Feng</DisplayName>
        <AccountId>15</AccountId>
        <AccountType/>
      </UserInfo>
      <UserInfo>
        <DisplayName>Dan Vicuna</DisplayName>
        <AccountId>6</AccountId>
        <AccountType/>
      </UserInfo>
      <UserInfo>
        <DisplayName>Annastacia Belladonna-Carrera</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76BF1925B0724892DF8A563C59A3B3" ma:contentTypeVersion="12" ma:contentTypeDescription="Create a new document." ma:contentTypeScope="" ma:versionID="2dbdab20be61cca4e1ae5decd753b2d9">
  <xsd:schema xmlns:xsd="http://www.w3.org/2001/XMLSchema" xmlns:xs="http://www.w3.org/2001/XMLSchema" xmlns:p="http://schemas.microsoft.com/office/2006/metadata/properties" xmlns:ns2="44107751-9086-40a1-9789-feb1ce683737" xmlns:ns3="72fab460-b7af-426f-a923-c3a19893cc1e" targetNamespace="http://schemas.microsoft.com/office/2006/metadata/properties" ma:root="true" ma:fieldsID="4a6733b0c16ac13c2b1a7ccda767baf4" ns2:_="" ns3:_="">
    <xsd:import namespace="44107751-9086-40a1-9789-feb1ce683737"/>
    <xsd:import namespace="72fab460-b7af-426f-a923-c3a19893cc1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07751-9086-40a1-9789-feb1ce6837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fab460-b7af-426f-a923-c3a19893cc1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724B95-558E-4838-BDA1-4E731765A56A}">
  <ds:schemaRefs>
    <ds:schemaRef ds:uri="44107751-9086-40a1-9789-feb1ce683737"/>
    <ds:schemaRef ds:uri="72fab460-b7af-426f-a923-c3a19893cc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AFC5A18-41AC-4C81-B03C-0ABA72945934}">
  <ds:schemaRefs>
    <ds:schemaRef ds:uri="44107751-9086-40a1-9789-feb1ce683737"/>
    <ds:schemaRef ds:uri="72fab460-b7af-426f-a923-c3a19893cc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F26F54-EE46-47C6-8B4B-FDE9BD5B24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TotalTime>
  <Words>2376</Words>
  <Application>Microsoft Office PowerPoint</Application>
  <PresentationFormat>Widescreen</PresentationFormat>
  <Paragraphs>216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Kathay Feng</dc:creator>
  <cp:lastModifiedBy>Kathay Feng</cp:lastModifiedBy>
  <cp:revision>2</cp:revision>
  <dcterms:created xsi:type="dcterms:W3CDTF">2020-08-13T15:58:40Z</dcterms:created>
  <dcterms:modified xsi:type="dcterms:W3CDTF">2021-04-30T05:12:32Z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0x010100BE76BF1925B0724892DF8A563C59A3B3</vt:lpwstr>
  </property>
</Properties>
</file>