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sldIdLst>
    <p:sldId id="257" r:id="rId5"/>
    <p:sldId id="363" r:id="rId6"/>
    <p:sldId id="364" r:id="rId7"/>
    <p:sldId id="263" r:id="rId8"/>
    <p:sldId id="365" r:id="rId9"/>
    <p:sldId id="265" r:id="rId10"/>
    <p:sldId id="266" r:id="rId11"/>
    <p:sldId id="367" r:id="rId12"/>
    <p:sldId id="3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8CC"/>
    <a:srgbClr val="010315"/>
    <a:srgbClr val="F99330"/>
    <a:srgbClr val="47BA6E"/>
    <a:srgbClr val="7B4B90"/>
    <a:srgbClr val="2DB7BC"/>
    <a:srgbClr val="AB4881"/>
    <a:srgbClr val="255CAF"/>
    <a:srgbClr val="EE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2" autoAdjust="0"/>
    <p:restoredTop sz="93829"/>
  </p:normalViewPr>
  <p:slideViewPr>
    <p:cSldViewPr snapToGrid="0" snapToObjects="1">
      <p:cViewPr varScale="1">
        <p:scale>
          <a:sx n="88" d="100"/>
          <a:sy n="8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D2805-EE94-634E-885F-E508BF8ADA9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43BE-B6A1-3244-AF04-9385CFD9B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61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308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would also mention that they can request their ballot be mailed somewhere else via that site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would mention the register to vote and mail in the form, your absentee ballot requires an 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365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342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65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01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913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2" y="1118890"/>
            <a:ext cx="9702113" cy="84583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4598CC"/>
                </a:solidFill>
                <a:latin typeface="Halyard Display" charset="0"/>
                <a:ea typeface="Halyard Display" charset="0"/>
                <a:cs typeface="Halyard Displa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82" y="2248929"/>
            <a:ext cx="9702112" cy="31742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EE2737"/>
              </a:buClr>
              <a:buFont typeface="Wingdings" charset="2"/>
              <a:buChar char="§"/>
              <a:defRPr b="0" i="0">
                <a:solidFill>
                  <a:schemeClr val="tx1"/>
                </a:solidFill>
                <a:latin typeface="Halyard Text" charset="0"/>
                <a:ea typeface="Halyard Text" charset="0"/>
                <a:cs typeface="Halyard Text" charset="0"/>
              </a:defRPr>
            </a:lvl1pPr>
            <a:lvl2pPr marL="685800" indent="-228600">
              <a:lnSpc>
                <a:spcPct val="150000"/>
              </a:lnSpc>
              <a:buClr>
                <a:srgbClr val="EE2737"/>
              </a:buClr>
              <a:buFont typeface="Wingdings" charset="2"/>
              <a:buChar char="§"/>
              <a:defRPr b="0" i="0">
                <a:solidFill>
                  <a:schemeClr val="tx1"/>
                </a:solidFill>
                <a:latin typeface="Halyard Text" charset="0"/>
                <a:ea typeface="Halyard Text" charset="0"/>
                <a:cs typeface="Halyard Text" charset="0"/>
              </a:defRPr>
            </a:lvl2pPr>
            <a:lvl3pPr marL="1143000" indent="-228600">
              <a:lnSpc>
                <a:spcPct val="150000"/>
              </a:lnSpc>
              <a:buClr>
                <a:srgbClr val="EE2737"/>
              </a:buClr>
              <a:buFont typeface="Wingdings" charset="2"/>
              <a:buChar char="§"/>
              <a:defRPr b="0" i="0">
                <a:solidFill>
                  <a:schemeClr val="tx1"/>
                </a:solidFill>
                <a:latin typeface="Halyard Text" charset="0"/>
                <a:ea typeface="Halyard Text" charset="0"/>
                <a:cs typeface="Halyard Text" charset="0"/>
              </a:defRPr>
            </a:lvl3pPr>
            <a:lvl4pPr marL="1600200" indent="-228600">
              <a:lnSpc>
                <a:spcPct val="150000"/>
              </a:lnSpc>
              <a:buClr>
                <a:srgbClr val="EE2737"/>
              </a:buClr>
              <a:buFont typeface="Wingdings" charset="2"/>
              <a:buChar char="§"/>
              <a:defRPr b="0" i="0">
                <a:solidFill>
                  <a:schemeClr val="tx1"/>
                </a:solidFill>
                <a:latin typeface="Halyard Text" charset="0"/>
                <a:ea typeface="Halyard Text" charset="0"/>
                <a:cs typeface="Halyard Text" charset="0"/>
              </a:defRPr>
            </a:lvl4pPr>
            <a:lvl5pPr marL="2057400" indent="-228600">
              <a:lnSpc>
                <a:spcPct val="150000"/>
              </a:lnSpc>
              <a:buClr>
                <a:srgbClr val="EE2737"/>
              </a:buClr>
              <a:buFont typeface="Wingdings" charset="2"/>
              <a:buChar char="§"/>
              <a:defRPr b="0" i="0">
                <a:solidFill>
                  <a:schemeClr val="tx1"/>
                </a:solidFill>
                <a:latin typeface="Halyard Text" charset="0"/>
                <a:ea typeface="Halyard Text" charset="0"/>
                <a:cs typeface="Halyard Tex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03" y="455097"/>
            <a:ext cx="10536195" cy="3288999"/>
          </a:xfrm>
          <a:prstGeom prst="rect">
            <a:avLst/>
          </a:prstGeom>
        </p:spPr>
        <p:txBody>
          <a:bodyPr anchor="b"/>
          <a:lstStyle>
            <a:lvl1pPr algn="l">
              <a:defRPr sz="6000" b="1" i="0" baseline="0">
                <a:solidFill>
                  <a:schemeClr val="bg1"/>
                </a:solidFill>
                <a:latin typeface="Halyard Display" charset="0"/>
                <a:ea typeface="Halyard Display" charset="0"/>
                <a:cs typeface="Halyard Displa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103" y="4602891"/>
            <a:ext cx="853440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Halyard Text" charset="0"/>
                <a:ea typeface="Halyard Text" charset="0"/>
                <a:cs typeface="Halyard Tex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23103" y="4173493"/>
            <a:ext cx="1101810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58" y="6267320"/>
            <a:ext cx="2737269" cy="349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942068"/>
            <a:ext cx="10515600" cy="99558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4598CC"/>
                </a:solidFill>
                <a:latin typeface="Halyard Display" charset="0"/>
                <a:ea typeface="Halyard Display" charset="0"/>
                <a:cs typeface="Halyard Displa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13657" y="2286000"/>
            <a:ext cx="4452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alyard Text" charset="0"/>
                <a:ea typeface="Halyard Text" charset="0"/>
                <a:cs typeface="Halyard Text" charset="0"/>
              </a:rPr>
              <a:t>This is for 2 column design with a picture.</a:t>
            </a:r>
            <a:r>
              <a:rPr lang="en-US" sz="2400" baseline="0" dirty="0">
                <a:latin typeface="Halyard Text" charset="0"/>
                <a:ea typeface="Halyard Text" charset="0"/>
                <a:cs typeface="Halyard Text" charset="0"/>
              </a:rPr>
              <a:t> </a:t>
            </a:r>
            <a:r>
              <a:rPr lang="en-US" sz="2400" dirty="0">
                <a:latin typeface="Halyard Text" charset="0"/>
                <a:ea typeface="Halyard Text" charset="0"/>
                <a:cs typeface="Halyard Text" charset="0"/>
              </a:rPr>
              <a:t>This is</a:t>
            </a:r>
            <a:r>
              <a:rPr lang="en-US" sz="2400" baseline="0" dirty="0">
                <a:latin typeface="Halyard Text" charset="0"/>
                <a:ea typeface="Halyard Text" charset="0"/>
                <a:cs typeface="Halyard Text" charset="0"/>
              </a:rPr>
              <a:t> for 2 column design with a picture on the right. Just add a picture!</a:t>
            </a:r>
          </a:p>
          <a:p>
            <a:endParaRPr lang="en-US" sz="2400" baseline="0" dirty="0">
              <a:latin typeface="Halyard Text" charset="0"/>
              <a:ea typeface="Halyard Text" charset="0"/>
              <a:cs typeface="Halyard Text" charset="0"/>
            </a:endParaRPr>
          </a:p>
          <a:p>
            <a:r>
              <a:rPr lang="en-US" sz="2400" baseline="0" dirty="0">
                <a:latin typeface="Halyard Text" charset="0"/>
                <a:ea typeface="Halyard Text" charset="0"/>
                <a:cs typeface="Halyard Text" charset="0"/>
              </a:rPr>
              <a:t>If you want to create emphasis, use the style above.</a:t>
            </a:r>
            <a:endParaRPr lang="en-US" sz="2400" dirty="0">
              <a:latin typeface="Halyard Text" charset="0"/>
              <a:ea typeface="Halyard Text" charset="0"/>
              <a:cs typeface="Halyard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3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47135"/>
          </a:xfrm>
          <a:prstGeom prst="rect">
            <a:avLst/>
          </a:prstGeom>
          <a:solidFill>
            <a:srgbClr val="459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149178" cy="247135"/>
          </a:xfrm>
          <a:prstGeom prst="rect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61" y="6267319"/>
            <a:ext cx="2737266" cy="3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4598CC"/>
                </a:solidFill>
              </a:rPr>
              <a:t>2020 Presidential Election</a:t>
            </a:r>
            <a:br>
              <a:rPr lang="en-US" dirty="0">
                <a:solidFill>
                  <a:srgbClr val="4598CC"/>
                </a:solidFill>
              </a:rPr>
            </a:br>
            <a:r>
              <a:rPr lang="en-US" dirty="0">
                <a:solidFill>
                  <a:srgbClr val="4598CC"/>
                </a:solidFill>
              </a:rPr>
              <a:t>Maryland Vote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103" y="4362259"/>
            <a:ext cx="8534401" cy="1655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Presenter Name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Email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Additional Contact 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3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0FADAF-B662-7F4C-AB64-EE7BB45B2F31}"/>
              </a:ext>
            </a:extLst>
          </p:cNvPr>
          <p:cNvSpPr/>
          <p:nvPr/>
        </p:nvSpPr>
        <p:spPr>
          <a:xfrm>
            <a:off x="896208" y="517486"/>
            <a:ext cx="7650973" cy="697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896208" y="434670"/>
            <a:ext cx="101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5400" dirty="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  <a:cs typeface="Calibri"/>
                <a:sym typeface="Calibri"/>
              </a:rPr>
              <a:t>VOTER REGISTRATION</a:t>
            </a:r>
            <a:endParaRPr sz="54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331837" y="1423245"/>
            <a:ext cx="7650973" cy="454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Verify that you are registered to vote </a:t>
            </a:r>
            <a:r>
              <a:rPr lang="en-US" sz="2400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and that your information is up to date.</a:t>
            </a:r>
          </a:p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10315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Vote Registration Deadline: </a:t>
            </a:r>
            <a:r>
              <a:rPr lang="en-US" sz="2400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Oct. 13th</a:t>
            </a:r>
          </a:p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10315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114300" lvl="0">
              <a:lnSpc>
                <a:spcPct val="90000"/>
              </a:lnSpc>
            </a:pPr>
            <a:r>
              <a:rPr lang="en-US" sz="2400" b="1" dirty="0" err="1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elections.maryland.gov</a:t>
            </a: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/2020</a:t>
            </a:r>
          </a:p>
          <a:p>
            <a:pPr marL="114300" lvl="0">
              <a:lnSpc>
                <a:spcPct val="90000"/>
              </a:lnSpc>
            </a:pPr>
            <a:endParaRPr lang="en-US" sz="2400" dirty="0">
              <a:solidFill>
                <a:srgbClr val="010315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5715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U.S. citizen</a:t>
            </a:r>
          </a:p>
          <a:p>
            <a:pPr marL="5715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Maryland resident</a:t>
            </a:r>
          </a:p>
          <a:p>
            <a:pPr marL="5715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At least 16 years old </a:t>
            </a:r>
          </a:p>
          <a:p>
            <a:pPr marL="5715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u="none" strike="noStrike" cap="none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you’re </a:t>
            </a:r>
            <a:r>
              <a:rPr lang="en-US" sz="2400" b="1" u="sng" strike="noStrike" cap="none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not</a:t>
            </a:r>
            <a:r>
              <a:rPr lang="en-US" sz="2400" b="1" u="none" strike="noStrike" cap="none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serving time for a felony conviction, </a:t>
            </a:r>
            <a:r>
              <a:rPr lang="en-US" sz="2400" u="none" strike="noStrike" cap="none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you have the right to register and vote.</a:t>
            </a:r>
          </a:p>
          <a:p>
            <a:pPr marL="5715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010315"/>
              </a:solidFill>
              <a:latin typeface="Halyard Text" pitchFamily="2" charset="77"/>
              <a:ea typeface="Arial"/>
              <a:cs typeface="Calibri"/>
              <a:sym typeface="Calibri"/>
            </a:endParaRPr>
          </a:p>
          <a:p>
            <a:pPr marL="114300" lvl="0">
              <a:lnSpc>
                <a:spcPct val="90000"/>
              </a:lnSpc>
            </a:pPr>
            <a:r>
              <a:rPr lang="en-US" sz="2400" u="none" strike="noStrike" cap="none" dirty="0">
                <a:solidFill>
                  <a:srgbClr val="010315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*If you update your voter registration at a vote center, you will be asked to cast a provisional vote.</a:t>
            </a:r>
            <a:endParaRPr sz="2400" i="0" u="none" strike="noStrike" cap="none" dirty="0">
              <a:solidFill>
                <a:srgbClr val="0103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03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103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103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3D9FD-8A77-E747-9419-F2CFE92FB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107528" y="1709782"/>
            <a:ext cx="3026664" cy="454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0FADAF-B662-7F4C-AB64-EE7BB45B2F31}"/>
              </a:ext>
            </a:extLst>
          </p:cNvPr>
          <p:cNvSpPr/>
          <p:nvPr/>
        </p:nvSpPr>
        <p:spPr>
          <a:xfrm>
            <a:off x="896208" y="606710"/>
            <a:ext cx="4672079" cy="697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896208" y="564009"/>
            <a:ext cx="101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5400" dirty="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  <a:cs typeface="Calibri"/>
                <a:sym typeface="Calibri"/>
              </a:rPr>
              <a:t>MAKE A PLAN</a:t>
            </a:r>
            <a:endParaRPr sz="54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896208" y="1709782"/>
            <a:ext cx="6585567" cy="454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Choose whether you want to vote using a </a:t>
            </a:r>
            <a:r>
              <a:rPr lang="en-US" sz="2400" b="1" u="sng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mail-in ballot </a:t>
            </a: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or in-person at a </a:t>
            </a:r>
            <a:r>
              <a:rPr lang="en-US" sz="2400" b="1" u="sng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vote center</a:t>
            </a: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. </a:t>
            </a:r>
            <a:endParaRPr lang="en-US" sz="2400" dirty="0">
              <a:solidFill>
                <a:srgbClr val="010315"/>
              </a:solidFill>
              <a:latin typeface="Halyard Text" pitchFamily="2" charset="77"/>
              <a:ea typeface="Calibri"/>
              <a:cs typeface="Arial"/>
              <a:sym typeface="Arial"/>
            </a:endParaRPr>
          </a:p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cap="none" dirty="0">
              <a:solidFill>
                <a:srgbClr val="010315"/>
              </a:solidFill>
              <a:latin typeface="Halyard Text" pitchFamily="2" charset="77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90000"/>
              </a:lnSpc>
            </a:pP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Once you make a plan, stick to that plan. </a:t>
            </a:r>
          </a:p>
          <a:p>
            <a:pPr marL="114300" lvl="0">
              <a:lnSpc>
                <a:spcPct val="90000"/>
              </a:lnSpc>
            </a:pPr>
            <a:endParaRPr lang="en-US" sz="2400" b="1" dirty="0">
              <a:solidFill>
                <a:srgbClr val="010315"/>
              </a:solidFill>
              <a:latin typeface="Halyard Text" pitchFamily="2" charset="77"/>
              <a:ea typeface="Arial"/>
              <a:cs typeface="Calibri"/>
              <a:sym typeface="Calibri"/>
            </a:endParaRPr>
          </a:p>
          <a:p>
            <a:pPr marL="114300" lvl="0">
              <a:lnSpc>
                <a:spcPct val="90000"/>
              </a:lnSpc>
            </a:pPr>
            <a:r>
              <a:rPr lang="en-US" sz="2400" dirty="0">
                <a:solidFill>
                  <a:srgbClr val="010315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Voters who request a ballot and decide to go vote in-person will be asked to vote on a </a:t>
            </a: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provisional ballot.</a:t>
            </a:r>
          </a:p>
          <a:p>
            <a:pPr marL="114300" lvl="0">
              <a:lnSpc>
                <a:spcPct val="90000"/>
              </a:lnSpc>
            </a:pPr>
            <a:endParaRPr lang="en-US" sz="2400" b="1" i="0" u="none" strike="noStrike" cap="none" dirty="0">
              <a:solidFill>
                <a:srgbClr val="010315"/>
              </a:solidFill>
              <a:latin typeface="Halyard Text" pitchFamily="2" charset="77"/>
              <a:ea typeface="Arial"/>
              <a:cs typeface="Calibri"/>
              <a:sym typeface="Calibri"/>
            </a:endParaRPr>
          </a:p>
          <a:p>
            <a:pPr marL="114300" lvl="0">
              <a:lnSpc>
                <a:spcPct val="90000"/>
              </a:lnSpc>
            </a:pPr>
            <a:r>
              <a:rPr lang="en-US" sz="2400" b="1" dirty="0">
                <a:solidFill>
                  <a:srgbClr val="010315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Why? </a:t>
            </a:r>
            <a:r>
              <a:rPr lang="en-US" sz="2400" dirty="0">
                <a:solidFill>
                  <a:srgbClr val="010315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Records show that you received a mail-in ballot for then election. If you have not already voted, election officials will count your provisional ballot.</a:t>
            </a:r>
            <a:endParaRPr sz="2400" i="0" u="none" strike="noStrike" cap="none" dirty="0">
              <a:solidFill>
                <a:srgbClr val="010315"/>
              </a:solidFill>
              <a:latin typeface="Halyard Text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59;p21">
            <a:extLst>
              <a:ext uri="{FF2B5EF4-FFF2-40B4-BE49-F238E27FC236}">
                <a16:creationId xmlns:a16="http://schemas.microsoft.com/office/drawing/2014/main" id="{E771A9CD-AFEB-C145-BD8F-125FF56D46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80" t="12419" r="21262" b="8858"/>
          <a:stretch/>
        </p:blipFill>
        <p:spPr>
          <a:xfrm>
            <a:off x="8229600" y="418867"/>
            <a:ext cx="2552112" cy="328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1;p23">
            <a:extLst>
              <a:ext uri="{FF2B5EF4-FFF2-40B4-BE49-F238E27FC236}">
                <a16:creationId xmlns:a16="http://schemas.microsoft.com/office/drawing/2014/main" id="{38D094E7-1CC9-5A4E-B414-BB045CCDB8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983" y="4243317"/>
            <a:ext cx="2917809" cy="2078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99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3FE15-1F08-8348-A447-95834A49D487}"/>
              </a:ext>
            </a:extLst>
          </p:cNvPr>
          <p:cNvSpPr/>
          <p:nvPr/>
        </p:nvSpPr>
        <p:spPr>
          <a:xfrm>
            <a:off x="315411" y="459981"/>
            <a:ext cx="5363494" cy="697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Google Shape;156;p21"/>
          <p:cNvSpPr txBox="1"/>
          <p:nvPr/>
        </p:nvSpPr>
        <p:spPr>
          <a:xfrm>
            <a:off x="3548455" y="1240783"/>
            <a:ext cx="823160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VOTERS WILL BE MAILED A BALLOT  </a:t>
            </a:r>
            <a:r>
              <a:rPr lang="en-US" sz="2400" b="1" i="0" u="sng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Halyard Text" pitchFamily="2" charset="77"/>
                <a:ea typeface="Calibri"/>
                <a:cs typeface="Calibri"/>
                <a:sym typeface="Calibri"/>
              </a:rPr>
              <a:t>UPON REQUEST </a:t>
            </a:r>
            <a:endParaRPr sz="2400" b="1" i="0" u="sng" strike="noStrike" cap="none" dirty="0">
              <a:solidFill>
                <a:srgbClr val="000000"/>
              </a:solidFill>
              <a:highlight>
                <a:srgbClr val="FFFF00"/>
              </a:highlight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To request you ballot or check request status,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visit </a:t>
            </a:r>
            <a:r>
              <a:rPr lang="en-US" sz="2400" i="0" u="sng" strike="noStrike" cap="none" dirty="0" err="1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elections.maryland.gov</a:t>
            </a:r>
            <a:endParaRPr lang="en-US" sz="2400" i="0" u="sng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Request Deadline: </a:t>
            </a:r>
            <a:r>
              <a:rPr lang="en-US" sz="2400" u="sng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Oct. 20</a:t>
            </a:r>
            <a:r>
              <a:rPr lang="en-US" sz="2400" u="sng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th</a:t>
            </a:r>
            <a:r>
              <a:rPr lang="en-US" sz="2400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(must be received by this date)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*Paper application available online for those unable to use online form because of ID requirements.</a:t>
            </a:r>
            <a:endParaRPr lang="en-US" sz="240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US" sz="24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Benefits of voting by mail</a:t>
            </a:r>
          </a:p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Voter Education: voters have time to sit with the ballot and do their research</a:t>
            </a:r>
          </a:p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Convenience: voters no longer have to worry about things link transportation and schedule. </a:t>
            </a:r>
          </a:p>
          <a:p>
            <a:pPr marL="457200" lvl="0" indent="-4572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311700" y="377000"/>
            <a:ext cx="101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5400" dirty="0">
                <a:solidFill>
                  <a:schemeClr val="lt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VOTING BY MAIL</a:t>
            </a:r>
            <a:endParaRPr sz="5400" dirty="0">
              <a:solidFill>
                <a:schemeClr val="lt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71;p22">
            <a:extLst>
              <a:ext uri="{FF2B5EF4-FFF2-40B4-BE49-F238E27FC236}">
                <a16:creationId xmlns:a16="http://schemas.microsoft.com/office/drawing/2014/main" id="{A24B82EF-96D0-224D-AD8C-C3E8B16165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331"/>
          <a:stretch/>
        </p:blipFill>
        <p:spPr>
          <a:xfrm>
            <a:off x="690235" y="1672836"/>
            <a:ext cx="2858220" cy="413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5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3FE15-1F08-8348-A447-95834A49D487}"/>
              </a:ext>
            </a:extLst>
          </p:cNvPr>
          <p:cNvSpPr/>
          <p:nvPr/>
        </p:nvSpPr>
        <p:spPr>
          <a:xfrm>
            <a:off x="315410" y="459981"/>
            <a:ext cx="9121197" cy="697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Google Shape;156;p21"/>
          <p:cNvSpPr txBox="1"/>
          <p:nvPr/>
        </p:nvSpPr>
        <p:spPr>
          <a:xfrm>
            <a:off x="572812" y="1900771"/>
            <a:ext cx="1060115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USPS: 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returning you ballot by mail, </a:t>
            </a:r>
            <a:r>
              <a:rPr lang="en-US" sz="2600" i="0" u="sng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don’t wait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. </a:t>
            </a:r>
            <a:r>
              <a:rPr lang="en-US" sz="26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Mail your ballot as soon as possible. We recommend mailing </a:t>
            </a:r>
            <a:r>
              <a:rPr lang="en-US" sz="26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no later than Oct. 27</a:t>
            </a:r>
            <a:r>
              <a:rPr lang="en-US" sz="2600" b="1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th. </a:t>
            </a:r>
            <a:endParaRPr lang="en-US" sz="2600" b="1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b="1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Drop Boxes: 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Monitored 24/7. Ballots picked up at least 2x each day leading up to Election Day. Drop off early if you can!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b="1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Electronic Ballots: 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ballots are not to be returned by email. You also need to have access to a printer, return envelope, and postage.</a:t>
            </a:r>
            <a:endParaRPr lang="en-US" sz="2600" b="1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600" b="1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Sign It: </a:t>
            </a:r>
            <a:r>
              <a:rPr lang="en-US" sz="26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Make sure your vote is counted. </a:t>
            </a:r>
            <a:r>
              <a:rPr lang="en-US" sz="26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Seal and sign your return envelope. </a:t>
            </a:r>
            <a:r>
              <a:rPr lang="en-US" sz="2600" u="sng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Deliver before 11/3, 8pm.</a:t>
            </a:r>
            <a:endParaRPr sz="2600" i="0" u="sng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315410" y="444474"/>
            <a:ext cx="101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5400" dirty="0">
                <a:solidFill>
                  <a:schemeClr val="lt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VOTING BY MAIL continued</a:t>
            </a:r>
            <a:endParaRPr sz="5400" dirty="0">
              <a:solidFill>
                <a:schemeClr val="lt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99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F74123-29F6-C14A-A48A-DAC4C4D97EB8}"/>
              </a:ext>
            </a:extLst>
          </p:cNvPr>
          <p:cNvSpPr/>
          <p:nvPr/>
        </p:nvSpPr>
        <p:spPr>
          <a:xfrm>
            <a:off x="311700" y="513900"/>
            <a:ext cx="5293384" cy="697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Google Shape;178;p23"/>
          <p:cNvSpPr txBox="1"/>
          <p:nvPr/>
        </p:nvSpPr>
        <p:spPr>
          <a:xfrm>
            <a:off x="5926667" y="274516"/>
            <a:ext cx="5953633" cy="370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you choose to vote in-person, 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vote early!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US" sz="2200" b="1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Early Vote: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Oct. 26-Nov. 3</a:t>
            </a:r>
            <a:r>
              <a:rPr lang="en-US" sz="2200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rd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(7am-8pm)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Election Day: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Tuesday, Nov. 3rd, (7am-8pm)</a:t>
            </a:r>
            <a:endParaRPr lang="en-US" sz="2200" b="1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2200" b="1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Each 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county will have numerous v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ote centers. Voters can go to any location in their county.</a:t>
            </a:r>
            <a:endParaRPr lang="en-US" sz="2200" b="1" baseline="30000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Same day registration will be available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throughout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all days of in-person voting, but voters encouraged to register by Oct. 13</a:t>
            </a:r>
            <a:r>
              <a:rPr lang="en-US" sz="2200" b="0" i="0" u="none" strike="noStrike" cap="none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th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deadline.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Vote centers will have 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Arial"/>
                <a:cs typeface="Calibri"/>
                <a:sym typeface="Calibri"/>
              </a:rPr>
              <a:t>accessible ballot marking devices, language assistance.</a:t>
            </a:r>
            <a:endParaRPr lang="en-US" sz="2200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Voters going to these locations must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wear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masks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maintain strict social distancing and sanitation protocols.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9185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5400" dirty="0">
                <a:solidFill>
                  <a:schemeClr val="lt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VOTE CENTERS</a:t>
            </a:r>
            <a:endParaRPr sz="5400" dirty="0">
              <a:solidFill>
                <a:schemeClr val="lt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484" y="1870435"/>
            <a:ext cx="5124600" cy="341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16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FE156A-FE95-5F4F-BDEB-EFC2A6868F1A}"/>
              </a:ext>
            </a:extLst>
          </p:cNvPr>
          <p:cNvSpPr/>
          <p:nvPr/>
        </p:nvSpPr>
        <p:spPr>
          <a:xfrm>
            <a:off x="618763" y="453497"/>
            <a:ext cx="8655866" cy="697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Google Shape;188;p24"/>
          <p:cNvSpPr txBox="1"/>
          <p:nvPr/>
        </p:nvSpPr>
        <p:spPr>
          <a:xfrm>
            <a:off x="618763" y="1503991"/>
            <a:ext cx="10578626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Oct. 13</a:t>
            </a:r>
            <a:r>
              <a:rPr lang="en-US" sz="2200" b="1" i="0" u="none" strike="noStrike" cap="none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th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- deadline to register to vote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Oct. 20</a:t>
            </a:r>
            <a:r>
              <a:rPr lang="en-US" sz="2200" b="1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th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– ballot requests must be received by this date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Oct. 2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6-Nov. 2</a:t>
            </a:r>
            <a:r>
              <a:rPr lang="en-US" sz="2200" b="1" baseline="300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nd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– early voting period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returning ballot by USPS, mail back by 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Oct. 27th</a:t>
            </a:r>
            <a:endParaRPr sz="2200" b="1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Nov. 3rd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 – Election Day! </a:t>
            </a:r>
            <a:r>
              <a:rPr lang="en-US" sz="2200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B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allots must be postmarked by this date; in-person voting; </a:t>
            </a:r>
            <a:r>
              <a:rPr lang="en-US" sz="2200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don’t expect results on this night</a:t>
            </a:r>
            <a:endParaRPr sz="2200" b="1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*To check on the status of your request or voted ballot, visit</a:t>
            </a:r>
            <a:endParaRPr sz="22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 err="1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elections.maryland.gov</a:t>
            </a:r>
            <a:endParaRPr sz="2200" b="1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618763" y="370857"/>
            <a:ext cx="88389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5400" b="1" u="none" strike="noStrike" cap="none" dirty="0">
                <a:solidFill>
                  <a:schemeClr val="lt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IMPORTANT DATES RECAP</a:t>
            </a:r>
            <a:endParaRPr sz="5400" b="1" u="none" strike="noStrike" cap="none" dirty="0">
              <a:solidFill>
                <a:srgbClr val="000000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55371"/>
          <a:stretch/>
        </p:blipFill>
        <p:spPr>
          <a:xfrm>
            <a:off x="851114" y="5164891"/>
            <a:ext cx="11059226" cy="136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36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3852374" y="1764986"/>
            <a:ext cx="72842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you are in line when polls are supposed to close, stay in line – you have the right to vote.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you make a mistake on your ballot, ask for a new one.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your citizenship, criminal record, or other qualifications are questioned, immediately call an Election Protection Hotline. 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If you run into any problems and can’t get the assistance needed from election officials, call an Election Protection Hotline. </a:t>
            </a:r>
            <a:endParaRPr sz="2600" b="0" i="0" u="none" strike="noStrike" cap="none" dirty="0">
              <a:solidFill>
                <a:schemeClr val="dk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99D85-016F-9B4E-9273-29E717899D76}"/>
              </a:ext>
            </a:extLst>
          </p:cNvPr>
          <p:cNvSpPr/>
          <p:nvPr/>
        </p:nvSpPr>
        <p:spPr>
          <a:xfrm>
            <a:off x="345831" y="540594"/>
            <a:ext cx="8593454" cy="711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345829" y="460772"/>
            <a:ext cx="1115923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5400" dirty="0">
                <a:solidFill>
                  <a:schemeClr val="lt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YOUR RIGHTS AS A VOTER: </a:t>
            </a:r>
            <a:endParaRPr sz="5400" dirty="0">
              <a:solidFill>
                <a:schemeClr val="lt1"/>
              </a:solidFill>
              <a:latin typeface="Halyard Tex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1F641-FC16-C44C-B1F0-21AD5CD2A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" r="71636" b="14499"/>
          <a:stretch/>
        </p:blipFill>
        <p:spPr>
          <a:xfrm>
            <a:off x="1055336" y="1604047"/>
            <a:ext cx="2385524" cy="41697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DCCF4D-9905-BB42-A680-1F84B729DBB2}"/>
              </a:ext>
            </a:extLst>
          </p:cNvPr>
          <p:cNvSpPr/>
          <p:nvPr/>
        </p:nvSpPr>
        <p:spPr>
          <a:xfrm>
            <a:off x="658077" y="5928889"/>
            <a:ext cx="3984481" cy="714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>
              <a:lnSpc>
                <a:spcPct val="115000"/>
              </a:lnSpc>
              <a:buClr>
                <a:srgbClr val="222222"/>
              </a:buClr>
              <a:buSzPts val="2200"/>
            </a:pPr>
            <a:r>
              <a:rPr lang="en-US" b="1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ELECTION PROTECTION HOTLINE:</a:t>
            </a:r>
          </a:p>
          <a:p>
            <a:pPr marL="88900" lvl="0">
              <a:lnSpc>
                <a:spcPct val="115000"/>
              </a:lnSpc>
              <a:buClr>
                <a:srgbClr val="222222"/>
              </a:buClr>
              <a:buSzPts val="2200"/>
            </a:pPr>
            <a:r>
              <a:rPr lang="en-US" dirty="0">
                <a:solidFill>
                  <a:schemeClr val="dk1"/>
                </a:solidFill>
                <a:latin typeface="Halyard Text" pitchFamily="2" charset="77"/>
                <a:ea typeface="Calibri"/>
                <a:cs typeface="Calibri"/>
                <a:sym typeface="Calibri"/>
              </a:rPr>
              <a:t>866-OUR-VOTE</a:t>
            </a:r>
          </a:p>
        </p:txBody>
      </p:sp>
    </p:spTree>
    <p:extLst>
      <p:ext uri="{BB962C8B-B14F-4D97-AF65-F5344CB8AC3E}">
        <p14:creationId xmlns:p14="http://schemas.microsoft.com/office/powerpoint/2010/main" val="421004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988446" y="605480"/>
            <a:ext cx="14844991" cy="6833286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BFC15D-F6C5-D64E-A4CF-49EED38BC2B8}"/>
              </a:ext>
            </a:extLst>
          </p:cNvPr>
          <p:cNvSpPr txBox="1">
            <a:spLocks/>
          </p:cNvSpPr>
          <p:nvPr/>
        </p:nvSpPr>
        <p:spPr>
          <a:xfrm>
            <a:off x="622472" y="3006083"/>
            <a:ext cx="10947056" cy="84583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Halyard Display" charset="0"/>
                <a:ea typeface="Halyard Display" charset="0"/>
                <a:cs typeface="Halyard Display" charset="0"/>
              </a:defRPr>
            </a:lvl1pPr>
          </a:lstStyle>
          <a:p>
            <a:pPr algn="ctr"/>
            <a:r>
              <a:rPr lang="en-US" sz="5400" dirty="0">
                <a:solidFill>
                  <a:srgbClr val="FF0000"/>
                </a:solidFill>
              </a:rPr>
              <a:t>For more info, visit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</a:rPr>
              <a:t>Elections.Maryland.gov</a:t>
            </a:r>
            <a:r>
              <a:rPr lang="en-US" sz="5400" dirty="0">
                <a:solidFill>
                  <a:srgbClr val="FF0000"/>
                </a:solidFill>
              </a:rPr>
              <a:t>/2020</a:t>
            </a:r>
          </a:p>
        </p:txBody>
      </p:sp>
    </p:spTree>
    <p:extLst>
      <p:ext uri="{BB962C8B-B14F-4D97-AF65-F5344CB8AC3E}">
        <p14:creationId xmlns:p14="http://schemas.microsoft.com/office/powerpoint/2010/main" val="327900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on Caus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E2737"/>
      </a:accent2>
      <a:accent3>
        <a:srgbClr val="808285"/>
      </a:accent3>
      <a:accent4>
        <a:srgbClr val="3651A3"/>
      </a:accent4>
      <a:accent5>
        <a:srgbClr val="931B1E"/>
      </a:accent5>
      <a:accent6>
        <a:srgbClr val="F38D24"/>
      </a:accent6>
      <a:hlink>
        <a:srgbClr val="4598CC"/>
      </a:hlink>
      <a:folHlink>
        <a:srgbClr val="73228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36cee30-c213-43e1-b978-25ee770283db">
      <UserInfo>
        <DisplayName>Nicolas Heidorn</DisplayName>
        <AccountId>98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1497DFDF8444CBAA2F2E5642F1A66" ma:contentTypeVersion="10" ma:contentTypeDescription="Create a new document." ma:contentTypeScope="" ma:versionID="78d9c1a2c301f43bdc6f44def9fd539b">
  <xsd:schema xmlns:xsd="http://www.w3.org/2001/XMLSchema" xmlns:xs="http://www.w3.org/2001/XMLSchema" xmlns:p="http://schemas.microsoft.com/office/2006/metadata/properties" xmlns:ns2="592431d6-fed5-4a2d-b8d6-02b8e45fa3ed" xmlns:ns3="d36cee30-c213-43e1-b978-25ee770283db" targetNamespace="http://schemas.microsoft.com/office/2006/metadata/properties" ma:root="true" ma:fieldsID="8a7e4e913f5ea54fb8baa15d2ebcede5" ns2:_="" ns3:_="">
    <xsd:import namespace="592431d6-fed5-4a2d-b8d6-02b8e45fa3ed"/>
    <xsd:import namespace="d36cee30-c213-43e1-b978-25ee77028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431d6-fed5-4a2d-b8d6-02b8e45fa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cee30-c213-43e1-b978-25ee77028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FE2AE-8C59-4532-AF92-3F530F6D9921}">
  <ds:schemaRefs>
    <ds:schemaRef ds:uri="http://www.w3.org/XML/1998/namespace"/>
    <ds:schemaRef ds:uri="http://schemas.openxmlformats.org/package/2006/metadata/core-properties"/>
    <ds:schemaRef ds:uri="592431d6-fed5-4a2d-b8d6-02b8e45fa3ed"/>
    <ds:schemaRef ds:uri="d36cee30-c213-43e1-b978-25ee770283db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03F7AE-CE61-4887-AD0F-D6A745696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6B9C8-7EF5-4461-BE4A-8DFA09B7C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431d6-fed5-4a2d-b8d6-02b8e45fa3ed"/>
    <ds:schemaRef ds:uri="d36cee30-c213-43e1-b978-25ee77028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716</Words>
  <Application>Microsoft Macintosh PowerPoint</Application>
  <PresentationFormat>Widescreen</PresentationFormat>
  <Paragraphs>85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Barlow</vt:lpstr>
      <vt:lpstr>Calibri</vt:lpstr>
      <vt:lpstr>Halyard Display</vt:lpstr>
      <vt:lpstr>Halyard Text</vt:lpstr>
      <vt:lpstr>Play</vt:lpstr>
      <vt:lpstr>Wingdings</vt:lpstr>
      <vt:lpstr>Office Theme</vt:lpstr>
      <vt:lpstr>2020 Presidential Election Maryland Vote</vt:lpstr>
      <vt:lpstr>VOTER REGISTRATION</vt:lpstr>
      <vt:lpstr>MAKE A PLAN</vt:lpstr>
      <vt:lpstr>VOTING BY MAIL</vt:lpstr>
      <vt:lpstr>VOTING BY MAIL continued</vt:lpstr>
      <vt:lpstr>VOTE CENTERS</vt:lpstr>
      <vt:lpstr>PowerPoint Presentation</vt:lpstr>
      <vt:lpstr>YOUR RIGHTS AS A VOTER: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Tierra Bradford</dc:creator>
  <cp:lastModifiedBy>Microsoft Office User</cp:lastModifiedBy>
  <cp:revision>23</cp:revision>
  <dcterms:created xsi:type="dcterms:W3CDTF">2020-08-15T17:09:14Z</dcterms:created>
  <dcterms:modified xsi:type="dcterms:W3CDTF">2020-09-29T23:23:12Z</dcterms:modified>
</cp:coreProperties>
</file>